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1" r:id="rId1"/>
  </p:sldMasterIdLst>
  <p:notesMasterIdLst>
    <p:notesMasterId r:id="rId65"/>
  </p:notesMasterIdLst>
  <p:sldIdLst>
    <p:sldId id="256" r:id="rId2"/>
    <p:sldId id="289" r:id="rId3"/>
    <p:sldId id="290" r:id="rId4"/>
    <p:sldId id="291" r:id="rId5"/>
    <p:sldId id="296" r:id="rId6"/>
    <p:sldId id="298" r:id="rId7"/>
    <p:sldId id="299" r:id="rId8"/>
    <p:sldId id="302" r:id="rId9"/>
    <p:sldId id="301" r:id="rId10"/>
    <p:sldId id="300" r:id="rId11"/>
    <p:sldId id="304" r:id="rId12"/>
    <p:sldId id="292" r:id="rId13"/>
    <p:sldId id="307" r:id="rId14"/>
    <p:sldId id="311" r:id="rId15"/>
    <p:sldId id="312" r:id="rId16"/>
    <p:sldId id="313" r:id="rId17"/>
    <p:sldId id="308" r:id="rId18"/>
    <p:sldId id="310" r:id="rId19"/>
    <p:sldId id="373" r:id="rId20"/>
    <p:sldId id="319" r:id="rId21"/>
    <p:sldId id="325" r:id="rId22"/>
    <p:sldId id="320" r:id="rId23"/>
    <p:sldId id="316" r:id="rId24"/>
    <p:sldId id="344" r:id="rId25"/>
    <p:sldId id="315" r:id="rId26"/>
    <p:sldId id="321" r:id="rId27"/>
    <p:sldId id="328" r:id="rId28"/>
    <p:sldId id="314" r:id="rId29"/>
    <p:sldId id="330" r:id="rId30"/>
    <p:sldId id="333" r:id="rId31"/>
    <p:sldId id="374" r:id="rId32"/>
    <p:sldId id="329" r:id="rId33"/>
    <p:sldId id="335" r:id="rId34"/>
    <p:sldId id="336" r:id="rId35"/>
    <p:sldId id="343" r:id="rId36"/>
    <p:sldId id="345" r:id="rId37"/>
    <p:sldId id="377" r:id="rId38"/>
    <p:sldId id="375" r:id="rId39"/>
    <p:sldId id="359" r:id="rId40"/>
    <p:sldId id="337" r:id="rId41"/>
    <p:sldId id="339" r:id="rId42"/>
    <p:sldId id="340" r:id="rId43"/>
    <p:sldId id="341" r:id="rId44"/>
    <p:sldId id="338" r:id="rId45"/>
    <p:sldId id="363" r:id="rId46"/>
    <p:sldId id="349" r:id="rId47"/>
    <p:sldId id="356" r:id="rId48"/>
    <p:sldId id="357" r:id="rId49"/>
    <p:sldId id="358" r:id="rId50"/>
    <p:sldId id="378" r:id="rId51"/>
    <p:sldId id="346" r:id="rId52"/>
    <p:sldId id="348" r:id="rId53"/>
    <p:sldId id="352" r:id="rId54"/>
    <p:sldId id="355" r:id="rId55"/>
    <p:sldId id="360" r:id="rId56"/>
    <p:sldId id="361" r:id="rId57"/>
    <p:sldId id="364" r:id="rId58"/>
    <p:sldId id="365" r:id="rId59"/>
    <p:sldId id="376" r:id="rId60"/>
    <p:sldId id="369" r:id="rId61"/>
    <p:sldId id="350" r:id="rId62"/>
    <p:sldId id="353" r:id="rId63"/>
    <p:sldId id="371" r:id="rId64"/>
  </p:sldIdLst>
  <p:sldSz cx="9144000" cy="5143500" type="screen16x9"/>
  <p:notesSz cx="6858000" cy="9144000"/>
  <p:embeddedFontLst>
    <p:embeddedFont>
      <p:font typeface="Cambria Math" panose="02040503050406030204" pitchFamily="18" charset="0"/>
      <p:regular r:id="rId66"/>
    </p:embeddedFont>
    <p:embeddedFont>
      <p:font typeface="Fira Sans" panose="020B0503050000020004" pitchFamily="34" charset="0"/>
      <p:regular r:id="rId67"/>
      <p:bold r:id="rId68"/>
      <p:italic r:id="rId69"/>
      <p:boldItalic r:id="rId70"/>
    </p:embeddedFont>
    <p:embeddedFont>
      <p:font typeface="Fira Sans Extra Condensed" panose="020F0502020204030204" pitchFamily="34" charset="0"/>
      <p:regular r:id="rId71"/>
      <p:bold r:id="rId72"/>
      <p:italic r:id="rId73"/>
      <p:boldItalic r:id="rId74"/>
    </p:embeddedFont>
    <p:embeddedFont>
      <p:font typeface="Fira Sans Extra Condensed SemiBold" panose="020F0502020204030204" pitchFamily="34" charset="0"/>
      <p:regular r:id="rId75"/>
      <p:bold r:id="rId76"/>
      <p:italic r:id="rId77"/>
      <p:boldItalic r:id="rId78"/>
    </p:embeddedFont>
    <p:embeddedFont>
      <p:font typeface="Hammersmith One" panose="02010703030501060504" pitchFamily="2" charset="77"/>
      <p:regular r:id="rId79"/>
    </p:embeddedFont>
    <p:embeddedFont>
      <p:font typeface="Roboto" panose="02000000000000000000" pitchFamily="2" charset="0"/>
      <p:regular r:id="rId80"/>
      <p:bold r:id="rId81"/>
      <p:italic r:id="rId82"/>
      <p:boldItalic r:id="rId8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19F4FC03-9629-DF4D-B076-0F979E6CA963}">
          <p14:sldIdLst>
            <p14:sldId id="256"/>
            <p14:sldId id="289"/>
            <p14:sldId id="290"/>
            <p14:sldId id="291"/>
            <p14:sldId id="296"/>
            <p14:sldId id="298"/>
            <p14:sldId id="299"/>
            <p14:sldId id="302"/>
            <p14:sldId id="301"/>
            <p14:sldId id="300"/>
            <p14:sldId id="304"/>
            <p14:sldId id="292"/>
            <p14:sldId id="307"/>
            <p14:sldId id="311"/>
            <p14:sldId id="312"/>
            <p14:sldId id="313"/>
            <p14:sldId id="308"/>
            <p14:sldId id="310"/>
            <p14:sldId id="373"/>
            <p14:sldId id="319"/>
            <p14:sldId id="325"/>
            <p14:sldId id="320"/>
            <p14:sldId id="316"/>
            <p14:sldId id="344"/>
            <p14:sldId id="315"/>
            <p14:sldId id="321"/>
            <p14:sldId id="328"/>
            <p14:sldId id="314"/>
            <p14:sldId id="330"/>
            <p14:sldId id="333"/>
            <p14:sldId id="374"/>
            <p14:sldId id="329"/>
            <p14:sldId id="335"/>
            <p14:sldId id="336"/>
            <p14:sldId id="343"/>
            <p14:sldId id="345"/>
            <p14:sldId id="377"/>
            <p14:sldId id="375"/>
            <p14:sldId id="359"/>
            <p14:sldId id="337"/>
            <p14:sldId id="339"/>
            <p14:sldId id="340"/>
            <p14:sldId id="341"/>
            <p14:sldId id="338"/>
            <p14:sldId id="363"/>
            <p14:sldId id="349"/>
            <p14:sldId id="356"/>
            <p14:sldId id="357"/>
            <p14:sldId id="358"/>
            <p14:sldId id="378"/>
            <p14:sldId id="346"/>
            <p14:sldId id="348"/>
            <p14:sldId id="352"/>
            <p14:sldId id="355"/>
            <p14:sldId id="360"/>
            <p14:sldId id="361"/>
            <p14:sldId id="364"/>
            <p14:sldId id="365"/>
            <p14:sldId id="376"/>
            <p14:sldId id="369"/>
            <p14:sldId id="350"/>
            <p14:sldId id="353"/>
            <p14:sldId id="37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8BB49"/>
    <a:srgbClr val="FAD93D"/>
    <a:srgbClr val="484744"/>
    <a:srgbClr val="DF2B36"/>
    <a:srgbClr val="FF7711"/>
    <a:srgbClr val="3274A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637BEF6-B104-4AB8-AA31-1869200DB58C}" v="6521" dt="2023-04-23T15:24:46.277"/>
    <p1510:client id="{A5E52EA5-F91C-A94A-A514-347F75C793C9}" v="9276" dt="2023-04-23T15:25:10.695"/>
    <p1510:client id="{D9EECF1A-5C58-D245-A1D7-E0B92BDEE128}" v="26178" dt="2023-04-23T15:54:03.228"/>
  </p1510:revLst>
</p1510:revInfo>
</file>

<file path=ppt/tableStyles.xml><?xml version="1.0" encoding="utf-8"?>
<a:tblStyleLst xmlns:a="http://schemas.openxmlformats.org/drawingml/2006/main" def="{F1F352F7-BCA6-4D26-B7AB-98A790528103}">
  <a:tblStyle styleId="{F1F352F7-BCA6-4D26-B7AB-98A790528103}"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352"/>
    <p:restoredTop sz="75248"/>
  </p:normalViewPr>
  <p:slideViewPr>
    <p:cSldViewPr snapToGrid="0">
      <p:cViewPr>
        <p:scale>
          <a:sx n="121" d="100"/>
          <a:sy n="121" d="100"/>
        </p:scale>
        <p:origin x="3184" y="7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font" Target="fonts/font3.fntdata"/><Relationship Id="rId84" Type="http://schemas.openxmlformats.org/officeDocument/2006/relationships/presProps" Target="pres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9.fntdata"/><Relationship Id="rId79" Type="http://schemas.openxmlformats.org/officeDocument/2006/relationships/font" Target="fonts/font14.fntdata"/><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font" Target="fonts/font4.fntdata"/><Relationship Id="rId77" Type="http://schemas.openxmlformats.org/officeDocument/2006/relationships/font" Target="fonts/font12.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7.fntdata"/><Relationship Id="rId80" Type="http://schemas.openxmlformats.org/officeDocument/2006/relationships/font" Target="fonts/font15.fntdata"/><Relationship Id="rId85"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2.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5.fntdata"/><Relationship Id="rId75" Type="http://schemas.openxmlformats.org/officeDocument/2006/relationships/font" Target="fonts/font10.fntdata"/><Relationship Id="rId83" Type="http://schemas.openxmlformats.org/officeDocument/2006/relationships/font" Target="fonts/font18.fntdata"/><Relationship Id="rId88"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73" Type="http://schemas.openxmlformats.org/officeDocument/2006/relationships/font" Target="fonts/font8.fntdata"/><Relationship Id="rId78" Type="http://schemas.openxmlformats.org/officeDocument/2006/relationships/font" Target="fonts/font13.fntdata"/><Relationship Id="rId81" Type="http://schemas.openxmlformats.org/officeDocument/2006/relationships/font" Target="fonts/font16.fntdata"/><Relationship Id="rId86"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11.fntdata"/><Relationship Id="rId7" Type="http://schemas.openxmlformats.org/officeDocument/2006/relationships/slide" Target="slides/slide6.xml"/><Relationship Id="rId71" Type="http://schemas.openxmlformats.org/officeDocument/2006/relationships/font" Target="fonts/font6.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font" Target="fonts/font1.fntdata"/><Relationship Id="rId87"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font" Target="fonts/font1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9"/>
        <p:cNvGrpSpPr/>
        <p:nvPr/>
      </p:nvGrpSpPr>
      <p:grpSpPr>
        <a:xfrm>
          <a:off x="0" y="0"/>
          <a:ext cx="0" cy="0"/>
          <a:chOff x="0" y="0"/>
          <a:chExt cx="0" cy="0"/>
        </a:xfrm>
      </p:grpSpPr>
      <p:sp>
        <p:nvSpPr>
          <p:cNvPr id="2430" name="Google Shape;2430;ge582e50ece_0_20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1" name="Google Shape;2431;ge582e50ece_0_20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572329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9"/>
        <p:cNvGrpSpPr/>
        <p:nvPr/>
      </p:nvGrpSpPr>
      <p:grpSpPr>
        <a:xfrm>
          <a:off x="0" y="0"/>
          <a:ext cx="0" cy="0"/>
          <a:chOff x="0" y="0"/>
          <a:chExt cx="0" cy="0"/>
        </a:xfrm>
      </p:grpSpPr>
      <p:sp>
        <p:nvSpPr>
          <p:cNvPr id="2430" name="Google Shape;2430;ge582e50ece_0_20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1" name="Google Shape;2431;ge582e50ece_0_20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921425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9"/>
        <p:cNvGrpSpPr/>
        <p:nvPr/>
      </p:nvGrpSpPr>
      <p:grpSpPr>
        <a:xfrm>
          <a:off x="0" y="0"/>
          <a:ext cx="0" cy="0"/>
          <a:chOff x="0" y="0"/>
          <a:chExt cx="0" cy="0"/>
        </a:xfrm>
      </p:grpSpPr>
      <p:sp>
        <p:nvSpPr>
          <p:cNvPr id="2430" name="Google Shape;2430;ge582e50ece_0_20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1" name="Google Shape;2431;ge582e50ece_0_20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384000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9"/>
        <p:cNvGrpSpPr/>
        <p:nvPr/>
      </p:nvGrpSpPr>
      <p:grpSpPr>
        <a:xfrm>
          <a:off x="0" y="0"/>
          <a:ext cx="0" cy="0"/>
          <a:chOff x="0" y="0"/>
          <a:chExt cx="0" cy="0"/>
        </a:xfrm>
      </p:grpSpPr>
      <p:sp>
        <p:nvSpPr>
          <p:cNvPr id="2430" name="Google Shape;2430;ge582e50ece_0_20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1" name="Google Shape;2431;ge582e50ece_0_20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994069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9"/>
        <p:cNvGrpSpPr/>
        <p:nvPr/>
      </p:nvGrpSpPr>
      <p:grpSpPr>
        <a:xfrm>
          <a:off x="0" y="0"/>
          <a:ext cx="0" cy="0"/>
          <a:chOff x="0" y="0"/>
          <a:chExt cx="0" cy="0"/>
        </a:xfrm>
      </p:grpSpPr>
      <p:sp>
        <p:nvSpPr>
          <p:cNvPr id="2430" name="Google Shape;2430;ge582e50ece_0_20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1" name="Google Shape;2431;ge582e50ece_0_20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048860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9"/>
        <p:cNvGrpSpPr/>
        <p:nvPr/>
      </p:nvGrpSpPr>
      <p:grpSpPr>
        <a:xfrm>
          <a:off x="0" y="0"/>
          <a:ext cx="0" cy="0"/>
          <a:chOff x="0" y="0"/>
          <a:chExt cx="0" cy="0"/>
        </a:xfrm>
      </p:grpSpPr>
      <p:sp>
        <p:nvSpPr>
          <p:cNvPr id="2430" name="Google Shape;2430;ge582e50ece_0_20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1" name="Google Shape;2431;ge582e50ece_0_20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612209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9"/>
        <p:cNvGrpSpPr/>
        <p:nvPr/>
      </p:nvGrpSpPr>
      <p:grpSpPr>
        <a:xfrm>
          <a:off x="0" y="0"/>
          <a:ext cx="0" cy="0"/>
          <a:chOff x="0" y="0"/>
          <a:chExt cx="0" cy="0"/>
        </a:xfrm>
      </p:grpSpPr>
      <p:sp>
        <p:nvSpPr>
          <p:cNvPr id="2430" name="Google Shape;2430;ge582e50ece_0_20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1" name="Google Shape;2431;ge582e50ece_0_20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904249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9"/>
        <p:cNvGrpSpPr/>
        <p:nvPr/>
      </p:nvGrpSpPr>
      <p:grpSpPr>
        <a:xfrm>
          <a:off x="0" y="0"/>
          <a:ext cx="0" cy="0"/>
          <a:chOff x="0" y="0"/>
          <a:chExt cx="0" cy="0"/>
        </a:xfrm>
      </p:grpSpPr>
      <p:sp>
        <p:nvSpPr>
          <p:cNvPr id="2430" name="Google Shape;2430;ge582e50ece_0_20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1" name="Google Shape;2431;ge582e50ece_0_20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458499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9"/>
        <p:cNvGrpSpPr/>
        <p:nvPr/>
      </p:nvGrpSpPr>
      <p:grpSpPr>
        <a:xfrm>
          <a:off x="0" y="0"/>
          <a:ext cx="0" cy="0"/>
          <a:chOff x="0" y="0"/>
          <a:chExt cx="0" cy="0"/>
        </a:xfrm>
      </p:grpSpPr>
      <p:sp>
        <p:nvSpPr>
          <p:cNvPr id="2430" name="Google Shape;2430;ge582e50ece_0_20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1" name="Google Shape;2431;ge582e50ece_0_20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493779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9"/>
        <p:cNvGrpSpPr/>
        <p:nvPr/>
      </p:nvGrpSpPr>
      <p:grpSpPr>
        <a:xfrm>
          <a:off x="0" y="0"/>
          <a:ext cx="0" cy="0"/>
          <a:chOff x="0" y="0"/>
          <a:chExt cx="0" cy="0"/>
        </a:xfrm>
      </p:grpSpPr>
      <p:sp>
        <p:nvSpPr>
          <p:cNvPr id="2430" name="Google Shape;2430;ge582e50ece_0_20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1" name="Google Shape;2431;ge582e50ece_0_20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719529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1"/>
        <p:cNvGrpSpPr/>
        <p:nvPr/>
      </p:nvGrpSpPr>
      <p:grpSpPr>
        <a:xfrm>
          <a:off x="0" y="0"/>
          <a:ext cx="0" cy="0"/>
          <a:chOff x="0" y="0"/>
          <a:chExt cx="0" cy="0"/>
        </a:xfrm>
      </p:grpSpPr>
      <p:sp>
        <p:nvSpPr>
          <p:cNvPr id="1202" name="Google Shape;1202;ge79e2a9566_1_2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3" name="Google Shape;1203;ge79e2a9566_1_2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621861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9"/>
        <p:cNvGrpSpPr/>
        <p:nvPr/>
      </p:nvGrpSpPr>
      <p:grpSpPr>
        <a:xfrm>
          <a:off x="0" y="0"/>
          <a:ext cx="0" cy="0"/>
          <a:chOff x="0" y="0"/>
          <a:chExt cx="0" cy="0"/>
        </a:xfrm>
      </p:grpSpPr>
      <p:sp>
        <p:nvSpPr>
          <p:cNvPr id="2430" name="Google Shape;2430;ge582e50ece_0_20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1" name="Google Shape;2431;ge582e50ece_0_20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656195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9"/>
        <p:cNvGrpSpPr/>
        <p:nvPr/>
      </p:nvGrpSpPr>
      <p:grpSpPr>
        <a:xfrm>
          <a:off x="0" y="0"/>
          <a:ext cx="0" cy="0"/>
          <a:chOff x="0" y="0"/>
          <a:chExt cx="0" cy="0"/>
        </a:xfrm>
      </p:grpSpPr>
      <p:sp>
        <p:nvSpPr>
          <p:cNvPr id="2430" name="Google Shape;2430;ge582e50ece_0_20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1" name="Google Shape;2431;ge582e50ece_0_20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6425925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9"/>
        <p:cNvGrpSpPr/>
        <p:nvPr/>
      </p:nvGrpSpPr>
      <p:grpSpPr>
        <a:xfrm>
          <a:off x="0" y="0"/>
          <a:ext cx="0" cy="0"/>
          <a:chOff x="0" y="0"/>
          <a:chExt cx="0" cy="0"/>
        </a:xfrm>
      </p:grpSpPr>
      <p:sp>
        <p:nvSpPr>
          <p:cNvPr id="2430" name="Google Shape;2430;ge582e50ece_0_20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1" name="Google Shape;2431;ge582e50ece_0_20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9011252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9"/>
        <p:cNvGrpSpPr/>
        <p:nvPr/>
      </p:nvGrpSpPr>
      <p:grpSpPr>
        <a:xfrm>
          <a:off x="0" y="0"/>
          <a:ext cx="0" cy="0"/>
          <a:chOff x="0" y="0"/>
          <a:chExt cx="0" cy="0"/>
        </a:xfrm>
      </p:grpSpPr>
      <p:sp>
        <p:nvSpPr>
          <p:cNvPr id="2430" name="Google Shape;2430;ge582e50ece_0_20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1" name="Google Shape;2431;ge582e50ece_0_20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6958881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9"/>
        <p:cNvGrpSpPr/>
        <p:nvPr/>
      </p:nvGrpSpPr>
      <p:grpSpPr>
        <a:xfrm>
          <a:off x="0" y="0"/>
          <a:ext cx="0" cy="0"/>
          <a:chOff x="0" y="0"/>
          <a:chExt cx="0" cy="0"/>
        </a:xfrm>
      </p:grpSpPr>
      <p:sp>
        <p:nvSpPr>
          <p:cNvPr id="2430" name="Google Shape;2430;ge582e50ece_0_20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1" name="Google Shape;2431;ge582e50ece_0_20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3260139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9"/>
        <p:cNvGrpSpPr/>
        <p:nvPr/>
      </p:nvGrpSpPr>
      <p:grpSpPr>
        <a:xfrm>
          <a:off x="0" y="0"/>
          <a:ext cx="0" cy="0"/>
          <a:chOff x="0" y="0"/>
          <a:chExt cx="0" cy="0"/>
        </a:xfrm>
      </p:grpSpPr>
      <p:sp>
        <p:nvSpPr>
          <p:cNvPr id="2430" name="Google Shape;2430;ge582e50ece_0_20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1" name="Google Shape;2431;ge582e50ece_0_20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6984944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9"/>
        <p:cNvGrpSpPr/>
        <p:nvPr/>
      </p:nvGrpSpPr>
      <p:grpSpPr>
        <a:xfrm>
          <a:off x="0" y="0"/>
          <a:ext cx="0" cy="0"/>
          <a:chOff x="0" y="0"/>
          <a:chExt cx="0" cy="0"/>
        </a:xfrm>
      </p:grpSpPr>
      <p:sp>
        <p:nvSpPr>
          <p:cNvPr id="2430" name="Google Shape;2430;ge582e50ece_0_20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1" name="Google Shape;2431;ge582e50ece_0_20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1914112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9"/>
        <p:cNvGrpSpPr/>
        <p:nvPr/>
      </p:nvGrpSpPr>
      <p:grpSpPr>
        <a:xfrm>
          <a:off x="0" y="0"/>
          <a:ext cx="0" cy="0"/>
          <a:chOff x="0" y="0"/>
          <a:chExt cx="0" cy="0"/>
        </a:xfrm>
      </p:grpSpPr>
      <p:sp>
        <p:nvSpPr>
          <p:cNvPr id="2430" name="Google Shape;2430;ge582e50ece_0_20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1" name="Google Shape;2431;ge582e50ece_0_20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Now let us move onto the machine learning portion, and our main analysis pipelines.</a:t>
            </a:r>
            <a:endParaRPr/>
          </a:p>
        </p:txBody>
      </p:sp>
    </p:spTree>
    <p:extLst>
      <p:ext uri="{BB962C8B-B14F-4D97-AF65-F5344CB8AC3E}">
        <p14:creationId xmlns:p14="http://schemas.microsoft.com/office/powerpoint/2010/main" val="403030053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a:t>Before training our models, we conducted another round of data preprocessing. This includes splitting the dataset, and scaling the feature columns.</a:t>
            </a:r>
          </a:p>
          <a:p>
            <a:pPr marL="158750" indent="0">
              <a:buNone/>
            </a:pPr>
            <a:r>
              <a:rPr lang="en-US"/>
              <a:t>-- IGNORE --</a:t>
            </a:r>
          </a:p>
          <a:p>
            <a:pPr marL="158750" indent="0">
              <a:buNone/>
            </a:pPr>
            <a:r>
              <a:rPr lang="en-US"/>
              <a:t>Scaling these features yields many benefits, such as improving the performance and stability of machine learning algorithms by preventing input features with larger ranges of values to dominate over input features with smaller ranges, resulting in better quality of predictions and better quality of training.</a:t>
            </a:r>
          </a:p>
        </p:txBody>
      </p:sp>
    </p:spTree>
    <p:extLst>
      <p:ext uri="{BB962C8B-B14F-4D97-AF65-F5344CB8AC3E}">
        <p14:creationId xmlns:p14="http://schemas.microsoft.com/office/powerpoint/2010/main" val="89312444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For our player valuation analysis, we will be looking at these 4 different model architectures. </a:t>
            </a:r>
          </a:p>
          <a:p>
            <a:pPr marL="158750" indent="0">
              <a:buNone/>
            </a:pPr>
            <a:endParaRPr lang="en-US" dirty="0"/>
          </a:p>
          <a:p>
            <a:pPr marL="158750" indent="0">
              <a:buNone/>
            </a:pPr>
            <a:r>
              <a:rPr lang="en-US" dirty="0"/>
              <a:t>-- IGNORE --</a:t>
            </a:r>
          </a:p>
          <a:p>
            <a:pPr marL="158750" indent="0">
              <a:buNone/>
            </a:pPr>
            <a:r>
              <a:rPr lang="en-US" dirty="0"/>
              <a:t>As you can see via the illustrations here, both random forest regressor and gradient boosting are decision tree-ensemble based algorithms, support vector regressor works on a best fit hyperplane while artificial neural network is based on the fundamental theories of deep learning and backpropagation.</a:t>
            </a:r>
          </a:p>
        </p:txBody>
      </p:sp>
    </p:spTree>
    <p:extLst>
      <p:ext uri="{BB962C8B-B14F-4D97-AF65-F5344CB8AC3E}">
        <p14:creationId xmlns:p14="http://schemas.microsoft.com/office/powerpoint/2010/main" val="20583950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9"/>
        <p:cNvGrpSpPr/>
        <p:nvPr/>
      </p:nvGrpSpPr>
      <p:grpSpPr>
        <a:xfrm>
          <a:off x="0" y="0"/>
          <a:ext cx="0" cy="0"/>
          <a:chOff x="0" y="0"/>
          <a:chExt cx="0" cy="0"/>
        </a:xfrm>
      </p:grpSpPr>
      <p:sp>
        <p:nvSpPr>
          <p:cNvPr id="2430" name="Google Shape;2430;ge582e50ece_0_20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1" name="Google Shape;2431;ge582e50ece_0_20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0030394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As you can see via the illustrations here, both random forest regressor and gradient boosting are decision tree-ensemble based algorithms, support vector regressor works on a best fit hyperplane while artificial neural network is based on the fundamental theories of deep learning and backpropagation. The input to these models will be the player stats over the season, while the output will be their corresponding player valuation.</a:t>
            </a:r>
          </a:p>
          <a:p>
            <a:pPr marL="158750" indent="0">
              <a:buNone/>
            </a:pPr>
            <a:endParaRPr lang="en-US" dirty="0"/>
          </a:p>
          <a:p>
            <a:pPr marL="158750" indent="0">
              <a:buNone/>
            </a:pPr>
            <a:r>
              <a:rPr lang="en-US" dirty="0"/>
              <a:t>-- IGNORE --</a:t>
            </a:r>
          </a:p>
          <a:p>
            <a:pPr marL="158750" indent="0">
              <a:buNone/>
            </a:pPr>
            <a:endParaRPr lang="en-US" dirty="0"/>
          </a:p>
          <a:p>
            <a:pPr marL="158750" indent="0">
              <a:buNone/>
            </a:pPr>
            <a:r>
              <a:rPr lang="en-US" dirty="0"/>
              <a:t>The random forest regressor is a more advanced version of the conventional decision tree, as it combines the output from multiple sets (or forests) of decision trees to make more accurate predictions. The random forest regressor is an extremely versatile regression algorithm, being able to handle large datasets efficiently with a high degree of accuracy.</a:t>
            </a:r>
          </a:p>
          <a:p>
            <a:pPr marL="158750" indent="0">
              <a:buNone/>
            </a:pPr>
            <a:endParaRPr lang="en-US" dirty="0"/>
          </a:p>
          <a:p>
            <a:pPr marL="158750" indent="0">
              <a:buNone/>
            </a:pPr>
            <a:r>
              <a:rPr lang="en-US" dirty="0"/>
              <a:t>The support vector regressor, depending on the kernel type, creates a best-fit hyperplane for the data. If a linear kernel is used, the resulting hyperplane will be flat, and the SVR model will fallback onto a linear regression model, while if a non-linear kernel function such as the </a:t>
            </a:r>
            <a:r>
              <a:rPr lang="en-US" dirty="0" err="1"/>
              <a:t>rbf</a:t>
            </a:r>
            <a:r>
              <a:rPr lang="en-US" dirty="0"/>
              <a:t> in our case is used, the resulting hyperplane will be non-linear.</a:t>
            </a:r>
          </a:p>
          <a:p>
            <a:pPr marL="158750" indent="0">
              <a:buNone/>
            </a:pPr>
            <a:endParaRPr lang="en-US" dirty="0"/>
          </a:p>
          <a:p>
            <a:pPr marL="158750" indent="0">
              <a:buNone/>
            </a:pPr>
            <a:r>
              <a:rPr lang="en-US" dirty="0"/>
              <a:t>Gradient Boosting works extremely similarly to random forest regressors, with the key difference being how the decision forests are constructed. Each forest is created sequentially, instead of a sporadic or random manner in the case of RFRs. </a:t>
            </a:r>
          </a:p>
          <a:p>
            <a:pPr marL="158750" indent="0">
              <a:buNone/>
            </a:pPr>
            <a:endParaRPr lang="en-US" dirty="0"/>
          </a:p>
          <a:p>
            <a:pPr marL="158750" indent="0">
              <a:buNone/>
            </a:pPr>
            <a:r>
              <a:rPr lang="en-US" dirty="0"/>
              <a:t>Finally, we have a deep learning model variant, in the Artificial Neural Network, or ANN for short. The ANN contains multiple layers of neurons, with each neuron having an associated set of weights and biases. These weights and biases are updated for every batch of data fed in, via a technique known as backpropagation. </a:t>
            </a:r>
          </a:p>
        </p:txBody>
      </p:sp>
    </p:spTree>
    <p:extLst>
      <p:ext uri="{BB962C8B-B14F-4D97-AF65-F5344CB8AC3E}">
        <p14:creationId xmlns:p14="http://schemas.microsoft.com/office/powerpoint/2010/main" val="364066092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For anomaly detection, these 4 different model architectures will be used. </a:t>
            </a:r>
          </a:p>
          <a:p>
            <a:pPr marL="158750" indent="0">
              <a:buNone/>
            </a:pPr>
            <a:r>
              <a:rPr lang="en-US" dirty="0"/>
              <a:t>-- IGNORE --</a:t>
            </a:r>
          </a:p>
          <a:p>
            <a:pPr marL="158750" indent="0">
              <a:buNone/>
            </a:pPr>
            <a:r>
              <a:rPr lang="en-US" dirty="0"/>
              <a:t>As you can see via the illustrations here, both one class support vector machine and </a:t>
            </a:r>
            <a:r>
              <a:rPr lang="en-US" dirty="0" err="1"/>
              <a:t>sgd</a:t>
            </a:r>
            <a:r>
              <a:rPr lang="en-US" dirty="0"/>
              <a:t> one class support vector machine follow the principles of a conventional SVM. The isolation forest is a tree based algorithm, while the deep autoencoder follows a deep model structure, similar to the ANN.</a:t>
            </a:r>
          </a:p>
        </p:txBody>
      </p:sp>
    </p:spTree>
    <p:extLst>
      <p:ext uri="{BB962C8B-B14F-4D97-AF65-F5344CB8AC3E}">
        <p14:creationId xmlns:p14="http://schemas.microsoft.com/office/powerpoint/2010/main" val="295046800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As you can see via the illustrations here, the isolation forest is a tree based algorithm. Both one class </a:t>
            </a:r>
            <a:r>
              <a:rPr lang="en-US" dirty="0" err="1"/>
              <a:t>svm</a:t>
            </a:r>
            <a:r>
              <a:rPr lang="en-US" dirty="0"/>
              <a:t> or </a:t>
            </a:r>
            <a:r>
              <a:rPr lang="en-US" dirty="0" err="1"/>
              <a:t>ocsvm</a:t>
            </a:r>
            <a:r>
              <a:rPr lang="en-US" dirty="0"/>
              <a:t> for short and </a:t>
            </a:r>
            <a:r>
              <a:rPr lang="en-US" dirty="0" err="1"/>
              <a:t>sgd</a:t>
            </a:r>
            <a:r>
              <a:rPr lang="en-US" dirty="0"/>
              <a:t> </a:t>
            </a:r>
            <a:r>
              <a:rPr lang="en-US" dirty="0" err="1"/>
              <a:t>ocsvm</a:t>
            </a:r>
            <a:r>
              <a:rPr lang="en-US" dirty="0"/>
              <a:t> follow the principles of a conventional SVM. while the deep autoencoder follows a deep model structure, similar to the ANN. The input to these models would be the </a:t>
            </a:r>
            <a:r>
              <a:rPr lang="en-US" dirty="0" err="1"/>
              <a:t>fifa</a:t>
            </a:r>
            <a:r>
              <a:rPr lang="en-US" dirty="0"/>
              <a:t> ratings, potential and plus minus ratings, while the output will be the identified outliers.</a:t>
            </a:r>
          </a:p>
          <a:p>
            <a:pPr marL="158750" indent="0">
              <a:buNone/>
            </a:pPr>
            <a:endParaRPr lang="en-US" dirty="0"/>
          </a:p>
          <a:p>
            <a:pPr marL="158750" indent="0">
              <a:buNone/>
            </a:pPr>
            <a:endParaRPr lang="en-US" dirty="0"/>
          </a:p>
          <a:p>
            <a:pPr marL="158750" indent="0">
              <a:buNone/>
            </a:pPr>
            <a:r>
              <a:rPr lang="en-US" dirty="0"/>
              <a:t>-- IGNORE --</a:t>
            </a:r>
          </a:p>
          <a:p>
            <a:pPr marL="158750" indent="0">
              <a:buNone/>
            </a:pPr>
            <a:endParaRPr lang="en-US" dirty="0"/>
          </a:p>
          <a:p>
            <a:pPr marL="158750" indent="0">
              <a:buNone/>
            </a:pPr>
            <a:r>
              <a:rPr lang="en-US" dirty="0"/>
              <a:t>The isolation forest </a:t>
            </a:r>
            <a:r>
              <a:rPr lang="en-SG" b="0" i="0" dirty="0">
                <a:solidFill>
                  <a:srgbClr val="D1D5DB"/>
                </a:solidFill>
                <a:effectLst/>
                <a:latin typeface="Söhne"/>
              </a:rPr>
              <a:t>works by isolating anomalous observations into small partitions of the data space. It does this by randomly selecting a feature and a split value to create a decision tree that recursively partitions the data until anomalies are isolated into small partitions. Anomalies are identified as data points that require fewer partitions to be isolated.</a:t>
            </a:r>
          </a:p>
          <a:p>
            <a:pPr marL="158750" indent="0">
              <a:buNone/>
            </a:pPr>
            <a:endParaRPr lang="en-SG" b="0" i="0" dirty="0">
              <a:solidFill>
                <a:srgbClr val="D1D5DB"/>
              </a:solidFill>
              <a:effectLst/>
              <a:latin typeface="Söhne"/>
            </a:endParaRPr>
          </a:p>
          <a:p>
            <a:pPr marL="158750" indent="0">
              <a:buNone/>
            </a:pPr>
            <a:r>
              <a:rPr lang="en-SG" b="0" i="0" dirty="0">
                <a:solidFill>
                  <a:srgbClr val="D1D5DB"/>
                </a:solidFill>
                <a:effectLst/>
                <a:latin typeface="Söhne"/>
              </a:rPr>
              <a:t>The one class support vector machine, or </a:t>
            </a:r>
            <a:r>
              <a:rPr lang="en-SG" b="0" i="0" dirty="0" err="1">
                <a:solidFill>
                  <a:srgbClr val="D1D5DB"/>
                </a:solidFill>
                <a:effectLst/>
                <a:latin typeface="Söhne"/>
              </a:rPr>
              <a:t>ocsvm</a:t>
            </a:r>
            <a:r>
              <a:rPr lang="en-SG" b="0" i="0" dirty="0">
                <a:solidFill>
                  <a:srgbClr val="D1D5DB"/>
                </a:solidFill>
                <a:effectLst/>
                <a:latin typeface="Söhne"/>
              </a:rPr>
              <a:t> for short, as well as the stochastic gradient descent </a:t>
            </a:r>
            <a:r>
              <a:rPr lang="en-SG" b="0" i="0" dirty="0" err="1">
                <a:solidFill>
                  <a:srgbClr val="D1D5DB"/>
                </a:solidFill>
                <a:effectLst/>
                <a:latin typeface="Söhne"/>
              </a:rPr>
              <a:t>ocsvm</a:t>
            </a:r>
            <a:r>
              <a:rPr lang="en-SG" b="0" i="0" dirty="0">
                <a:solidFill>
                  <a:srgbClr val="D1D5DB"/>
                </a:solidFill>
                <a:effectLst/>
                <a:latin typeface="Söhne"/>
              </a:rPr>
              <a:t>, work on similar principles, by defining a hyperplane that encloses as many normal data points as possible while excluding the rest of the data points. During training, the model learns the parameters of the hyperplane using only normal data points. During testing, data points that fall outside the hyperplane are considered anomalous. The SGD OCSVM and OCSVM differ in terms of the hyperplane optimisation.</a:t>
            </a:r>
          </a:p>
          <a:p>
            <a:pPr marL="158750" indent="0">
              <a:buNone/>
            </a:pPr>
            <a:endParaRPr lang="en-SG" b="0" i="0" dirty="0">
              <a:solidFill>
                <a:srgbClr val="D1D5DB"/>
              </a:solidFill>
              <a:effectLst/>
              <a:latin typeface="Söhne"/>
            </a:endParaRPr>
          </a:p>
          <a:p>
            <a:pPr marL="158750" indent="0">
              <a:buNone/>
            </a:pPr>
            <a:r>
              <a:rPr lang="en-US" dirty="0"/>
              <a:t>The deep autoencoder is a variant of the conventional ANN, that reduces the dimensionality of the input data via an encoder, and reconstructs the original input from the lower dimensional data via a decoder. The neural network will be trained on normal data. When applied on anomalous data, it will face difficulties trying to reconstruct these data, and these anomalies can thus be separated by their higher reconstruction error.</a:t>
            </a:r>
          </a:p>
        </p:txBody>
      </p:sp>
    </p:spTree>
    <p:extLst>
      <p:ext uri="{BB962C8B-B14F-4D97-AF65-F5344CB8AC3E}">
        <p14:creationId xmlns:p14="http://schemas.microsoft.com/office/powerpoint/2010/main" val="190862163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For a deeper dive into the inner workings of the 8 different models used as well as why we chose them, please refer to the details within the README in our project repository. In our model training, we utilized scikit-</a:t>
            </a:r>
            <a:r>
              <a:rPr lang="en-US" dirty="0" err="1"/>
              <a:t>learn’s</a:t>
            </a:r>
            <a:r>
              <a:rPr lang="en-US" dirty="0"/>
              <a:t> </a:t>
            </a:r>
            <a:r>
              <a:rPr lang="en-US" dirty="0" err="1"/>
              <a:t>GridSearchCV</a:t>
            </a:r>
            <a:r>
              <a:rPr lang="en-US" dirty="0"/>
              <a:t> API. </a:t>
            </a:r>
            <a:r>
              <a:rPr lang="en-US" dirty="0" err="1"/>
              <a:t>GridSearchCV</a:t>
            </a:r>
            <a:r>
              <a:rPr lang="en-US" dirty="0"/>
              <a:t> conducts model training on each combination of hyperparameters to yield the best performing model based on their respective performance metrics. Hence, the reason for the choice of the hyperparameters used were because those used were the most optimal and most performant, via </a:t>
            </a:r>
            <a:r>
              <a:rPr lang="en-US" dirty="0" err="1"/>
              <a:t>GridSearchCV</a:t>
            </a:r>
            <a:r>
              <a:rPr lang="en-US" dirty="0"/>
              <a:t>.</a:t>
            </a:r>
          </a:p>
        </p:txBody>
      </p:sp>
    </p:spTree>
    <p:extLst>
      <p:ext uri="{BB962C8B-B14F-4D97-AF65-F5344CB8AC3E}">
        <p14:creationId xmlns:p14="http://schemas.microsoft.com/office/powerpoint/2010/main" val="198588418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9"/>
        <p:cNvGrpSpPr/>
        <p:nvPr/>
      </p:nvGrpSpPr>
      <p:grpSpPr>
        <a:xfrm>
          <a:off x="0" y="0"/>
          <a:ext cx="0" cy="0"/>
          <a:chOff x="0" y="0"/>
          <a:chExt cx="0" cy="0"/>
        </a:xfrm>
      </p:grpSpPr>
      <p:sp>
        <p:nvSpPr>
          <p:cNvPr id="2430" name="Google Shape;2430;ge582e50ece_0_20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1" name="Google Shape;2431;ge582e50ece_0_20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Without further ado, let’s dive into the insights and conclusions from our project.</a:t>
            </a:r>
            <a:endParaRPr/>
          </a:p>
        </p:txBody>
      </p:sp>
    </p:spTree>
    <p:extLst>
      <p:ext uri="{BB962C8B-B14F-4D97-AF65-F5344CB8AC3E}">
        <p14:creationId xmlns:p14="http://schemas.microsoft.com/office/powerpoint/2010/main" val="157672728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SG" b="0" i="0" dirty="0">
                <a:solidFill>
                  <a:srgbClr val="D5D5D5"/>
                </a:solidFill>
                <a:effectLst/>
                <a:latin typeface="Roboto" panose="02000000000000000000" pitchFamily="2" charset="0"/>
              </a:rPr>
              <a:t>For our regression analysis, a total of 3 different performance metrics in MAE, RMSE and R^2 were calculated. However, we decided to go with R^2 as the primary performance metric choice, as it is a standardised measure with values between 0 and 1, and is able to determine how well our models performs in comparison with our baseline model, which is the mean player valuation across all players.</a:t>
            </a:r>
            <a:endParaRPr lang="en-US" dirty="0"/>
          </a:p>
        </p:txBody>
      </p:sp>
    </p:spTree>
    <p:extLst>
      <p:ext uri="{BB962C8B-B14F-4D97-AF65-F5344CB8AC3E}">
        <p14:creationId xmlns:p14="http://schemas.microsoft.com/office/powerpoint/2010/main" val="45670820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For player valuation predictions, the training metrics from our ANN training as shown on the left, with the hyperparameters on the right. </a:t>
            </a:r>
          </a:p>
        </p:txBody>
      </p:sp>
    </p:spTree>
    <p:extLst>
      <p:ext uri="{BB962C8B-B14F-4D97-AF65-F5344CB8AC3E}">
        <p14:creationId xmlns:p14="http://schemas.microsoft.com/office/powerpoint/2010/main" val="130039691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a:t>Here’s the hyperparameters and model evaluation metrics for the RFR,</a:t>
            </a:r>
          </a:p>
          <a:p>
            <a:pPr marL="158750" indent="0">
              <a:buNone/>
            </a:pPr>
            <a:endParaRPr lang="en-US"/>
          </a:p>
          <a:p>
            <a:pPr marL="158750" indent="0">
              <a:buNone/>
            </a:pPr>
            <a:r>
              <a:rPr lang="en-US"/>
              <a:t>-- IGNORE --</a:t>
            </a:r>
          </a:p>
          <a:p>
            <a:pPr marL="158750" indent="0">
              <a:buNone/>
            </a:pPr>
            <a:r>
              <a:rPr lang="en-US"/>
              <a:t>Likewise, here are the hyperparameter stats for the random forest regressor, and its corresponding evaluation metrics. As we can see, the R^2 score is significantly higher this time, and the RMSE and MAE values are much lower as well.</a:t>
            </a:r>
          </a:p>
        </p:txBody>
      </p:sp>
    </p:spTree>
    <p:extLst>
      <p:ext uri="{BB962C8B-B14F-4D97-AF65-F5344CB8AC3E}">
        <p14:creationId xmlns:p14="http://schemas.microsoft.com/office/powerpoint/2010/main" val="156129284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a:t>the SVR,</a:t>
            </a:r>
          </a:p>
          <a:p>
            <a:pPr marL="158750" indent="0">
              <a:buNone/>
            </a:pPr>
            <a:endParaRPr lang="en-US"/>
          </a:p>
          <a:p>
            <a:pPr marL="158750" indent="0">
              <a:buNone/>
            </a:pPr>
            <a:r>
              <a:rPr lang="en-US"/>
              <a:t>-- IGNORE --</a:t>
            </a:r>
          </a:p>
          <a:p>
            <a:pPr marL="158750" indent="0">
              <a:buNone/>
            </a:pPr>
            <a:r>
              <a:rPr lang="en-US"/>
              <a:t>Here’s the values for the SVR. We can see that the SVR does not perform too well on the dataset, based on the magnitude of the RMSE and MAE values, as well as its drastically lower R^2.</a:t>
            </a:r>
          </a:p>
        </p:txBody>
      </p:sp>
    </p:spTree>
    <p:extLst>
      <p:ext uri="{BB962C8B-B14F-4D97-AF65-F5344CB8AC3E}">
        <p14:creationId xmlns:p14="http://schemas.microsoft.com/office/powerpoint/2010/main" val="191108226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a:t>And </a:t>
            </a:r>
            <a:r>
              <a:rPr lang="en-US" err="1"/>
              <a:t>XGBoost</a:t>
            </a:r>
            <a:r>
              <a:rPr lang="en-US"/>
              <a:t> model.</a:t>
            </a:r>
          </a:p>
          <a:p>
            <a:pPr marL="158750" indent="0">
              <a:buNone/>
            </a:pPr>
            <a:endParaRPr lang="en-US"/>
          </a:p>
          <a:p>
            <a:pPr marL="158750" indent="0">
              <a:buNone/>
            </a:pPr>
            <a:r>
              <a:rPr lang="en-US"/>
              <a:t>-- IGNORE --</a:t>
            </a:r>
          </a:p>
          <a:p>
            <a:pPr marL="158750" indent="0">
              <a:buNone/>
            </a:pPr>
            <a:r>
              <a:rPr lang="en-US"/>
              <a:t>Finally, here are the respective metrics for the </a:t>
            </a:r>
            <a:r>
              <a:rPr lang="en-US" err="1"/>
              <a:t>XGBoost</a:t>
            </a:r>
            <a:r>
              <a:rPr lang="en-US"/>
              <a:t> model. The model performs the best out of all model architectures.</a:t>
            </a:r>
          </a:p>
        </p:txBody>
      </p:sp>
    </p:spTree>
    <p:extLst>
      <p:ext uri="{BB962C8B-B14F-4D97-AF65-F5344CB8AC3E}">
        <p14:creationId xmlns:p14="http://schemas.microsoft.com/office/powerpoint/2010/main" val="28296583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e75bfb0544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e75bfb0544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9346481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Placing the model evaluation metrics side by side, we can get a clearer picture of the relative performance. As we can see, the ensemble decision forest based models fare way better than the other regression counterparts, in all 3 metrics of RMSE, MAE and R^2. </a:t>
            </a:r>
          </a:p>
        </p:txBody>
      </p:sp>
    </p:spTree>
    <p:extLst>
      <p:ext uri="{BB962C8B-B14F-4D97-AF65-F5344CB8AC3E}">
        <p14:creationId xmlns:p14="http://schemas.microsoft.com/office/powerpoint/2010/main" val="185490745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We suspect that the poorer performance of the ANN and SVR was largely down to the nature of the dataset, and the suitability of the various regression paradigms. </a:t>
            </a:r>
          </a:p>
          <a:p>
            <a:pPr marL="158750" indent="0">
              <a:buNone/>
            </a:pPr>
            <a:endParaRPr lang="en-US" dirty="0"/>
          </a:p>
          <a:p>
            <a:pPr marL="158750" indent="0">
              <a:buNone/>
            </a:pPr>
            <a:r>
              <a:rPr lang="en-US" dirty="0"/>
              <a:t>Hence, for our subsequent model application portion, we stuck to both RFR and </a:t>
            </a:r>
            <a:r>
              <a:rPr lang="en-US" dirty="0" err="1"/>
              <a:t>XGBoost</a:t>
            </a:r>
            <a:r>
              <a:rPr lang="en-US" dirty="0"/>
              <a:t>, to predict the player valuations of some Manchester United Player Targets this season.</a:t>
            </a:r>
          </a:p>
          <a:p>
            <a:pPr marL="158750" indent="0">
              <a:buNone/>
            </a:pPr>
            <a:endParaRPr lang="en-US" dirty="0"/>
          </a:p>
        </p:txBody>
      </p:sp>
    </p:spTree>
    <p:extLst>
      <p:ext uri="{BB962C8B-B14F-4D97-AF65-F5344CB8AC3E}">
        <p14:creationId xmlns:p14="http://schemas.microsoft.com/office/powerpoint/2010/main" val="143446606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Here’s the predictions from both models.</a:t>
            </a:r>
          </a:p>
          <a:p>
            <a:pPr marL="158750" indent="0">
              <a:buNone/>
            </a:pPr>
            <a:endParaRPr lang="en-US" dirty="0"/>
          </a:p>
          <a:p>
            <a:pPr marL="158750" indent="0" algn="l">
              <a:buNone/>
            </a:pPr>
            <a:r>
              <a:rPr lang="en-SG" b="0" i="0" dirty="0">
                <a:solidFill>
                  <a:srgbClr val="D5D5D5"/>
                </a:solidFill>
                <a:effectLst/>
                <a:latin typeface="Roboto" panose="02000000000000000000" pitchFamily="2" charset="0"/>
              </a:rPr>
              <a:t>Looking at the predictions, the player valuations generated for </a:t>
            </a:r>
            <a:r>
              <a:rPr lang="en-SG" b="0" i="1" dirty="0">
                <a:solidFill>
                  <a:srgbClr val="D5D5D5"/>
                </a:solidFill>
                <a:effectLst/>
                <a:latin typeface="Roboto" panose="02000000000000000000" pitchFamily="2" charset="0"/>
              </a:rPr>
              <a:t>Raya</a:t>
            </a:r>
            <a:r>
              <a:rPr lang="en-SG" b="0" i="0" dirty="0">
                <a:solidFill>
                  <a:srgbClr val="D5D5D5"/>
                </a:solidFill>
                <a:effectLst/>
                <a:latin typeface="Roboto" panose="02000000000000000000" pitchFamily="2" charset="0"/>
              </a:rPr>
              <a:t> and </a:t>
            </a:r>
            <a:r>
              <a:rPr lang="en-SG" b="0" i="1" dirty="0">
                <a:solidFill>
                  <a:srgbClr val="D5D5D5"/>
                </a:solidFill>
                <a:effectLst/>
                <a:latin typeface="Roboto" panose="02000000000000000000" pitchFamily="2" charset="0"/>
              </a:rPr>
              <a:t>Ward-Prowse</a:t>
            </a:r>
            <a:r>
              <a:rPr lang="en-SG" b="0" i="0" dirty="0">
                <a:solidFill>
                  <a:srgbClr val="D5D5D5"/>
                </a:solidFill>
                <a:effectLst/>
                <a:latin typeface="Roboto" panose="02000000000000000000" pitchFamily="2" charset="0"/>
              </a:rPr>
              <a:t> are relatively similar, while there exists some disparity for the rest.</a:t>
            </a:r>
          </a:p>
          <a:p>
            <a:pPr marL="158750" indent="0">
              <a:buNone/>
            </a:pPr>
            <a:endParaRPr lang="en-US" dirty="0"/>
          </a:p>
          <a:p>
            <a:pPr marL="158750" indent="0">
              <a:buNone/>
            </a:pPr>
            <a:r>
              <a:rPr lang="en-US" dirty="0"/>
              <a:t>Most importantly, if the asking price of these players fall below the RFR / </a:t>
            </a:r>
            <a:r>
              <a:rPr lang="en-US" dirty="0" err="1"/>
              <a:t>XGBoost</a:t>
            </a:r>
            <a:r>
              <a:rPr lang="en-US" dirty="0"/>
              <a:t> estimates, Manchester United should definitely consider the purchase of these players to boost their playing squad.</a:t>
            </a:r>
          </a:p>
        </p:txBody>
      </p:sp>
    </p:spTree>
    <p:extLst>
      <p:ext uri="{BB962C8B-B14F-4D97-AF65-F5344CB8AC3E}">
        <p14:creationId xmlns:p14="http://schemas.microsoft.com/office/powerpoint/2010/main" val="361542731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a:t>Now unlike the player valuation regression models, which are trained on a supervised basis, </a:t>
            </a:r>
          </a:p>
        </p:txBody>
      </p:sp>
    </p:spTree>
    <p:extLst>
      <p:ext uri="{BB962C8B-B14F-4D97-AF65-F5344CB8AC3E}">
        <p14:creationId xmlns:p14="http://schemas.microsoft.com/office/powerpoint/2010/main" val="79074140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The anomaly detection models are instead trained on either an unsupervised, </a:t>
            </a:r>
          </a:p>
        </p:txBody>
      </p:sp>
    </p:spTree>
    <p:extLst>
      <p:ext uri="{BB962C8B-B14F-4D97-AF65-F5344CB8AC3E}">
        <p14:creationId xmlns:p14="http://schemas.microsoft.com/office/powerpoint/2010/main" val="52759819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a:t>Or semi-supervised basis.</a:t>
            </a:r>
          </a:p>
        </p:txBody>
      </p:sp>
    </p:spTree>
    <p:extLst>
      <p:ext uri="{BB962C8B-B14F-4D97-AF65-F5344CB8AC3E}">
        <p14:creationId xmlns:p14="http://schemas.microsoft.com/office/powerpoint/2010/main" val="19413960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SG" b="0" i="0">
                <a:solidFill>
                  <a:srgbClr val="D5D5D5"/>
                </a:solidFill>
                <a:effectLst/>
                <a:latin typeface="Roboto" panose="02000000000000000000" pitchFamily="2" charset="0"/>
              </a:rPr>
              <a:t>Due to the lack of a "ground truth" in unsupervised learning, it is difficult to compare the performance of these 4 models with one another, and hence all 4 were used in the following section to predict underperforming Manchester United players over the 2021/2022 season.</a:t>
            </a:r>
            <a:endParaRPr lang="en-US"/>
          </a:p>
        </p:txBody>
      </p:sp>
    </p:spTree>
    <p:extLst>
      <p:ext uri="{BB962C8B-B14F-4D97-AF65-F5344CB8AC3E}">
        <p14:creationId xmlns:p14="http://schemas.microsoft.com/office/powerpoint/2010/main" val="156850477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a:t>Moving on to anomaly detection, here’s the hyperparameters for the isolation forest on the left, together with a truncated list of underperforming outliers on the right from training.</a:t>
            </a:r>
          </a:p>
        </p:txBody>
      </p:sp>
    </p:spTree>
    <p:extLst>
      <p:ext uri="{BB962C8B-B14F-4D97-AF65-F5344CB8AC3E}">
        <p14:creationId xmlns:p14="http://schemas.microsoft.com/office/powerpoint/2010/main" val="231981840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a:t>And likewise for the OCSVM,</a:t>
            </a:r>
          </a:p>
        </p:txBody>
      </p:sp>
    </p:spTree>
    <p:extLst>
      <p:ext uri="{BB962C8B-B14F-4D97-AF65-F5344CB8AC3E}">
        <p14:creationId xmlns:p14="http://schemas.microsoft.com/office/powerpoint/2010/main" val="34942741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a:t>SGD OCSVM</a:t>
            </a:r>
          </a:p>
        </p:txBody>
      </p:sp>
    </p:spTree>
    <p:extLst>
      <p:ext uri="{BB962C8B-B14F-4D97-AF65-F5344CB8AC3E}">
        <p14:creationId xmlns:p14="http://schemas.microsoft.com/office/powerpoint/2010/main" val="27687661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e75bfb0544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e75bfb0544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2638381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a:t>And </a:t>
            </a:r>
            <a:r>
              <a:rPr lang="en-US" err="1"/>
              <a:t>AutoEncoder</a:t>
            </a:r>
            <a:r>
              <a:rPr lang="en-US"/>
              <a:t>. As the autoencoder is trained on a semi-supervised basis, the corresponding training metrics are shown on the left here.</a:t>
            </a:r>
          </a:p>
        </p:txBody>
      </p:sp>
    </p:spTree>
    <p:extLst>
      <p:ext uri="{BB962C8B-B14F-4D97-AF65-F5344CB8AC3E}">
        <p14:creationId xmlns:p14="http://schemas.microsoft.com/office/powerpoint/2010/main" val="386286490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a:t>Here’s the results from the predictions made by all models.</a:t>
            </a:r>
          </a:p>
          <a:p>
            <a:pPr marL="158750" indent="0">
              <a:buNone/>
            </a:pPr>
            <a:endParaRPr lang="en-US"/>
          </a:p>
          <a:p>
            <a:pPr marL="158750" indent="0">
              <a:buNone/>
            </a:pPr>
            <a:r>
              <a:rPr lang="en-US"/>
              <a:t>-- IGNORE --</a:t>
            </a:r>
          </a:p>
          <a:p>
            <a:pPr marL="158750" indent="0">
              <a:buNone/>
            </a:pPr>
            <a:r>
              <a:rPr lang="en-US"/>
              <a:t>The isolation forest algorithm identified Anthony </a:t>
            </a:r>
            <a:r>
              <a:rPr lang="en-US" err="1"/>
              <a:t>Elanga</a:t>
            </a:r>
            <a:r>
              <a:rPr lang="en-US"/>
              <a:t> as the only underperforming anomaly over 2021/2022. Both </a:t>
            </a:r>
            <a:r>
              <a:rPr lang="en-US" err="1"/>
              <a:t>ocsvm</a:t>
            </a:r>
            <a:r>
              <a:rPr lang="en-US"/>
              <a:t> and </a:t>
            </a:r>
            <a:r>
              <a:rPr lang="en-US" err="1"/>
              <a:t>sgd</a:t>
            </a:r>
            <a:r>
              <a:rPr lang="en-US"/>
              <a:t> </a:t>
            </a:r>
            <a:r>
              <a:rPr lang="en-US" err="1"/>
              <a:t>ocsvm</a:t>
            </a:r>
            <a:r>
              <a:rPr lang="en-US"/>
              <a:t> generated marginally more poor performing outliers, in victor </a:t>
            </a:r>
            <a:r>
              <a:rPr lang="en-US" err="1"/>
              <a:t>lindelof</a:t>
            </a:r>
            <a:r>
              <a:rPr lang="en-US"/>
              <a:t>, </a:t>
            </a:r>
            <a:r>
              <a:rPr lang="en-US" err="1"/>
              <a:t>matic</a:t>
            </a:r>
            <a:r>
              <a:rPr lang="en-US"/>
              <a:t> and </a:t>
            </a:r>
            <a:r>
              <a:rPr lang="en-US" err="1"/>
              <a:t>elanga</a:t>
            </a:r>
            <a:r>
              <a:rPr lang="en-US"/>
              <a:t>, as well as </a:t>
            </a:r>
            <a:r>
              <a:rPr lang="en-US" err="1"/>
              <a:t>telles</a:t>
            </a:r>
            <a:r>
              <a:rPr lang="en-US"/>
              <a:t>, </a:t>
            </a:r>
            <a:r>
              <a:rPr lang="en-US" err="1"/>
              <a:t>matic</a:t>
            </a:r>
            <a:r>
              <a:rPr lang="en-US"/>
              <a:t> and </a:t>
            </a:r>
            <a:r>
              <a:rPr lang="en-US" err="1"/>
              <a:t>elanga</a:t>
            </a:r>
            <a:r>
              <a:rPr lang="en-US"/>
              <a:t> again respectively. The deep autoencoder did not detect any anomalous underperforming players over 2021/2022.</a:t>
            </a:r>
          </a:p>
        </p:txBody>
      </p:sp>
    </p:spTree>
    <p:extLst>
      <p:ext uri="{BB962C8B-B14F-4D97-AF65-F5344CB8AC3E}">
        <p14:creationId xmlns:p14="http://schemas.microsoft.com/office/powerpoint/2010/main" val="190732221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a:t>Now if we </a:t>
            </a:r>
            <a:r>
              <a:rPr lang="en-US" err="1"/>
              <a:t>scrutinise</a:t>
            </a:r>
            <a:r>
              <a:rPr lang="en-US"/>
              <a:t> the players identified across these algorithms, two names stand out – </a:t>
            </a:r>
            <a:r>
              <a:rPr lang="en-US" err="1"/>
              <a:t>nemenja</a:t>
            </a:r>
            <a:r>
              <a:rPr lang="en-US"/>
              <a:t> </a:t>
            </a:r>
            <a:r>
              <a:rPr lang="en-US" err="1"/>
              <a:t>matic</a:t>
            </a:r>
            <a:r>
              <a:rPr lang="en-US"/>
              <a:t>, and Anthony </a:t>
            </a:r>
            <a:r>
              <a:rPr lang="en-US" err="1"/>
              <a:t>elanga</a:t>
            </a:r>
            <a:r>
              <a:rPr lang="en-US"/>
              <a:t>. Critically, these are the players that man u should let go.</a:t>
            </a:r>
          </a:p>
          <a:p>
            <a:pPr marL="158750" indent="0">
              <a:buNone/>
            </a:pPr>
            <a:endParaRPr lang="en-US"/>
          </a:p>
          <a:p>
            <a:pPr marL="158750" indent="0">
              <a:buNone/>
            </a:pPr>
            <a:r>
              <a:rPr lang="en-US"/>
              <a:t>Let’s take a deeper dive into their performances over 2021/2022.</a:t>
            </a:r>
          </a:p>
        </p:txBody>
      </p:sp>
    </p:spTree>
    <p:extLst>
      <p:ext uri="{BB962C8B-B14F-4D97-AF65-F5344CB8AC3E}">
        <p14:creationId xmlns:p14="http://schemas.microsoft.com/office/powerpoint/2010/main" val="19052143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a:t>First, for the case of </a:t>
            </a:r>
            <a:r>
              <a:rPr lang="en-US" err="1"/>
              <a:t>matic</a:t>
            </a:r>
            <a:r>
              <a:rPr lang="en-US"/>
              <a:t>, he indeed had a difficult 2021/2022, often utilized as a utility player to substitute for other players.</a:t>
            </a:r>
          </a:p>
          <a:p>
            <a:pPr marL="158750" indent="0">
              <a:buNone/>
            </a:pPr>
            <a:r>
              <a:rPr lang="en-US"/>
              <a:t>-- IGNORE --</a:t>
            </a:r>
          </a:p>
          <a:p>
            <a:pPr marL="158750" indent="0">
              <a:buNone/>
            </a:pPr>
            <a:r>
              <a:rPr lang="en-US"/>
              <a:t>He was 33 years of age, and into his 5th season at Manchester united. With other younger players such as Fred and Scott </a:t>
            </a:r>
            <a:r>
              <a:rPr lang="en-US" err="1"/>
              <a:t>McTominay</a:t>
            </a:r>
            <a:r>
              <a:rPr lang="en-US"/>
              <a:t> in the team, Matic failed to nail down a starting position.</a:t>
            </a:r>
          </a:p>
        </p:txBody>
      </p:sp>
    </p:spTree>
    <p:extLst>
      <p:ext uri="{BB962C8B-B14F-4D97-AF65-F5344CB8AC3E}">
        <p14:creationId xmlns:p14="http://schemas.microsoft.com/office/powerpoint/2010/main" val="273670010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a:t>Now lets us take a look at the curious case of Anthony </a:t>
            </a:r>
            <a:r>
              <a:rPr lang="en-US" err="1"/>
              <a:t>elanga</a:t>
            </a:r>
            <a:r>
              <a:rPr lang="en-US"/>
              <a:t>. The appearance of Elanga in ¾ anomaly detection models was shocking, for 2021/2022 was his breakthrough season. Towards the tail end of the season, with injuries to other key players, </a:t>
            </a:r>
            <a:r>
              <a:rPr lang="en-US" err="1"/>
              <a:t>elanga</a:t>
            </a:r>
            <a:r>
              <a:rPr lang="en-US"/>
              <a:t> took over as the bright spark of the team. Unfortunately, his rise also coincided with Manchester </a:t>
            </a:r>
            <a:r>
              <a:rPr lang="en-US" err="1"/>
              <a:t>united’s</a:t>
            </a:r>
            <a:r>
              <a:rPr lang="en-US"/>
              <a:t> dip in form. This definitely hampered </a:t>
            </a:r>
            <a:r>
              <a:rPr lang="en-US" err="1"/>
              <a:t>Elanga’s</a:t>
            </a:r>
            <a:r>
              <a:rPr lang="en-US"/>
              <a:t> stats drastically as compared to his other teammates, who had the games from the start of the season to dilute their ratings. </a:t>
            </a:r>
          </a:p>
          <a:p>
            <a:pPr marL="158750" indent="0">
              <a:buNone/>
            </a:pPr>
            <a:endParaRPr lang="en-US"/>
          </a:p>
          <a:p>
            <a:pPr marL="158750" indent="0">
              <a:buNone/>
            </a:pPr>
            <a:r>
              <a:rPr lang="en-US"/>
              <a:t>Hence, this goes to show a critical limitation of our analysis. It does not factor in the weightage of the player’s contribution to goals conceded and goals scored in matches.</a:t>
            </a:r>
          </a:p>
        </p:txBody>
      </p:sp>
    </p:spTree>
    <p:extLst>
      <p:ext uri="{BB962C8B-B14F-4D97-AF65-F5344CB8AC3E}">
        <p14:creationId xmlns:p14="http://schemas.microsoft.com/office/powerpoint/2010/main" val="145163570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9"/>
        <p:cNvGrpSpPr/>
        <p:nvPr/>
      </p:nvGrpSpPr>
      <p:grpSpPr>
        <a:xfrm>
          <a:off x="0" y="0"/>
          <a:ext cx="0" cy="0"/>
          <a:chOff x="0" y="0"/>
          <a:chExt cx="0" cy="0"/>
        </a:xfrm>
      </p:grpSpPr>
      <p:sp>
        <p:nvSpPr>
          <p:cNvPr id="2430" name="Google Shape;2430;ge582e50ece_0_20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1" name="Google Shape;2431;ge582e50ece_0_20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582954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21803866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4"/>
        <p:cNvGrpSpPr/>
        <p:nvPr/>
      </p:nvGrpSpPr>
      <p:grpSpPr>
        <a:xfrm>
          <a:off x="0" y="0"/>
          <a:ext cx="0" cy="0"/>
          <a:chOff x="0" y="0"/>
          <a:chExt cx="0" cy="0"/>
        </a:xfrm>
      </p:grpSpPr>
      <p:sp>
        <p:nvSpPr>
          <p:cNvPr id="1265" name="Google Shape;1265;ge582e50ece_0_7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6" name="Google Shape;1266;ge582e50ece_0_7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2345968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4"/>
        <p:cNvGrpSpPr/>
        <p:nvPr/>
      </p:nvGrpSpPr>
      <p:grpSpPr>
        <a:xfrm>
          <a:off x="0" y="0"/>
          <a:ext cx="0" cy="0"/>
          <a:chOff x="0" y="0"/>
          <a:chExt cx="0" cy="0"/>
        </a:xfrm>
      </p:grpSpPr>
      <p:sp>
        <p:nvSpPr>
          <p:cNvPr id="1265" name="Google Shape;1265;ge582e50ece_0_7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6" name="Google Shape;1266;ge582e50ece_0_7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7621942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3"/>
        <p:cNvGrpSpPr/>
        <p:nvPr/>
      </p:nvGrpSpPr>
      <p:grpSpPr>
        <a:xfrm>
          <a:off x="0" y="0"/>
          <a:ext cx="0" cy="0"/>
          <a:chOff x="0" y="0"/>
          <a:chExt cx="0" cy="0"/>
        </a:xfrm>
      </p:grpSpPr>
      <p:sp>
        <p:nvSpPr>
          <p:cNvPr id="2514" name="Google Shape;2514;ge582e50ece_0_22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5" name="Google Shape;2515;ge582e50ece_0_22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90116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e75bfb0544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e75bfb0544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73917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e75bfb0544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e75bfb0544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90628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e75bfb0544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e75bfb0544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547329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9"/>
        <p:cNvGrpSpPr/>
        <p:nvPr/>
      </p:nvGrpSpPr>
      <p:grpSpPr>
        <a:xfrm>
          <a:off x="0" y="0"/>
          <a:ext cx="0" cy="0"/>
          <a:chOff x="0" y="0"/>
          <a:chExt cx="0" cy="0"/>
        </a:xfrm>
      </p:grpSpPr>
      <p:sp>
        <p:nvSpPr>
          <p:cNvPr id="2430" name="Google Shape;2430;ge582e50ece_0_20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1" name="Google Shape;2431;ge582e50ece_0_20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726569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4412554" y="1552125"/>
            <a:ext cx="4018200" cy="2052600"/>
          </a:xfrm>
          <a:prstGeom prst="rect">
            <a:avLst/>
          </a:prstGeom>
        </p:spPr>
        <p:txBody>
          <a:bodyPr spcFirstLastPara="1" wrap="square" lIns="91425" tIns="91425" rIns="91425" bIns="91425" anchor="b" anchorCtr="0">
            <a:noAutofit/>
          </a:bodyPr>
          <a:lstStyle>
            <a:lvl1pPr lvl="0">
              <a:spcBef>
                <a:spcPts val="0"/>
              </a:spcBef>
              <a:spcAft>
                <a:spcPts val="0"/>
              </a:spcAft>
              <a:buSzPts val="5200"/>
              <a:buNone/>
              <a:defRPr sz="60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4412550" y="3794075"/>
            <a:ext cx="4018200" cy="5097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800"/>
              <a:buNone/>
              <a:defRPr sz="1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1" name="Google Shape;11;p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2"/>
        <p:cNvGrpSpPr/>
        <p:nvPr/>
      </p:nvGrpSpPr>
      <p:grpSpPr>
        <a:xfrm>
          <a:off x="0" y="0"/>
          <a:ext cx="0" cy="0"/>
          <a:chOff x="0" y="0"/>
          <a:chExt cx="0" cy="0"/>
        </a:xfrm>
      </p:grpSpPr>
      <p:sp>
        <p:nvSpPr>
          <p:cNvPr id="43" name="Google Shape;43;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4" name="Google Shape;44;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04800" algn="ctr">
              <a:spcBef>
                <a:spcPts val="0"/>
              </a:spcBef>
              <a:spcAft>
                <a:spcPts val="0"/>
              </a:spcAft>
              <a:buSzPts val="1200"/>
              <a:buChar char="●"/>
              <a:defRPr/>
            </a:lvl1pPr>
            <a:lvl2pPr marL="914400" lvl="1" indent="-304800" algn="ctr">
              <a:spcBef>
                <a:spcPts val="0"/>
              </a:spcBef>
              <a:spcAft>
                <a:spcPts val="0"/>
              </a:spcAft>
              <a:buSzPts val="1200"/>
              <a:buChar char="○"/>
              <a:defRPr/>
            </a:lvl2pPr>
            <a:lvl3pPr marL="1371600" lvl="2" indent="-304800" algn="ctr">
              <a:spcBef>
                <a:spcPts val="0"/>
              </a:spcBef>
              <a:spcAft>
                <a:spcPts val="0"/>
              </a:spcAft>
              <a:buSzPts val="1200"/>
              <a:buChar char="■"/>
              <a:defRPr/>
            </a:lvl3pPr>
            <a:lvl4pPr marL="1828800" lvl="3" indent="-304800" algn="ctr">
              <a:spcBef>
                <a:spcPts val="0"/>
              </a:spcBef>
              <a:spcAft>
                <a:spcPts val="0"/>
              </a:spcAft>
              <a:buSzPts val="1200"/>
              <a:buChar char="●"/>
              <a:defRPr/>
            </a:lvl4pPr>
            <a:lvl5pPr marL="2286000" lvl="4" indent="-304800" algn="ctr">
              <a:spcBef>
                <a:spcPts val="0"/>
              </a:spcBef>
              <a:spcAft>
                <a:spcPts val="0"/>
              </a:spcAft>
              <a:buSzPts val="1200"/>
              <a:buChar char="○"/>
              <a:defRPr/>
            </a:lvl5pPr>
            <a:lvl6pPr marL="2743200" lvl="5" indent="-304800" algn="ctr">
              <a:spcBef>
                <a:spcPts val="0"/>
              </a:spcBef>
              <a:spcAft>
                <a:spcPts val="0"/>
              </a:spcAft>
              <a:buSzPts val="1200"/>
              <a:buChar char="■"/>
              <a:defRPr/>
            </a:lvl6pPr>
            <a:lvl7pPr marL="3200400" lvl="6" indent="-304800" algn="ctr">
              <a:spcBef>
                <a:spcPts val="0"/>
              </a:spcBef>
              <a:spcAft>
                <a:spcPts val="0"/>
              </a:spcAft>
              <a:buSzPts val="1200"/>
              <a:buChar char="●"/>
              <a:defRPr/>
            </a:lvl7pPr>
            <a:lvl8pPr marL="3657600" lvl="7" indent="-304800" algn="ctr">
              <a:spcBef>
                <a:spcPts val="0"/>
              </a:spcBef>
              <a:spcAft>
                <a:spcPts val="0"/>
              </a:spcAft>
              <a:buSzPts val="1200"/>
              <a:buChar char="○"/>
              <a:defRPr/>
            </a:lvl8pPr>
            <a:lvl9pPr marL="4114800" lvl="8" indent="-304800" algn="ctr">
              <a:spcBef>
                <a:spcPts val="0"/>
              </a:spcBef>
              <a:spcAft>
                <a:spcPts val="0"/>
              </a:spcAft>
              <a:buSzPts val="1200"/>
              <a:buChar char="■"/>
              <a:defRPr/>
            </a:lvl9pPr>
          </a:lstStyle>
          <a:p>
            <a:endParaRPr/>
          </a:p>
        </p:txBody>
      </p:sp>
      <p:sp>
        <p:nvSpPr>
          <p:cNvPr id="45" name="Google Shape;45;p1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6"/>
        <p:cNvGrpSpPr/>
        <p:nvPr/>
      </p:nvGrpSpPr>
      <p:grpSpPr>
        <a:xfrm>
          <a:off x="0" y="0"/>
          <a:ext cx="0" cy="0"/>
          <a:chOff x="0" y="0"/>
          <a:chExt cx="0" cy="0"/>
        </a:xfrm>
      </p:grpSpPr>
      <p:sp>
        <p:nvSpPr>
          <p:cNvPr id="47" name="Google Shape;47;p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2"/>
        <p:cNvGrpSpPr/>
        <p:nvPr/>
      </p:nvGrpSpPr>
      <p:grpSpPr>
        <a:xfrm>
          <a:off x="0" y="0"/>
          <a:ext cx="0" cy="0"/>
          <a:chOff x="0" y="0"/>
          <a:chExt cx="0" cy="0"/>
        </a:xfrm>
      </p:grpSpPr>
      <p:sp>
        <p:nvSpPr>
          <p:cNvPr id="13" name="Google Shape;13;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4" name="Google Shape;14;p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5"/>
        <p:cNvGrpSpPr/>
        <p:nvPr/>
      </p:nvGrpSpPr>
      <p:grpSpPr>
        <a:xfrm>
          <a:off x="0" y="0"/>
          <a:ext cx="0" cy="0"/>
          <a:chOff x="0" y="0"/>
          <a:chExt cx="0" cy="0"/>
        </a:xfrm>
      </p:grpSpPr>
      <p:sp>
        <p:nvSpPr>
          <p:cNvPr id="16" name="Google Shape;16;p4"/>
          <p:cNvSpPr txBox="1">
            <a:spLocks noGrp="1"/>
          </p:cNvSpPr>
          <p:nvPr>
            <p:ph type="title"/>
          </p:nvPr>
        </p:nvSpPr>
        <p:spPr>
          <a:xfrm>
            <a:off x="713225" y="539500"/>
            <a:ext cx="7717500" cy="5649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17" name="Google Shape;17;p4"/>
          <p:cNvSpPr txBox="1">
            <a:spLocks noGrp="1"/>
          </p:cNvSpPr>
          <p:nvPr>
            <p:ph type="body" idx="1"/>
          </p:nvPr>
        </p:nvSpPr>
        <p:spPr>
          <a:xfrm>
            <a:off x="713225" y="1237559"/>
            <a:ext cx="7717500" cy="33711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18" name="Google Shape;18;p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9"/>
        <p:cNvGrpSpPr/>
        <p:nvPr/>
      </p:nvGrpSpPr>
      <p:grpSpPr>
        <a:xfrm>
          <a:off x="0" y="0"/>
          <a:ext cx="0" cy="0"/>
          <a:chOff x="0" y="0"/>
          <a:chExt cx="0" cy="0"/>
        </a:xfrm>
      </p:grpSpPr>
      <p:sp>
        <p:nvSpPr>
          <p:cNvPr id="20" name="Google Shape;20;p5"/>
          <p:cNvSpPr txBox="1">
            <a:spLocks noGrp="1"/>
          </p:cNvSpPr>
          <p:nvPr>
            <p:ph type="title"/>
          </p:nvPr>
        </p:nvSpPr>
        <p:spPr>
          <a:xfrm>
            <a:off x="713225" y="539500"/>
            <a:ext cx="7717500" cy="5649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1" name="Google Shape;21;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2" name="Google Shape;22;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4"/>
        <p:cNvGrpSpPr/>
        <p:nvPr/>
      </p:nvGrpSpPr>
      <p:grpSpPr>
        <a:xfrm>
          <a:off x="0" y="0"/>
          <a:ext cx="0" cy="0"/>
          <a:chOff x="0" y="0"/>
          <a:chExt cx="0" cy="0"/>
        </a:xfrm>
      </p:grpSpPr>
      <p:sp>
        <p:nvSpPr>
          <p:cNvPr id="25" name="Google Shape;25;p6"/>
          <p:cNvSpPr txBox="1">
            <a:spLocks noGrp="1"/>
          </p:cNvSpPr>
          <p:nvPr>
            <p:ph type="title"/>
          </p:nvPr>
        </p:nvSpPr>
        <p:spPr>
          <a:xfrm>
            <a:off x="713225" y="539500"/>
            <a:ext cx="7717500" cy="408600"/>
          </a:xfrm>
          <a:prstGeom prst="rect">
            <a:avLst/>
          </a:prstGeom>
        </p:spPr>
        <p:txBody>
          <a:bodyPr spcFirstLastPara="1" wrap="square" lIns="91425" tIns="91425" rIns="91425" bIns="91425" anchor="t" anchorCtr="0">
            <a:noAutofit/>
          </a:bodyPr>
          <a:lstStyle>
            <a:lvl1pPr lvl="0" algn="ctr">
              <a:lnSpc>
                <a:spcPct val="50000"/>
              </a:lnSpc>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6" name="Google Shape;26;p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7"/>
        <p:cNvGrpSpPr/>
        <p:nvPr/>
      </p:nvGrpSpPr>
      <p:grpSpPr>
        <a:xfrm>
          <a:off x="0" y="0"/>
          <a:ext cx="0" cy="0"/>
          <a:chOff x="0" y="0"/>
          <a:chExt cx="0" cy="0"/>
        </a:xfrm>
      </p:grpSpPr>
      <p:sp>
        <p:nvSpPr>
          <p:cNvPr id="28" name="Google Shape;28;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29" name="Google Shape;29;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0" name="Google Shape;30;p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1"/>
        <p:cNvGrpSpPr/>
        <p:nvPr/>
      </p:nvGrpSpPr>
      <p:grpSpPr>
        <a:xfrm>
          <a:off x="0" y="0"/>
          <a:ext cx="0" cy="0"/>
          <a:chOff x="0" y="0"/>
          <a:chExt cx="0" cy="0"/>
        </a:xfrm>
      </p:grpSpPr>
      <p:sp>
        <p:nvSpPr>
          <p:cNvPr id="32" name="Google Shape;32;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3" name="Google Shape;33;p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4"/>
        <p:cNvGrpSpPr/>
        <p:nvPr/>
      </p:nvGrpSpPr>
      <p:grpSpPr>
        <a:xfrm>
          <a:off x="0" y="0"/>
          <a:ext cx="0" cy="0"/>
          <a:chOff x="0" y="0"/>
          <a:chExt cx="0" cy="0"/>
        </a:xfrm>
      </p:grpSpPr>
      <p:sp>
        <p:nvSpPr>
          <p:cNvPr id="35" name="Google Shape;35;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6" name="Google Shape;36;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7" name="Google Shape;37;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38" name="Google Shape;38;p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9"/>
        <p:cNvGrpSpPr/>
        <p:nvPr/>
      </p:nvGrpSpPr>
      <p:grpSpPr>
        <a:xfrm>
          <a:off x="0" y="0"/>
          <a:ext cx="0" cy="0"/>
          <a:chOff x="0" y="0"/>
          <a:chExt cx="0" cy="0"/>
        </a:xfrm>
      </p:grpSpPr>
      <p:sp>
        <p:nvSpPr>
          <p:cNvPr id="40" name="Google Shape;40;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200"/>
              <a:buNone/>
              <a:defRPr/>
            </a:lvl1pPr>
          </a:lstStyle>
          <a:p>
            <a:endParaRPr/>
          </a:p>
        </p:txBody>
      </p:sp>
      <p:sp>
        <p:nvSpPr>
          <p:cNvPr id="41" name="Google Shape;41;p1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no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539500"/>
            <a:ext cx="7717500" cy="5649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000"/>
              <a:buFont typeface="Fira Sans Extra Condensed"/>
              <a:buNone/>
              <a:defRPr sz="3000" b="1">
                <a:solidFill>
                  <a:schemeClr val="dk1"/>
                </a:solidFill>
                <a:latin typeface="Fira Sans Extra Condensed"/>
                <a:ea typeface="Fira Sans Extra Condensed"/>
                <a:cs typeface="Fira Sans Extra Condensed"/>
                <a:sym typeface="Fira Sans Extra Condensed"/>
              </a:defRPr>
            </a:lvl1pPr>
            <a:lvl2pPr lvl="1">
              <a:spcBef>
                <a:spcPts val="0"/>
              </a:spcBef>
              <a:spcAft>
                <a:spcPts val="0"/>
              </a:spcAft>
              <a:buClr>
                <a:schemeClr val="dk1"/>
              </a:buClr>
              <a:buSzPts val="3000"/>
              <a:buFont typeface="Fira Sans Extra Condensed"/>
              <a:buNone/>
              <a:defRPr sz="3000" b="1">
                <a:solidFill>
                  <a:schemeClr val="dk1"/>
                </a:solidFill>
                <a:latin typeface="Fira Sans Extra Condensed"/>
                <a:ea typeface="Fira Sans Extra Condensed"/>
                <a:cs typeface="Fira Sans Extra Condensed"/>
                <a:sym typeface="Fira Sans Extra Condensed"/>
              </a:defRPr>
            </a:lvl2pPr>
            <a:lvl3pPr lvl="2">
              <a:spcBef>
                <a:spcPts val="0"/>
              </a:spcBef>
              <a:spcAft>
                <a:spcPts val="0"/>
              </a:spcAft>
              <a:buClr>
                <a:schemeClr val="dk1"/>
              </a:buClr>
              <a:buSzPts val="3000"/>
              <a:buFont typeface="Fira Sans Extra Condensed"/>
              <a:buNone/>
              <a:defRPr sz="3000" b="1">
                <a:solidFill>
                  <a:schemeClr val="dk1"/>
                </a:solidFill>
                <a:latin typeface="Fira Sans Extra Condensed"/>
                <a:ea typeface="Fira Sans Extra Condensed"/>
                <a:cs typeface="Fira Sans Extra Condensed"/>
                <a:sym typeface="Fira Sans Extra Condensed"/>
              </a:defRPr>
            </a:lvl3pPr>
            <a:lvl4pPr lvl="3">
              <a:spcBef>
                <a:spcPts val="0"/>
              </a:spcBef>
              <a:spcAft>
                <a:spcPts val="0"/>
              </a:spcAft>
              <a:buClr>
                <a:schemeClr val="dk1"/>
              </a:buClr>
              <a:buSzPts val="3000"/>
              <a:buFont typeface="Fira Sans Extra Condensed"/>
              <a:buNone/>
              <a:defRPr sz="3000" b="1">
                <a:solidFill>
                  <a:schemeClr val="dk1"/>
                </a:solidFill>
                <a:latin typeface="Fira Sans Extra Condensed"/>
                <a:ea typeface="Fira Sans Extra Condensed"/>
                <a:cs typeface="Fira Sans Extra Condensed"/>
                <a:sym typeface="Fira Sans Extra Condensed"/>
              </a:defRPr>
            </a:lvl4pPr>
            <a:lvl5pPr lvl="4">
              <a:spcBef>
                <a:spcPts val="0"/>
              </a:spcBef>
              <a:spcAft>
                <a:spcPts val="0"/>
              </a:spcAft>
              <a:buClr>
                <a:schemeClr val="dk1"/>
              </a:buClr>
              <a:buSzPts val="3000"/>
              <a:buFont typeface="Fira Sans Extra Condensed"/>
              <a:buNone/>
              <a:defRPr sz="3000" b="1">
                <a:solidFill>
                  <a:schemeClr val="dk1"/>
                </a:solidFill>
                <a:latin typeface="Fira Sans Extra Condensed"/>
                <a:ea typeface="Fira Sans Extra Condensed"/>
                <a:cs typeface="Fira Sans Extra Condensed"/>
                <a:sym typeface="Fira Sans Extra Condensed"/>
              </a:defRPr>
            </a:lvl5pPr>
            <a:lvl6pPr lvl="5">
              <a:spcBef>
                <a:spcPts val="0"/>
              </a:spcBef>
              <a:spcAft>
                <a:spcPts val="0"/>
              </a:spcAft>
              <a:buClr>
                <a:schemeClr val="dk1"/>
              </a:buClr>
              <a:buSzPts val="3000"/>
              <a:buFont typeface="Fira Sans Extra Condensed"/>
              <a:buNone/>
              <a:defRPr sz="3000" b="1">
                <a:solidFill>
                  <a:schemeClr val="dk1"/>
                </a:solidFill>
                <a:latin typeface="Fira Sans Extra Condensed"/>
                <a:ea typeface="Fira Sans Extra Condensed"/>
                <a:cs typeface="Fira Sans Extra Condensed"/>
                <a:sym typeface="Fira Sans Extra Condensed"/>
              </a:defRPr>
            </a:lvl6pPr>
            <a:lvl7pPr lvl="6">
              <a:spcBef>
                <a:spcPts val="0"/>
              </a:spcBef>
              <a:spcAft>
                <a:spcPts val="0"/>
              </a:spcAft>
              <a:buClr>
                <a:schemeClr val="dk1"/>
              </a:buClr>
              <a:buSzPts val="3000"/>
              <a:buFont typeface="Fira Sans Extra Condensed"/>
              <a:buNone/>
              <a:defRPr sz="3000" b="1">
                <a:solidFill>
                  <a:schemeClr val="dk1"/>
                </a:solidFill>
                <a:latin typeface="Fira Sans Extra Condensed"/>
                <a:ea typeface="Fira Sans Extra Condensed"/>
                <a:cs typeface="Fira Sans Extra Condensed"/>
                <a:sym typeface="Fira Sans Extra Condensed"/>
              </a:defRPr>
            </a:lvl7pPr>
            <a:lvl8pPr lvl="7">
              <a:spcBef>
                <a:spcPts val="0"/>
              </a:spcBef>
              <a:spcAft>
                <a:spcPts val="0"/>
              </a:spcAft>
              <a:buClr>
                <a:schemeClr val="dk1"/>
              </a:buClr>
              <a:buSzPts val="3000"/>
              <a:buFont typeface="Fira Sans Extra Condensed"/>
              <a:buNone/>
              <a:defRPr sz="3000" b="1">
                <a:solidFill>
                  <a:schemeClr val="dk1"/>
                </a:solidFill>
                <a:latin typeface="Fira Sans Extra Condensed"/>
                <a:ea typeface="Fira Sans Extra Condensed"/>
                <a:cs typeface="Fira Sans Extra Condensed"/>
                <a:sym typeface="Fira Sans Extra Condensed"/>
              </a:defRPr>
            </a:lvl8pPr>
            <a:lvl9pPr lvl="8">
              <a:spcBef>
                <a:spcPts val="0"/>
              </a:spcBef>
              <a:spcAft>
                <a:spcPts val="0"/>
              </a:spcAft>
              <a:buClr>
                <a:schemeClr val="dk1"/>
              </a:buClr>
              <a:buSzPts val="3000"/>
              <a:buFont typeface="Fira Sans Extra Condensed"/>
              <a:buNone/>
              <a:defRPr sz="3000" b="1">
                <a:solidFill>
                  <a:schemeClr val="dk1"/>
                </a:solidFill>
                <a:latin typeface="Fira Sans Extra Condensed"/>
                <a:ea typeface="Fira Sans Extra Condensed"/>
                <a:cs typeface="Fira Sans Extra Condensed"/>
                <a:sym typeface="Fira Sans Extra Condensed"/>
              </a:defRPr>
            </a:lvl9pPr>
          </a:lstStyle>
          <a:p>
            <a:endParaRPr/>
          </a:p>
        </p:txBody>
      </p:sp>
      <p:sp>
        <p:nvSpPr>
          <p:cNvPr id="7" name="Google Shape;7;p1"/>
          <p:cNvSpPr txBox="1">
            <a:spLocks noGrp="1"/>
          </p:cNvSpPr>
          <p:nvPr>
            <p:ph type="body" idx="1"/>
          </p:nvPr>
        </p:nvSpPr>
        <p:spPr>
          <a:xfrm>
            <a:off x="713225" y="1237559"/>
            <a:ext cx="7717500" cy="33711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1pPr>
            <a:lvl2pPr marL="914400" lvl="1" indent="-304800">
              <a:lnSpc>
                <a:spcPct val="100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2pPr>
            <a:lvl3pPr marL="1371600" lvl="2" indent="-304800">
              <a:lnSpc>
                <a:spcPct val="100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3pPr>
            <a:lvl4pPr marL="1828800" lvl="3" indent="-304800">
              <a:lnSpc>
                <a:spcPct val="100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4pPr>
            <a:lvl5pPr marL="2286000" lvl="4" indent="-304800">
              <a:lnSpc>
                <a:spcPct val="100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5pPr>
            <a:lvl6pPr marL="2743200" lvl="5" indent="-304800">
              <a:lnSpc>
                <a:spcPct val="100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6pPr>
            <a:lvl7pPr marL="3200400" lvl="6" indent="-304800">
              <a:lnSpc>
                <a:spcPct val="100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7pPr>
            <a:lvl8pPr marL="3657600" lvl="7" indent="-304800">
              <a:lnSpc>
                <a:spcPct val="100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8pPr>
            <a:lvl9pPr marL="4114800" lvl="8" indent="-304800">
              <a:lnSpc>
                <a:spcPct val="100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8" Type="http://schemas.microsoft.com/office/2007/relationships/hdphoto" Target="../media/hdphoto6.wdp"/><Relationship Id="rId3" Type="http://schemas.openxmlformats.org/officeDocument/2006/relationships/image" Target="../media/image7.png"/><Relationship Id="rId7"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5.xml"/><Relationship Id="rId6" Type="http://schemas.microsoft.com/office/2007/relationships/hdphoto" Target="../media/hdphoto5.wdp"/><Relationship Id="rId5" Type="http://schemas.openxmlformats.org/officeDocument/2006/relationships/image" Target="../media/image8.png"/><Relationship Id="rId4" Type="http://schemas.microsoft.com/office/2007/relationships/hdphoto" Target="../media/hdphoto4.wdp"/></Relationships>
</file>

<file path=ppt/slides/_rels/slide13.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jpeg"/><Relationship Id="rId2" Type="http://schemas.openxmlformats.org/officeDocument/2006/relationships/notesSlide" Target="../notesSlides/notesSlide11.xml"/><Relationship Id="rId1" Type="http://schemas.openxmlformats.org/officeDocument/2006/relationships/slideLayout" Target="../slideLayouts/slideLayout5.xml"/><Relationship Id="rId6" Type="http://schemas.openxmlformats.org/officeDocument/2006/relationships/image" Target="../media/image13.jpeg"/><Relationship Id="rId5" Type="http://schemas.openxmlformats.org/officeDocument/2006/relationships/image" Target="../media/image12.jpeg"/><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8" Type="http://schemas.openxmlformats.org/officeDocument/2006/relationships/image" Target="../media/image18.jpeg"/><Relationship Id="rId3" Type="http://schemas.openxmlformats.org/officeDocument/2006/relationships/image" Target="../media/image16.jpeg"/><Relationship Id="rId7" Type="http://schemas.openxmlformats.org/officeDocument/2006/relationships/image" Target="../media/image14.jpeg"/><Relationship Id="rId12"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5.xml"/><Relationship Id="rId6" Type="http://schemas.openxmlformats.org/officeDocument/2006/relationships/image" Target="../media/image13.jpeg"/><Relationship Id="rId11" Type="http://schemas.openxmlformats.org/officeDocument/2006/relationships/image" Target="../media/image21.png"/><Relationship Id="rId5" Type="http://schemas.openxmlformats.org/officeDocument/2006/relationships/image" Target="../media/image17.jpeg"/><Relationship Id="rId10" Type="http://schemas.openxmlformats.org/officeDocument/2006/relationships/image" Target="../media/image20.png"/><Relationship Id="rId4" Type="http://schemas.openxmlformats.org/officeDocument/2006/relationships/image" Target="../media/image12.jpeg"/><Relationship Id="rId9"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3.xml"/><Relationship Id="rId1" Type="http://schemas.openxmlformats.org/officeDocument/2006/relationships/slideLayout" Target="../slideLayouts/slideLayout5.xml"/><Relationship Id="rId5" Type="http://schemas.openxmlformats.org/officeDocument/2006/relationships/image" Target="../media/image25.jpeg"/><Relationship Id="rId4" Type="http://schemas.openxmlformats.org/officeDocument/2006/relationships/image" Target="../media/image24.jpeg"/></Relationships>
</file>

<file path=ppt/slides/_rels/slide16.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5.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5.xml"/><Relationship Id="rId1" Type="http://schemas.openxmlformats.org/officeDocument/2006/relationships/slideLayout" Target="../slideLayouts/slideLayout5.xml"/><Relationship Id="rId5" Type="http://schemas.openxmlformats.org/officeDocument/2006/relationships/image" Target="../media/image34.jpeg"/><Relationship Id="rId4" Type="http://schemas.openxmlformats.org/officeDocument/2006/relationships/image" Target="../media/image33.jpeg"/></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0.xml"/><Relationship Id="rId1" Type="http://schemas.openxmlformats.org/officeDocument/2006/relationships/slideLayout" Target="../slideLayouts/slideLayout5.xml"/><Relationship Id="rId4" Type="http://schemas.openxmlformats.org/officeDocument/2006/relationships/image" Target="../media/image42.png"/></Relationships>
</file>

<file path=ppt/slides/_rels/slide2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notesSlide" Target="../notesSlides/notesSlide25.xml"/><Relationship Id="rId1" Type="http://schemas.openxmlformats.org/officeDocument/2006/relationships/slideLayout" Target="../slideLayouts/slideLayout5.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6.xml"/><Relationship Id="rId1" Type="http://schemas.openxmlformats.org/officeDocument/2006/relationships/slideLayout" Target="../slideLayouts/slideLayout5.xml"/><Relationship Id="rId4" Type="http://schemas.openxmlformats.org/officeDocument/2006/relationships/image" Target="../media/image54.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hyperlink" Target="https://github.com/kaijun123/SC1015-DSAI-Football-Stats-Analysis" TargetMode="External"/><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5.xml"/><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0.xml"/><Relationship Id="rId1" Type="http://schemas.openxmlformats.org/officeDocument/2006/relationships/slideLayout" Target="../slideLayouts/slideLayout5.xml"/><Relationship Id="rId6" Type="http://schemas.openxmlformats.org/officeDocument/2006/relationships/image" Target="../media/image60.svg"/><Relationship Id="rId5" Type="http://schemas.openxmlformats.org/officeDocument/2006/relationships/image" Target="../media/image59.png"/><Relationship Id="rId4" Type="http://schemas.openxmlformats.org/officeDocument/2006/relationships/image" Target="../media/image58.sv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2.xml"/><Relationship Id="rId1" Type="http://schemas.openxmlformats.org/officeDocument/2006/relationships/slideLayout" Target="../slideLayouts/slideLayout5.xml"/><Relationship Id="rId4" Type="http://schemas.openxmlformats.org/officeDocument/2006/relationships/image" Target="../media/image62.png"/></Relationships>
</file>

<file path=ppt/slides/_rels/slide4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4.xml"/><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microsoft.com/office/2007/relationships/hdphoto" Target="../media/hdphoto2.wdp"/><Relationship Id="rId7"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5.xml"/><Relationship Id="rId6" Type="http://schemas.microsoft.com/office/2007/relationships/hdphoto" Target="../media/hdphoto3.wdp"/><Relationship Id="rId5" Type="http://schemas.openxmlformats.org/officeDocument/2006/relationships/image" Target="../media/image5.png"/><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0.xml"/><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51.xml"/><Relationship Id="rId1" Type="http://schemas.openxmlformats.org/officeDocument/2006/relationships/slideLayout" Target="../slideLayouts/slideLayout5.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5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2.xml"/><Relationship Id="rId1" Type="http://schemas.openxmlformats.org/officeDocument/2006/relationships/slideLayout" Target="../slideLayouts/slideLayout5.xml"/><Relationship Id="rId6" Type="http://schemas.microsoft.com/office/2007/relationships/hdphoto" Target="../media/hdphoto8.wdp"/><Relationship Id="rId5" Type="http://schemas.openxmlformats.org/officeDocument/2006/relationships/image" Target="../media/image69.png"/><Relationship Id="rId4" Type="http://schemas.microsoft.com/office/2007/relationships/hdphoto" Target="../media/hdphoto7.wdp"/></Relationships>
</file>

<file path=ppt/slides/_rels/slide5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3.xml"/><Relationship Id="rId1" Type="http://schemas.openxmlformats.org/officeDocument/2006/relationships/slideLayout" Target="../slideLayouts/slideLayout5.xml"/><Relationship Id="rId4" Type="http://schemas.microsoft.com/office/2007/relationships/hdphoto" Target="../media/hdphoto9.wdp"/></Relationships>
</file>

<file path=ppt/slides/_rels/slide5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54.xml"/><Relationship Id="rId1" Type="http://schemas.openxmlformats.org/officeDocument/2006/relationships/slideLayout" Target="../slideLayouts/slideLayout5.xml"/><Relationship Id="rId4" Type="http://schemas.microsoft.com/office/2007/relationships/hdphoto" Target="../media/hdphoto10.wdp"/></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1" name="Google Shape;61;p17"/>
          <p:cNvSpPr txBox="1">
            <a:spLocks noGrp="1"/>
          </p:cNvSpPr>
          <p:nvPr>
            <p:ph type="subTitle" idx="1"/>
          </p:nvPr>
        </p:nvSpPr>
        <p:spPr>
          <a:xfrm>
            <a:off x="4412550" y="3203952"/>
            <a:ext cx="4018200" cy="109903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dirty="0"/>
              <a:t>A135 – Team 6</a:t>
            </a:r>
          </a:p>
          <a:p>
            <a:pPr marL="0" lvl="0" indent="0" algn="l" rtl="0">
              <a:spcBef>
                <a:spcPts val="0"/>
              </a:spcBef>
              <a:spcAft>
                <a:spcPts val="0"/>
              </a:spcAft>
              <a:buClr>
                <a:schemeClr val="dk1"/>
              </a:buClr>
              <a:buSzPts val="1100"/>
              <a:buFont typeface="Arial"/>
              <a:buNone/>
            </a:pPr>
            <a:r>
              <a:rPr lang="en-US" dirty="0"/>
              <a:t>Ang Kai Jun U2122649H</a:t>
            </a:r>
          </a:p>
          <a:p>
            <a:pPr marL="0" lvl="0" indent="0" algn="l" rtl="0">
              <a:spcBef>
                <a:spcPts val="0"/>
              </a:spcBef>
              <a:spcAft>
                <a:spcPts val="0"/>
              </a:spcAft>
              <a:buClr>
                <a:schemeClr val="dk1"/>
              </a:buClr>
              <a:buSzPts val="1100"/>
              <a:buFont typeface="Arial"/>
              <a:buNone/>
            </a:pPr>
            <a:r>
              <a:rPr lang="en-US" dirty="0" err="1"/>
              <a:t>Chay</a:t>
            </a:r>
            <a:r>
              <a:rPr lang="en-US" dirty="0"/>
              <a:t> Hui Xiang U2122080L</a:t>
            </a:r>
          </a:p>
          <a:p>
            <a:pPr marL="0" lvl="0" indent="0" algn="l" rtl="0">
              <a:spcBef>
                <a:spcPts val="0"/>
              </a:spcBef>
              <a:spcAft>
                <a:spcPts val="0"/>
              </a:spcAft>
              <a:buClr>
                <a:schemeClr val="dk1"/>
              </a:buClr>
              <a:buSzPts val="1100"/>
              <a:buFont typeface="Arial"/>
              <a:buNone/>
            </a:pPr>
            <a:r>
              <a:rPr lang="en-US" dirty="0"/>
              <a:t>Ivan Loke </a:t>
            </a:r>
            <a:r>
              <a:rPr lang="en-US" dirty="0" err="1"/>
              <a:t>Zhi</a:t>
            </a:r>
            <a:r>
              <a:rPr lang="en-US" dirty="0"/>
              <a:t> Hao U2120789B</a:t>
            </a:r>
            <a:endParaRPr dirty="0"/>
          </a:p>
        </p:txBody>
      </p:sp>
      <p:grpSp>
        <p:nvGrpSpPr>
          <p:cNvPr id="62" name="Google Shape;62;p17"/>
          <p:cNvGrpSpPr/>
          <p:nvPr/>
        </p:nvGrpSpPr>
        <p:grpSpPr>
          <a:xfrm>
            <a:off x="713166" y="432231"/>
            <a:ext cx="4535516" cy="4279041"/>
            <a:chOff x="484550" y="539500"/>
            <a:chExt cx="4312967" cy="4069077"/>
          </a:xfrm>
        </p:grpSpPr>
        <p:sp>
          <p:nvSpPr>
            <p:cNvPr id="63" name="Google Shape;63;p17"/>
            <p:cNvSpPr/>
            <p:nvPr/>
          </p:nvSpPr>
          <p:spPr>
            <a:xfrm>
              <a:off x="484550" y="4408175"/>
              <a:ext cx="2005200" cy="2004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 name="Google Shape;64;p17"/>
            <p:cNvGrpSpPr/>
            <p:nvPr/>
          </p:nvGrpSpPr>
          <p:grpSpPr>
            <a:xfrm>
              <a:off x="713225" y="539500"/>
              <a:ext cx="4084292" cy="4069077"/>
              <a:chOff x="713225" y="539500"/>
              <a:chExt cx="4084292" cy="4069077"/>
            </a:xfrm>
          </p:grpSpPr>
          <p:sp>
            <p:nvSpPr>
              <p:cNvPr id="65" name="Google Shape;65;p17"/>
              <p:cNvSpPr/>
              <p:nvPr/>
            </p:nvSpPr>
            <p:spPr>
              <a:xfrm>
                <a:off x="880148" y="3561057"/>
                <a:ext cx="531677" cy="531677"/>
              </a:xfrm>
              <a:custGeom>
                <a:avLst/>
                <a:gdLst/>
                <a:ahLst/>
                <a:cxnLst/>
                <a:rect l="l" t="t" r="r" b="b"/>
                <a:pathLst>
                  <a:path w="12154" h="12154" extrusionOk="0">
                    <a:moveTo>
                      <a:pt x="6078" y="1"/>
                    </a:moveTo>
                    <a:cubicBezTo>
                      <a:pt x="5290" y="1"/>
                      <a:pt x="4519" y="154"/>
                      <a:pt x="3818" y="446"/>
                    </a:cubicBezTo>
                    <a:cubicBezTo>
                      <a:pt x="2997" y="771"/>
                      <a:pt x="2244" y="1284"/>
                      <a:pt x="1644" y="1934"/>
                    </a:cubicBezTo>
                    <a:cubicBezTo>
                      <a:pt x="635" y="3013"/>
                      <a:pt x="1" y="4468"/>
                      <a:pt x="1" y="6077"/>
                    </a:cubicBezTo>
                    <a:cubicBezTo>
                      <a:pt x="1" y="6179"/>
                      <a:pt x="19" y="6282"/>
                      <a:pt x="19" y="6403"/>
                    </a:cubicBezTo>
                    <a:cubicBezTo>
                      <a:pt x="69" y="7327"/>
                      <a:pt x="327" y="8199"/>
                      <a:pt x="737" y="8970"/>
                    </a:cubicBezTo>
                    <a:cubicBezTo>
                      <a:pt x="1507" y="10390"/>
                      <a:pt x="2842" y="11485"/>
                      <a:pt x="4435" y="11930"/>
                    </a:cubicBezTo>
                    <a:cubicBezTo>
                      <a:pt x="4965" y="12067"/>
                      <a:pt x="5512" y="12154"/>
                      <a:pt x="6078" y="12154"/>
                    </a:cubicBezTo>
                    <a:cubicBezTo>
                      <a:pt x="6489" y="12154"/>
                      <a:pt x="6882" y="12119"/>
                      <a:pt x="7258" y="12033"/>
                    </a:cubicBezTo>
                    <a:cubicBezTo>
                      <a:pt x="8885" y="11725"/>
                      <a:pt x="10288" y="10750"/>
                      <a:pt x="11161" y="9415"/>
                    </a:cubicBezTo>
                    <a:cubicBezTo>
                      <a:pt x="11692" y="8628"/>
                      <a:pt x="12016" y="7703"/>
                      <a:pt x="12119" y="6727"/>
                    </a:cubicBezTo>
                    <a:lnTo>
                      <a:pt x="12119" y="6711"/>
                    </a:lnTo>
                    <a:cubicBezTo>
                      <a:pt x="12153" y="6505"/>
                      <a:pt x="12153" y="6300"/>
                      <a:pt x="12153" y="6077"/>
                    </a:cubicBezTo>
                    <a:cubicBezTo>
                      <a:pt x="12153" y="4605"/>
                      <a:pt x="11640" y="3253"/>
                      <a:pt x="10750" y="2208"/>
                    </a:cubicBezTo>
                    <a:cubicBezTo>
                      <a:pt x="10168" y="1507"/>
                      <a:pt x="9433" y="925"/>
                      <a:pt x="8593" y="549"/>
                    </a:cubicBezTo>
                    <a:cubicBezTo>
                      <a:pt x="7840" y="206"/>
                      <a:pt x="6984" y="1"/>
                      <a:pt x="607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17"/>
              <p:cNvSpPr/>
              <p:nvPr/>
            </p:nvSpPr>
            <p:spPr>
              <a:xfrm>
                <a:off x="880148" y="3561057"/>
                <a:ext cx="531677" cy="526427"/>
              </a:xfrm>
              <a:custGeom>
                <a:avLst/>
                <a:gdLst/>
                <a:ahLst/>
                <a:cxnLst/>
                <a:rect l="l" t="t" r="r" b="b"/>
                <a:pathLst>
                  <a:path w="12154" h="12034" extrusionOk="0">
                    <a:moveTo>
                      <a:pt x="6078" y="1"/>
                    </a:moveTo>
                    <a:cubicBezTo>
                      <a:pt x="5290" y="1"/>
                      <a:pt x="4519" y="154"/>
                      <a:pt x="3818" y="446"/>
                    </a:cubicBezTo>
                    <a:lnTo>
                      <a:pt x="3784" y="583"/>
                    </a:lnTo>
                    <a:lnTo>
                      <a:pt x="6094" y="2260"/>
                    </a:lnTo>
                    <a:lnTo>
                      <a:pt x="6026" y="3390"/>
                    </a:lnTo>
                    <a:lnTo>
                      <a:pt x="3732" y="5050"/>
                    </a:lnTo>
                    <a:lnTo>
                      <a:pt x="2534" y="4639"/>
                    </a:lnTo>
                    <a:lnTo>
                      <a:pt x="1644" y="1934"/>
                    </a:lnTo>
                    <a:cubicBezTo>
                      <a:pt x="635" y="3013"/>
                      <a:pt x="1" y="4468"/>
                      <a:pt x="1" y="6077"/>
                    </a:cubicBezTo>
                    <a:cubicBezTo>
                      <a:pt x="1" y="6179"/>
                      <a:pt x="19" y="6282"/>
                      <a:pt x="19" y="6403"/>
                    </a:cubicBezTo>
                    <a:lnTo>
                      <a:pt x="156" y="6487"/>
                    </a:lnTo>
                    <a:lnTo>
                      <a:pt x="2500" y="4794"/>
                    </a:lnTo>
                    <a:lnTo>
                      <a:pt x="3698" y="5204"/>
                    </a:lnTo>
                    <a:lnTo>
                      <a:pt x="4537" y="7772"/>
                    </a:lnTo>
                    <a:lnTo>
                      <a:pt x="3732" y="8936"/>
                    </a:lnTo>
                    <a:lnTo>
                      <a:pt x="737" y="8936"/>
                    </a:lnTo>
                    <a:lnTo>
                      <a:pt x="737" y="8970"/>
                    </a:lnTo>
                    <a:cubicBezTo>
                      <a:pt x="1507" y="10390"/>
                      <a:pt x="2842" y="11485"/>
                      <a:pt x="4435" y="11930"/>
                    </a:cubicBezTo>
                    <a:lnTo>
                      <a:pt x="4656" y="11777"/>
                    </a:lnTo>
                    <a:lnTo>
                      <a:pt x="3784" y="9107"/>
                    </a:lnTo>
                    <a:lnTo>
                      <a:pt x="4588" y="7943"/>
                    </a:lnTo>
                    <a:lnTo>
                      <a:pt x="7481" y="7943"/>
                    </a:lnTo>
                    <a:lnTo>
                      <a:pt x="7498" y="7977"/>
                    </a:lnTo>
                    <a:lnTo>
                      <a:pt x="8011" y="9158"/>
                    </a:lnTo>
                    <a:lnTo>
                      <a:pt x="8045" y="9226"/>
                    </a:lnTo>
                    <a:lnTo>
                      <a:pt x="7155" y="11965"/>
                    </a:lnTo>
                    <a:lnTo>
                      <a:pt x="7258" y="12033"/>
                    </a:lnTo>
                    <a:cubicBezTo>
                      <a:pt x="8885" y="11725"/>
                      <a:pt x="10288" y="10750"/>
                      <a:pt x="11161" y="9415"/>
                    </a:cubicBezTo>
                    <a:lnTo>
                      <a:pt x="11058" y="9123"/>
                    </a:lnTo>
                    <a:lnTo>
                      <a:pt x="8166" y="9123"/>
                    </a:lnTo>
                    <a:lnTo>
                      <a:pt x="8148" y="9089"/>
                    </a:lnTo>
                    <a:lnTo>
                      <a:pt x="7635" y="7909"/>
                    </a:lnTo>
                    <a:lnTo>
                      <a:pt x="7600" y="7840"/>
                    </a:lnTo>
                    <a:lnTo>
                      <a:pt x="8474" y="5170"/>
                    </a:lnTo>
                    <a:lnTo>
                      <a:pt x="9723" y="5136"/>
                    </a:lnTo>
                    <a:lnTo>
                      <a:pt x="12016" y="6795"/>
                    </a:lnTo>
                    <a:lnTo>
                      <a:pt x="12119" y="6727"/>
                    </a:lnTo>
                    <a:lnTo>
                      <a:pt x="12119" y="6711"/>
                    </a:lnTo>
                    <a:cubicBezTo>
                      <a:pt x="12153" y="6505"/>
                      <a:pt x="12153" y="6300"/>
                      <a:pt x="12153" y="6077"/>
                    </a:cubicBezTo>
                    <a:cubicBezTo>
                      <a:pt x="12153" y="4605"/>
                      <a:pt x="11640" y="3253"/>
                      <a:pt x="10750" y="2208"/>
                    </a:cubicBezTo>
                    <a:lnTo>
                      <a:pt x="10528" y="2208"/>
                    </a:lnTo>
                    <a:lnTo>
                      <a:pt x="9620" y="4981"/>
                    </a:lnTo>
                    <a:lnTo>
                      <a:pt x="8371" y="5015"/>
                    </a:lnTo>
                    <a:lnTo>
                      <a:pt x="6180" y="3424"/>
                    </a:lnTo>
                    <a:lnTo>
                      <a:pt x="6249" y="2295"/>
                    </a:lnTo>
                    <a:lnTo>
                      <a:pt x="8611" y="583"/>
                    </a:lnTo>
                    <a:lnTo>
                      <a:pt x="8593" y="549"/>
                    </a:lnTo>
                    <a:cubicBezTo>
                      <a:pt x="7840" y="206"/>
                      <a:pt x="6984" y="1"/>
                      <a:pt x="60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17"/>
              <p:cNvSpPr/>
              <p:nvPr/>
            </p:nvSpPr>
            <p:spPr>
              <a:xfrm>
                <a:off x="1432010" y="2508378"/>
                <a:ext cx="655956" cy="585527"/>
              </a:xfrm>
              <a:custGeom>
                <a:avLst/>
                <a:gdLst/>
                <a:ahLst/>
                <a:cxnLst/>
                <a:rect l="l" t="t" r="r" b="b"/>
                <a:pathLst>
                  <a:path w="14995" h="13385" extrusionOk="0">
                    <a:moveTo>
                      <a:pt x="5631" y="0"/>
                    </a:moveTo>
                    <a:cubicBezTo>
                      <a:pt x="5631" y="0"/>
                      <a:pt x="0" y="8011"/>
                      <a:pt x="4074" y="12033"/>
                    </a:cubicBezTo>
                    <a:cubicBezTo>
                      <a:pt x="5059" y="13013"/>
                      <a:pt x="6206" y="13385"/>
                      <a:pt x="7379" y="13385"/>
                    </a:cubicBezTo>
                    <a:cubicBezTo>
                      <a:pt x="11036" y="13385"/>
                      <a:pt x="14942" y="9773"/>
                      <a:pt x="14942" y="9773"/>
                    </a:cubicBezTo>
                    <a:lnTo>
                      <a:pt x="14994" y="6676"/>
                    </a:lnTo>
                    <a:lnTo>
                      <a:pt x="11519" y="1849"/>
                    </a:lnTo>
                    <a:lnTo>
                      <a:pt x="563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17"/>
              <p:cNvSpPr/>
              <p:nvPr/>
            </p:nvSpPr>
            <p:spPr>
              <a:xfrm>
                <a:off x="1410269" y="2878970"/>
                <a:ext cx="1294677" cy="1371362"/>
              </a:xfrm>
              <a:custGeom>
                <a:avLst/>
                <a:gdLst/>
                <a:ahLst/>
                <a:cxnLst/>
                <a:rect l="l" t="t" r="r" b="b"/>
                <a:pathLst>
                  <a:path w="29596" h="31349" extrusionOk="0">
                    <a:moveTo>
                      <a:pt x="17835" y="0"/>
                    </a:moveTo>
                    <a:lnTo>
                      <a:pt x="11109" y="11434"/>
                    </a:lnTo>
                    <a:cubicBezTo>
                      <a:pt x="10270" y="11811"/>
                      <a:pt x="9569" y="12273"/>
                      <a:pt x="8969" y="12803"/>
                    </a:cubicBezTo>
                    <a:cubicBezTo>
                      <a:pt x="5735" y="15628"/>
                      <a:pt x="5546" y="20250"/>
                      <a:pt x="4331" y="22560"/>
                    </a:cubicBezTo>
                    <a:cubicBezTo>
                      <a:pt x="2944" y="25161"/>
                      <a:pt x="0" y="29116"/>
                      <a:pt x="0" y="29116"/>
                    </a:cubicBezTo>
                    <a:cubicBezTo>
                      <a:pt x="678" y="31033"/>
                      <a:pt x="1833" y="31349"/>
                      <a:pt x="2520" y="31349"/>
                    </a:cubicBezTo>
                    <a:cubicBezTo>
                      <a:pt x="2857" y="31349"/>
                      <a:pt x="3081" y="31273"/>
                      <a:pt x="3081" y="31273"/>
                    </a:cubicBezTo>
                    <a:cubicBezTo>
                      <a:pt x="7394" y="29013"/>
                      <a:pt x="14172" y="22799"/>
                      <a:pt x="19787" y="17219"/>
                    </a:cubicBezTo>
                    <a:cubicBezTo>
                      <a:pt x="25230" y="11811"/>
                      <a:pt x="29595" y="7018"/>
                      <a:pt x="29595" y="7018"/>
                    </a:cubicBezTo>
                    <a:lnTo>
                      <a:pt x="27028" y="1764"/>
                    </a:lnTo>
                    <a:lnTo>
                      <a:pt x="1783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17"/>
              <p:cNvSpPr/>
              <p:nvPr/>
            </p:nvSpPr>
            <p:spPr>
              <a:xfrm>
                <a:off x="1286739" y="4137592"/>
                <a:ext cx="358665" cy="419340"/>
              </a:xfrm>
              <a:custGeom>
                <a:avLst/>
                <a:gdLst/>
                <a:ahLst/>
                <a:cxnLst/>
                <a:rect l="l" t="t" r="r" b="b"/>
                <a:pathLst>
                  <a:path w="8199" h="9586" extrusionOk="0">
                    <a:moveTo>
                      <a:pt x="3064" y="1"/>
                    </a:moveTo>
                    <a:lnTo>
                      <a:pt x="1781" y="1455"/>
                    </a:lnTo>
                    <a:lnTo>
                      <a:pt x="1" y="3440"/>
                    </a:lnTo>
                    <a:lnTo>
                      <a:pt x="7788" y="9586"/>
                    </a:lnTo>
                    <a:cubicBezTo>
                      <a:pt x="8080" y="8918"/>
                      <a:pt x="8199" y="8216"/>
                      <a:pt x="8164" y="7514"/>
                    </a:cubicBezTo>
                    <a:cubicBezTo>
                      <a:pt x="8148" y="7258"/>
                      <a:pt x="8130" y="7018"/>
                      <a:pt x="8080" y="6795"/>
                    </a:cubicBezTo>
                    <a:cubicBezTo>
                      <a:pt x="8011" y="6487"/>
                      <a:pt x="7908" y="6197"/>
                      <a:pt x="7788" y="5905"/>
                    </a:cubicBezTo>
                    <a:cubicBezTo>
                      <a:pt x="7703" y="5717"/>
                      <a:pt x="7600" y="5528"/>
                      <a:pt x="7480" y="5341"/>
                    </a:cubicBezTo>
                    <a:cubicBezTo>
                      <a:pt x="7361" y="5135"/>
                      <a:pt x="7206" y="4930"/>
                      <a:pt x="7053" y="4741"/>
                    </a:cubicBezTo>
                    <a:cubicBezTo>
                      <a:pt x="7001" y="4673"/>
                      <a:pt x="6932" y="4604"/>
                      <a:pt x="6881" y="4536"/>
                    </a:cubicBezTo>
                    <a:cubicBezTo>
                      <a:pt x="6556" y="4177"/>
                      <a:pt x="6316" y="3766"/>
                      <a:pt x="6163" y="3321"/>
                    </a:cubicBezTo>
                    <a:cubicBezTo>
                      <a:pt x="6076" y="3116"/>
                      <a:pt x="6042" y="2876"/>
                      <a:pt x="6008" y="2653"/>
                    </a:cubicBezTo>
                    <a:lnTo>
                      <a:pt x="5974" y="2276"/>
                    </a:lnTo>
                    <a:lnTo>
                      <a:pt x="30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17"/>
              <p:cNvSpPr/>
              <p:nvPr/>
            </p:nvSpPr>
            <p:spPr>
              <a:xfrm>
                <a:off x="1286739" y="4201194"/>
                <a:ext cx="144533" cy="173755"/>
              </a:xfrm>
              <a:custGeom>
                <a:avLst/>
                <a:gdLst/>
                <a:ahLst/>
                <a:cxnLst/>
                <a:rect l="l" t="t" r="r" b="b"/>
                <a:pathLst>
                  <a:path w="3304" h="3972" extrusionOk="0">
                    <a:moveTo>
                      <a:pt x="1781" y="1"/>
                    </a:moveTo>
                    <a:lnTo>
                      <a:pt x="1" y="1986"/>
                    </a:lnTo>
                    <a:lnTo>
                      <a:pt x="2516" y="3972"/>
                    </a:lnTo>
                    <a:cubicBezTo>
                      <a:pt x="3303" y="2671"/>
                      <a:pt x="3013" y="977"/>
                      <a:pt x="1797" y="19"/>
                    </a:cubicBezTo>
                    <a:lnTo>
                      <a:pt x="178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17"/>
              <p:cNvSpPr/>
              <p:nvPr/>
            </p:nvSpPr>
            <p:spPr>
              <a:xfrm>
                <a:off x="1499374" y="4282863"/>
                <a:ext cx="95889" cy="69030"/>
              </a:xfrm>
              <a:custGeom>
                <a:avLst/>
                <a:gdLst/>
                <a:ahLst/>
                <a:cxnLst/>
                <a:rect l="l" t="t" r="r" b="b"/>
                <a:pathLst>
                  <a:path w="2192" h="1578" extrusionOk="0">
                    <a:moveTo>
                      <a:pt x="1302" y="0"/>
                    </a:moveTo>
                    <a:lnTo>
                      <a:pt x="720" y="69"/>
                    </a:lnTo>
                    <a:cubicBezTo>
                      <a:pt x="291" y="119"/>
                      <a:pt x="1" y="496"/>
                      <a:pt x="51" y="907"/>
                    </a:cubicBezTo>
                    <a:cubicBezTo>
                      <a:pt x="69" y="1112"/>
                      <a:pt x="172" y="1301"/>
                      <a:pt x="325" y="1420"/>
                    </a:cubicBezTo>
                    <a:cubicBezTo>
                      <a:pt x="461" y="1526"/>
                      <a:pt x="636" y="1578"/>
                      <a:pt x="816" y="1578"/>
                    </a:cubicBezTo>
                    <a:cubicBezTo>
                      <a:pt x="841" y="1578"/>
                      <a:pt x="866" y="1577"/>
                      <a:pt x="891" y="1575"/>
                    </a:cubicBezTo>
                    <a:lnTo>
                      <a:pt x="2192" y="1420"/>
                    </a:lnTo>
                    <a:cubicBezTo>
                      <a:pt x="2140" y="1352"/>
                      <a:pt x="2071" y="1283"/>
                      <a:pt x="2020" y="1215"/>
                    </a:cubicBezTo>
                    <a:cubicBezTo>
                      <a:pt x="1695" y="856"/>
                      <a:pt x="1455" y="445"/>
                      <a:pt x="13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7"/>
              <p:cNvSpPr/>
              <p:nvPr/>
            </p:nvSpPr>
            <p:spPr>
              <a:xfrm>
                <a:off x="1510572" y="4371180"/>
                <a:ext cx="129616" cy="74323"/>
              </a:xfrm>
              <a:custGeom>
                <a:avLst/>
                <a:gdLst/>
                <a:ahLst/>
                <a:cxnLst/>
                <a:rect l="l" t="t" r="r" b="b"/>
                <a:pathLst>
                  <a:path w="2963" h="1699" extrusionOk="0">
                    <a:moveTo>
                      <a:pt x="2363" y="1"/>
                    </a:moveTo>
                    <a:lnTo>
                      <a:pt x="703" y="188"/>
                    </a:lnTo>
                    <a:cubicBezTo>
                      <a:pt x="292" y="241"/>
                      <a:pt x="1" y="617"/>
                      <a:pt x="35" y="1028"/>
                    </a:cubicBezTo>
                    <a:cubicBezTo>
                      <a:pt x="69" y="1233"/>
                      <a:pt x="172" y="1421"/>
                      <a:pt x="327" y="1541"/>
                    </a:cubicBezTo>
                    <a:cubicBezTo>
                      <a:pt x="460" y="1645"/>
                      <a:pt x="621" y="1698"/>
                      <a:pt x="796" y="1698"/>
                    </a:cubicBezTo>
                    <a:cubicBezTo>
                      <a:pt x="822" y="1698"/>
                      <a:pt x="848" y="1697"/>
                      <a:pt x="874" y="1695"/>
                    </a:cubicBezTo>
                    <a:lnTo>
                      <a:pt x="2963" y="1455"/>
                    </a:lnTo>
                    <a:cubicBezTo>
                      <a:pt x="2894" y="1147"/>
                      <a:pt x="2791" y="857"/>
                      <a:pt x="2671" y="565"/>
                    </a:cubicBezTo>
                    <a:cubicBezTo>
                      <a:pt x="2586" y="377"/>
                      <a:pt x="2483" y="188"/>
                      <a:pt x="23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17"/>
              <p:cNvSpPr/>
              <p:nvPr/>
            </p:nvSpPr>
            <p:spPr>
              <a:xfrm>
                <a:off x="1259006" y="4288068"/>
                <a:ext cx="368420" cy="304815"/>
              </a:xfrm>
              <a:custGeom>
                <a:avLst/>
                <a:gdLst/>
                <a:ahLst/>
                <a:cxnLst/>
                <a:rect l="l" t="t" r="r" b="b"/>
                <a:pathLst>
                  <a:path w="8422" h="6968" extrusionOk="0">
                    <a:moveTo>
                      <a:pt x="635" y="0"/>
                    </a:moveTo>
                    <a:lnTo>
                      <a:pt x="1" y="822"/>
                    </a:lnTo>
                    <a:lnTo>
                      <a:pt x="7771" y="6967"/>
                    </a:lnTo>
                    <a:lnTo>
                      <a:pt x="8422" y="6146"/>
                    </a:lnTo>
                    <a:lnTo>
                      <a:pt x="63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7"/>
              <p:cNvSpPr/>
              <p:nvPr/>
            </p:nvSpPr>
            <p:spPr>
              <a:xfrm>
                <a:off x="1533056" y="4546415"/>
                <a:ext cx="65924" cy="62162"/>
              </a:xfrm>
              <a:custGeom>
                <a:avLst/>
                <a:gdLst/>
                <a:ahLst/>
                <a:cxnLst/>
                <a:rect l="l" t="t" r="r" b="b"/>
                <a:pathLst>
                  <a:path w="1507" h="1421" extrusionOk="0">
                    <a:moveTo>
                      <a:pt x="171" y="0"/>
                    </a:moveTo>
                    <a:lnTo>
                      <a:pt x="0" y="804"/>
                    </a:lnTo>
                    <a:lnTo>
                      <a:pt x="771" y="1420"/>
                    </a:lnTo>
                    <a:lnTo>
                      <a:pt x="1506" y="1061"/>
                    </a:lnTo>
                    <a:lnTo>
                      <a:pt x="17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7"/>
              <p:cNvSpPr/>
              <p:nvPr/>
            </p:nvSpPr>
            <p:spPr>
              <a:xfrm>
                <a:off x="1402745" y="4443094"/>
                <a:ext cx="65967" cy="62162"/>
              </a:xfrm>
              <a:custGeom>
                <a:avLst/>
                <a:gdLst/>
                <a:ahLst/>
                <a:cxnLst/>
                <a:rect l="l" t="t" r="r" b="b"/>
                <a:pathLst>
                  <a:path w="1508" h="1421" extrusionOk="0">
                    <a:moveTo>
                      <a:pt x="172" y="0"/>
                    </a:moveTo>
                    <a:lnTo>
                      <a:pt x="1" y="822"/>
                    </a:lnTo>
                    <a:lnTo>
                      <a:pt x="772" y="1420"/>
                    </a:lnTo>
                    <a:lnTo>
                      <a:pt x="1507" y="1061"/>
                    </a:lnTo>
                    <a:lnTo>
                      <a:pt x="1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7"/>
              <p:cNvSpPr/>
              <p:nvPr/>
            </p:nvSpPr>
            <p:spPr>
              <a:xfrm>
                <a:off x="1272479" y="4340472"/>
                <a:ext cx="65924" cy="61418"/>
              </a:xfrm>
              <a:custGeom>
                <a:avLst/>
                <a:gdLst/>
                <a:ahLst/>
                <a:cxnLst/>
                <a:rect l="l" t="t" r="r" b="b"/>
                <a:pathLst>
                  <a:path w="1507" h="1404" extrusionOk="0">
                    <a:moveTo>
                      <a:pt x="172" y="0"/>
                    </a:moveTo>
                    <a:lnTo>
                      <a:pt x="1" y="806"/>
                    </a:lnTo>
                    <a:lnTo>
                      <a:pt x="772" y="1404"/>
                    </a:lnTo>
                    <a:lnTo>
                      <a:pt x="1507" y="1045"/>
                    </a:lnTo>
                    <a:lnTo>
                      <a:pt x="1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17"/>
              <p:cNvSpPr/>
              <p:nvPr/>
            </p:nvSpPr>
            <p:spPr>
              <a:xfrm>
                <a:off x="1410269" y="3439014"/>
                <a:ext cx="865582" cy="811295"/>
              </a:xfrm>
              <a:custGeom>
                <a:avLst/>
                <a:gdLst/>
                <a:ahLst/>
                <a:cxnLst/>
                <a:rect l="l" t="t" r="r" b="b"/>
                <a:pathLst>
                  <a:path w="19787" h="18546" extrusionOk="0">
                    <a:moveTo>
                      <a:pt x="8969" y="0"/>
                    </a:moveTo>
                    <a:cubicBezTo>
                      <a:pt x="5735" y="2825"/>
                      <a:pt x="5546" y="7447"/>
                      <a:pt x="4331" y="9757"/>
                    </a:cubicBezTo>
                    <a:cubicBezTo>
                      <a:pt x="2944" y="12358"/>
                      <a:pt x="0" y="16313"/>
                      <a:pt x="0" y="16313"/>
                    </a:cubicBezTo>
                    <a:cubicBezTo>
                      <a:pt x="678" y="18230"/>
                      <a:pt x="1833" y="18546"/>
                      <a:pt x="2520" y="18546"/>
                    </a:cubicBezTo>
                    <a:cubicBezTo>
                      <a:pt x="2857" y="18546"/>
                      <a:pt x="3081" y="18470"/>
                      <a:pt x="3081" y="18470"/>
                    </a:cubicBezTo>
                    <a:cubicBezTo>
                      <a:pt x="7394" y="16210"/>
                      <a:pt x="14172" y="9996"/>
                      <a:pt x="19787" y="4416"/>
                    </a:cubicBezTo>
                    <a:cubicBezTo>
                      <a:pt x="15046" y="822"/>
                      <a:pt x="11281" y="35"/>
                      <a:pt x="89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17"/>
              <p:cNvSpPr/>
              <p:nvPr/>
            </p:nvSpPr>
            <p:spPr>
              <a:xfrm>
                <a:off x="1744947" y="3439014"/>
                <a:ext cx="530889" cy="250878"/>
              </a:xfrm>
              <a:custGeom>
                <a:avLst/>
                <a:gdLst/>
                <a:ahLst/>
                <a:cxnLst/>
                <a:rect l="l" t="t" r="r" b="b"/>
                <a:pathLst>
                  <a:path w="12136" h="5735" extrusionOk="0">
                    <a:moveTo>
                      <a:pt x="1318" y="0"/>
                    </a:moveTo>
                    <a:cubicBezTo>
                      <a:pt x="805" y="445"/>
                      <a:pt x="377" y="942"/>
                      <a:pt x="1" y="1456"/>
                    </a:cubicBezTo>
                    <a:cubicBezTo>
                      <a:pt x="2260" y="1472"/>
                      <a:pt x="6026" y="2191"/>
                      <a:pt x="10784" y="5735"/>
                    </a:cubicBezTo>
                    <a:cubicBezTo>
                      <a:pt x="11246" y="5290"/>
                      <a:pt x="11691" y="4845"/>
                      <a:pt x="12136" y="4416"/>
                    </a:cubicBezTo>
                    <a:cubicBezTo>
                      <a:pt x="7395" y="822"/>
                      <a:pt x="3630" y="35"/>
                      <a:pt x="13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17"/>
              <p:cNvSpPr/>
              <p:nvPr/>
            </p:nvSpPr>
            <p:spPr>
              <a:xfrm>
                <a:off x="2190425" y="2318183"/>
                <a:ext cx="804208" cy="867857"/>
              </a:xfrm>
              <a:custGeom>
                <a:avLst/>
                <a:gdLst/>
                <a:ahLst/>
                <a:cxnLst/>
                <a:rect l="l" t="t" r="r" b="b"/>
                <a:pathLst>
                  <a:path w="18384" h="19839" extrusionOk="0">
                    <a:moveTo>
                      <a:pt x="6642" y="1"/>
                    </a:moveTo>
                    <a:lnTo>
                      <a:pt x="0" y="12820"/>
                    </a:lnTo>
                    <a:cubicBezTo>
                      <a:pt x="2465" y="17168"/>
                      <a:pt x="6231" y="18811"/>
                      <a:pt x="8832" y="19445"/>
                    </a:cubicBezTo>
                    <a:cubicBezTo>
                      <a:pt x="9277" y="19564"/>
                      <a:pt x="9688" y="19633"/>
                      <a:pt x="10048" y="19685"/>
                    </a:cubicBezTo>
                    <a:cubicBezTo>
                      <a:pt x="10912" y="19826"/>
                      <a:pt x="11519" y="19839"/>
                      <a:pt x="11702" y="19839"/>
                    </a:cubicBezTo>
                    <a:cubicBezTo>
                      <a:pt x="11740" y="19839"/>
                      <a:pt x="11760" y="19838"/>
                      <a:pt x="11760" y="19838"/>
                    </a:cubicBezTo>
                    <a:cubicBezTo>
                      <a:pt x="13061" y="18263"/>
                      <a:pt x="14138" y="16449"/>
                      <a:pt x="15012" y="14635"/>
                    </a:cubicBezTo>
                    <a:cubicBezTo>
                      <a:pt x="15268" y="14121"/>
                      <a:pt x="15508" y="13591"/>
                      <a:pt x="15713" y="13078"/>
                    </a:cubicBezTo>
                    <a:cubicBezTo>
                      <a:pt x="17664" y="8491"/>
                      <a:pt x="18383" y="4280"/>
                      <a:pt x="18383" y="4280"/>
                    </a:cubicBezTo>
                    <a:lnTo>
                      <a:pt x="16792" y="1849"/>
                    </a:lnTo>
                    <a:lnTo>
                      <a:pt x="664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17"/>
              <p:cNvSpPr/>
              <p:nvPr/>
            </p:nvSpPr>
            <p:spPr>
              <a:xfrm>
                <a:off x="1678282" y="2075628"/>
                <a:ext cx="861120" cy="860464"/>
              </a:xfrm>
              <a:custGeom>
                <a:avLst/>
                <a:gdLst/>
                <a:ahLst/>
                <a:cxnLst/>
                <a:rect l="l" t="t" r="r" b="b"/>
                <a:pathLst>
                  <a:path w="19685" h="19670" extrusionOk="0">
                    <a:moveTo>
                      <a:pt x="8627" y="0"/>
                    </a:moveTo>
                    <a:lnTo>
                      <a:pt x="5872" y="3166"/>
                    </a:lnTo>
                    <a:lnTo>
                      <a:pt x="4845" y="4330"/>
                    </a:lnTo>
                    <a:lnTo>
                      <a:pt x="1" y="9876"/>
                    </a:lnTo>
                    <a:cubicBezTo>
                      <a:pt x="190" y="11416"/>
                      <a:pt x="514" y="12700"/>
                      <a:pt x="943" y="13778"/>
                    </a:cubicBezTo>
                    <a:cubicBezTo>
                      <a:pt x="1114" y="14172"/>
                      <a:pt x="1285" y="14549"/>
                      <a:pt x="1456" y="14874"/>
                    </a:cubicBezTo>
                    <a:cubicBezTo>
                      <a:pt x="3031" y="17835"/>
                      <a:pt x="5444" y="18981"/>
                      <a:pt x="7190" y="19410"/>
                    </a:cubicBezTo>
                    <a:cubicBezTo>
                      <a:pt x="8111" y="19640"/>
                      <a:pt x="8841" y="19669"/>
                      <a:pt x="9151" y="19669"/>
                    </a:cubicBezTo>
                    <a:cubicBezTo>
                      <a:pt x="9255" y="19669"/>
                      <a:pt x="9312" y="19666"/>
                      <a:pt x="9312" y="19666"/>
                    </a:cubicBezTo>
                    <a:cubicBezTo>
                      <a:pt x="13283" y="18468"/>
                      <a:pt x="19685" y="8593"/>
                      <a:pt x="19685" y="8593"/>
                    </a:cubicBezTo>
                    <a:lnTo>
                      <a:pt x="16416" y="4261"/>
                    </a:lnTo>
                    <a:lnTo>
                      <a:pt x="11400" y="1523"/>
                    </a:lnTo>
                    <a:lnTo>
                      <a:pt x="862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17"/>
              <p:cNvSpPr/>
              <p:nvPr/>
            </p:nvSpPr>
            <p:spPr>
              <a:xfrm>
                <a:off x="1720232" y="2214075"/>
                <a:ext cx="258402" cy="512210"/>
              </a:xfrm>
              <a:custGeom>
                <a:avLst/>
                <a:gdLst/>
                <a:ahLst/>
                <a:cxnLst/>
                <a:rect l="l" t="t" r="r" b="b"/>
                <a:pathLst>
                  <a:path w="5907" h="11709" extrusionOk="0">
                    <a:moveTo>
                      <a:pt x="4913" y="1"/>
                    </a:moveTo>
                    <a:lnTo>
                      <a:pt x="3886" y="1165"/>
                    </a:lnTo>
                    <a:cubicBezTo>
                      <a:pt x="4366" y="4862"/>
                      <a:pt x="2876" y="8406"/>
                      <a:pt x="0" y="10613"/>
                    </a:cubicBezTo>
                    <a:cubicBezTo>
                      <a:pt x="155" y="11007"/>
                      <a:pt x="326" y="11384"/>
                      <a:pt x="497" y="11709"/>
                    </a:cubicBezTo>
                    <a:cubicBezTo>
                      <a:pt x="4126" y="9073"/>
                      <a:pt x="5906" y="4588"/>
                      <a:pt x="49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17"/>
              <p:cNvSpPr/>
              <p:nvPr/>
            </p:nvSpPr>
            <p:spPr>
              <a:xfrm>
                <a:off x="2576763" y="2890212"/>
                <a:ext cx="301053" cy="289067"/>
              </a:xfrm>
              <a:custGeom>
                <a:avLst/>
                <a:gdLst/>
                <a:ahLst/>
                <a:cxnLst/>
                <a:rect l="l" t="t" r="r" b="b"/>
                <a:pathLst>
                  <a:path w="6882" h="6608" extrusionOk="0">
                    <a:moveTo>
                      <a:pt x="6881" y="1"/>
                    </a:moveTo>
                    <a:cubicBezTo>
                      <a:pt x="3766" y="1062"/>
                      <a:pt x="1285" y="3304"/>
                      <a:pt x="0" y="6368"/>
                    </a:cubicBezTo>
                    <a:cubicBezTo>
                      <a:pt x="445" y="6487"/>
                      <a:pt x="856" y="6556"/>
                      <a:pt x="1216" y="6608"/>
                    </a:cubicBezTo>
                    <a:cubicBezTo>
                      <a:pt x="2226" y="4348"/>
                      <a:pt x="3971" y="2585"/>
                      <a:pt x="6180" y="1558"/>
                    </a:cubicBezTo>
                    <a:cubicBezTo>
                      <a:pt x="6436" y="1044"/>
                      <a:pt x="6676" y="514"/>
                      <a:pt x="68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17"/>
              <p:cNvSpPr/>
              <p:nvPr/>
            </p:nvSpPr>
            <p:spPr>
              <a:xfrm>
                <a:off x="786582" y="1406970"/>
                <a:ext cx="1176347" cy="408097"/>
              </a:xfrm>
              <a:custGeom>
                <a:avLst/>
                <a:gdLst/>
                <a:ahLst/>
                <a:cxnLst/>
                <a:rect l="l" t="t" r="r" b="b"/>
                <a:pathLst>
                  <a:path w="26891" h="9329" extrusionOk="0">
                    <a:moveTo>
                      <a:pt x="23843" y="1"/>
                    </a:moveTo>
                    <a:lnTo>
                      <a:pt x="20198" y="1182"/>
                    </a:lnTo>
                    <a:cubicBezTo>
                      <a:pt x="19633" y="1370"/>
                      <a:pt x="19051" y="1490"/>
                      <a:pt x="18469" y="1525"/>
                    </a:cubicBezTo>
                    <a:lnTo>
                      <a:pt x="2192" y="2671"/>
                    </a:lnTo>
                    <a:cubicBezTo>
                      <a:pt x="1062" y="2910"/>
                      <a:pt x="275" y="3921"/>
                      <a:pt x="309" y="5067"/>
                    </a:cubicBezTo>
                    <a:lnTo>
                      <a:pt x="1" y="8182"/>
                    </a:lnTo>
                    <a:cubicBezTo>
                      <a:pt x="1" y="8182"/>
                      <a:pt x="1402" y="9049"/>
                      <a:pt x="2882" y="9049"/>
                    </a:cubicBezTo>
                    <a:cubicBezTo>
                      <a:pt x="3523" y="9049"/>
                      <a:pt x="4178" y="8887"/>
                      <a:pt x="4741" y="8422"/>
                    </a:cubicBezTo>
                    <a:lnTo>
                      <a:pt x="16586" y="9295"/>
                    </a:lnTo>
                    <a:cubicBezTo>
                      <a:pt x="16987" y="9317"/>
                      <a:pt x="17387" y="9328"/>
                      <a:pt x="17787" y="9328"/>
                    </a:cubicBezTo>
                    <a:cubicBezTo>
                      <a:pt x="19884" y="9328"/>
                      <a:pt x="21968" y="9028"/>
                      <a:pt x="23980" y="8440"/>
                    </a:cubicBezTo>
                    <a:lnTo>
                      <a:pt x="26890" y="7566"/>
                    </a:lnTo>
                    <a:lnTo>
                      <a:pt x="2384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17"/>
              <p:cNvSpPr/>
              <p:nvPr/>
            </p:nvSpPr>
            <p:spPr>
              <a:xfrm>
                <a:off x="762655" y="1524945"/>
                <a:ext cx="200702" cy="82853"/>
              </a:xfrm>
              <a:custGeom>
                <a:avLst/>
                <a:gdLst/>
                <a:ahLst/>
                <a:cxnLst/>
                <a:rect l="l" t="t" r="r" b="b"/>
                <a:pathLst>
                  <a:path w="4588" h="1894" extrusionOk="0">
                    <a:moveTo>
                      <a:pt x="1044" y="0"/>
                    </a:moveTo>
                    <a:cubicBezTo>
                      <a:pt x="898" y="0"/>
                      <a:pt x="754" y="16"/>
                      <a:pt x="616" y="60"/>
                    </a:cubicBezTo>
                    <a:cubicBezTo>
                      <a:pt x="290" y="179"/>
                      <a:pt x="0" y="453"/>
                      <a:pt x="0" y="813"/>
                    </a:cubicBezTo>
                    <a:cubicBezTo>
                      <a:pt x="0" y="1087"/>
                      <a:pt x="188" y="1343"/>
                      <a:pt x="427" y="1498"/>
                    </a:cubicBezTo>
                    <a:cubicBezTo>
                      <a:pt x="667" y="1635"/>
                      <a:pt x="959" y="1703"/>
                      <a:pt x="1233" y="1737"/>
                    </a:cubicBezTo>
                    <a:cubicBezTo>
                      <a:pt x="1857" y="1839"/>
                      <a:pt x="2491" y="1894"/>
                      <a:pt x="3121" y="1894"/>
                    </a:cubicBezTo>
                    <a:cubicBezTo>
                      <a:pt x="3337" y="1894"/>
                      <a:pt x="3552" y="1887"/>
                      <a:pt x="3766" y="1874"/>
                    </a:cubicBezTo>
                    <a:cubicBezTo>
                      <a:pt x="3937" y="1874"/>
                      <a:pt x="4125" y="1857"/>
                      <a:pt x="4279" y="1772"/>
                    </a:cubicBezTo>
                    <a:cubicBezTo>
                      <a:pt x="4450" y="1703"/>
                      <a:pt x="4570" y="1548"/>
                      <a:pt x="4587" y="1361"/>
                    </a:cubicBezTo>
                    <a:cubicBezTo>
                      <a:pt x="4587" y="1087"/>
                      <a:pt x="4296" y="898"/>
                      <a:pt x="4040" y="795"/>
                    </a:cubicBezTo>
                    <a:cubicBezTo>
                      <a:pt x="3269" y="453"/>
                      <a:pt x="2465" y="213"/>
                      <a:pt x="1643" y="60"/>
                    </a:cubicBezTo>
                    <a:cubicBezTo>
                      <a:pt x="1446" y="30"/>
                      <a:pt x="1243" y="0"/>
                      <a:pt x="10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7"/>
              <p:cNvSpPr/>
              <p:nvPr/>
            </p:nvSpPr>
            <p:spPr>
              <a:xfrm>
                <a:off x="741658" y="1584611"/>
                <a:ext cx="201446" cy="83072"/>
              </a:xfrm>
              <a:custGeom>
                <a:avLst/>
                <a:gdLst/>
                <a:ahLst/>
                <a:cxnLst/>
                <a:rect l="l" t="t" r="r" b="b"/>
                <a:pathLst>
                  <a:path w="4605" h="1899" extrusionOk="0">
                    <a:moveTo>
                      <a:pt x="1090" y="0"/>
                    </a:moveTo>
                    <a:cubicBezTo>
                      <a:pt x="934" y="0"/>
                      <a:pt x="781" y="19"/>
                      <a:pt x="634" y="65"/>
                    </a:cubicBezTo>
                    <a:cubicBezTo>
                      <a:pt x="309" y="168"/>
                      <a:pt x="17" y="458"/>
                      <a:pt x="17" y="801"/>
                    </a:cubicBezTo>
                    <a:cubicBezTo>
                      <a:pt x="1" y="1092"/>
                      <a:pt x="206" y="1332"/>
                      <a:pt x="446" y="1485"/>
                    </a:cubicBezTo>
                    <a:cubicBezTo>
                      <a:pt x="686" y="1640"/>
                      <a:pt x="959" y="1691"/>
                      <a:pt x="1233" y="1743"/>
                    </a:cubicBezTo>
                    <a:cubicBezTo>
                      <a:pt x="1858" y="1845"/>
                      <a:pt x="2492" y="1899"/>
                      <a:pt x="3129" y="1899"/>
                    </a:cubicBezTo>
                    <a:cubicBezTo>
                      <a:pt x="3347" y="1899"/>
                      <a:pt x="3565" y="1893"/>
                      <a:pt x="3783" y="1880"/>
                    </a:cubicBezTo>
                    <a:cubicBezTo>
                      <a:pt x="3954" y="1862"/>
                      <a:pt x="4143" y="1845"/>
                      <a:pt x="4296" y="1777"/>
                    </a:cubicBezTo>
                    <a:cubicBezTo>
                      <a:pt x="4451" y="1691"/>
                      <a:pt x="4588" y="1537"/>
                      <a:pt x="4588" y="1366"/>
                    </a:cubicBezTo>
                    <a:cubicBezTo>
                      <a:pt x="4605" y="1092"/>
                      <a:pt x="4314" y="903"/>
                      <a:pt x="4057" y="784"/>
                    </a:cubicBezTo>
                    <a:cubicBezTo>
                      <a:pt x="3287" y="458"/>
                      <a:pt x="2482" y="202"/>
                      <a:pt x="1661" y="65"/>
                    </a:cubicBezTo>
                    <a:cubicBezTo>
                      <a:pt x="1473" y="28"/>
                      <a:pt x="1280" y="0"/>
                      <a:pt x="10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7"/>
              <p:cNvSpPr/>
              <p:nvPr/>
            </p:nvSpPr>
            <p:spPr>
              <a:xfrm>
                <a:off x="741658" y="1643970"/>
                <a:ext cx="201446" cy="82853"/>
              </a:xfrm>
              <a:custGeom>
                <a:avLst/>
                <a:gdLst/>
                <a:ahLst/>
                <a:cxnLst/>
                <a:rect l="l" t="t" r="r" b="b"/>
                <a:pathLst>
                  <a:path w="4605" h="1894" extrusionOk="0">
                    <a:moveTo>
                      <a:pt x="1059" y="1"/>
                    </a:moveTo>
                    <a:cubicBezTo>
                      <a:pt x="914" y="1"/>
                      <a:pt x="771" y="17"/>
                      <a:pt x="634" y="60"/>
                    </a:cubicBezTo>
                    <a:cubicBezTo>
                      <a:pt x="309" y="180"/>
                      <a:pt x="17" y="471"/>
                      <a:pt x="17" y="813"/>
                    </a:cubicBezTo>
                    <a:cubicBezTo>
                      <a:pt x="1" y="1087"/>
                      <a:pt x="206" y="1344"/>
                      <a:pt x="446" y="1498"/>
                    </a:cubicBezTo>
                    <a:cubicBezTo>
                      <a:pt x="686" y="1634"/>
                      <a:pt x="959" y="1703"/>
                      <a:pt x="1233" y="1737"/>
                    </a:cubicBezTo>
                    <a:cubicBezTo>
                      <a:pt x="1857" y="1839"/>
                      <a:pt x="2490" y="1894"/>
                      <a:pt x="3126" y="1894"/>
                    </a:cubicBezTo>
                    <a:cubicBezTo>
                      <a:pt x="3345" y="1894"/>
                      <a:pt x="3564" y="1887"/>
                      <a:pt x="3783" y="1874"/>
                    </a:cubicBezTo>
                    <a:cubicBezTo>
                      <a:pt x="3954" y="1874"/>
                      <a:pt x="4143" y="1858"/>
                      <a:pt x="4296" y="1771"/>
                    </a:cubicBezTo>
                    <a:cubicBezTo>
                      <a:pt x="4451" y="1703"/>
                      <a:pt x="4588" y="1550"/>
                      <a:pt x="4588" y="1361"/>
                    </a:cubicBezTo>
                    <a:cubicBezTo>
                      <a:pt x="4605" y="1087"/>
                      <a:pt x="4314" y="899"/>
                      <a:pt x="4057" y="796"/>
                    </a:cubicBezTo>
                    <a:cubicBezTo>
                      <a:pt x="3287" y="454"/>
                      <a:pt x="2482" y="215"/>
                      <a:pt x="1661" y="60"/>
                    </a:cubicBezTo>
                    <a:cubicBezTo>
                      <a:pt x="1462" y="30"/>
                      <a:pt x="1259" y="1"/>
                      <a:pt x="105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7"/>
              <p:cNvSpPr/>
              <p:nvPr/>
            </p:nvSpPr>
            <p:spPr>
              <a:xfrm>
                <a:off x="741658" y="1703636"/>
                <a:ext cx="201446" cy="83115"/>
              </a:xfrm>
              <a:custGeom>
                <a:avLst/>
                <a:gdLst/>
                <a:ahLst/>
                <a:cxnLst/>
                <a:rect l="l" t="t" r="r" b="b"/>
                <a:pathLst>
                  <a:path w="4605" h="1900" extrusionOk="0">
                    <a:moveTo>
                      <a:pt x="1090" y="0"/>
                    </a:moveTo>
                    <a:cubicBezTo>
                      <a:pt x="934" y="0"/>
                      <a:pt x="781" y="19"/>
                      <a:pt x="634" y="65"/>
                    </a:cubicBezTo>
                    <a:cubicBezTo>
                      <a:pt x="309" y="168"/>
                      <a:pt x="17" y="459"/>
                      <a:pt x="17" y="802"/>
                    </a:cubicBezTo>
                    <a:cubicBezTo>
                      <a:pt x="1" y="1092"/>
                      <a:pt x="206" y="1350"/>
                      <a:pt x="446" y="1486"/>
                    </a:cubicBezTo>
                    <a:cubicBezTo>
                      <a:pt x="686" y="1640"/>
                      <a:pt x="959" y="1692"/>
                      <a:pt x="1233" y="1742"/>
                    </a:cubicBezTo>
                    <a:cubicBezTo>
                      <a:pt x="1857" y="1844"/>
                      <a:pt x="2490" y="1899"/>
                      <a:pt x="3126" y="1899"/>
                    </a:cubicBezTo>
                    <a:cubicBezTo>
                      <a:pt x="3345" y="1899"/>
                      <a:pt x="3564" y="1893"/>
                      <a:pt x="3783" y="1879"/>
                    </a:cubicBezTo>
                    <a:cubicBezTo>
                      <a:pt x="3954" y="1863"/>
                      <a:pt x="4143" y="1845"/>
                      <a:pt x="4296" y="1777"/>
                    </a:cubicBezTo>
                    <a:cubicBezTo>
                      <a:pt x="4451" y="1692"/>
                      <a:pt x="4588" y="1537"/>
                      <a:pt x="4588" y="1366"/>
                    </a:cubicBezTo>
                    <a:cubicBezTo>
                      <a:pt x="4605" y="1092"/>
                      <a:pt x="4314" y="904"/>
                      <a:pt x="4057" y="784"/>
                    </a:cubicBezTo>
                    <a:cubicBezTo>
                      <a:pt x="3287" y="459"/>
                      <a:pt x="2482" y="202"/>
                      <a:pt x="1661" y="65"/>
                    </a:cubicBezTo>
                    <a:cubicBezTo>
                      <a:pt x="1473" y="28"/>
                      <a:pt x="1280" y="0"/>
                      <a:pt x="10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17"/>
              <p:cNvSpPr/>
              <p:nvPr/>
            </p:nvSpPr>
            <p:spPr>
              <a:xfrm>
                <a:off x="812784" y="1487151"/>
                <a:ext cx="202189" cy="144577"/>
              </a:xfrm>
              <a:custGeom>
                <a:avLst/>
                <a:gdLst/>
                <a:ahLst/>
                <a:cxnLst/>
                <a:rect l="l" t="t" r="r" b="b"/>
                <a:pathLst>
                  <a:path w="4622" h="3305" extrusionOk="0">
                    <a:moveTo>
                      <a:pt x="3086" y="1"/>
                    </a:moveTo>
                    <a:cubicBezTo>
                      <a:pt x="2649" y="1"/>
                      <a:pt x="2175" y="95"/>
                      <a:pt x="1643" y="239"/>
                    </a:cubicBezTo>
                    <a:cubicBezTo>
                      <a:pt x="788" y="530"/>
                      <a:pt x="0" y="2636"/>
                      <a:pt x="600" y="3200"/>
                    </a:cubicBezTo>
                    <a:cubicBezTo>
                      <a:pt x="680" y="3273"/>
                      <a:pt x="766" y="3305"/>
                      <a:pt x="855" y="3305"/>
                    </a:cubicBezTo>
                    <a:cubicBezTo>
                      <a:pt x="1457" y="3305"/>
                      <a:pt x="2209" y="1865"/>
                      <a:pt x="2209" y="1865"/>
                    </a:cubicBezTo>
                    <a:cubicBezTo>
                      <a:pt x="2520" y="1972"/>
                      <a:pt x="2959" y="2100"/>
                      <a:pt x="3349" y="2100"/>
                    </a:cubicBezTo>
                    <a:cubicBezTo>
                      <a:pt x="3581" y="2100"/>
                      <a:pt x="3795" y="2055"/>
                      <a:pt x="3955" y="1933"/>
                    </a:cubicBezTo>
                    <a:cubicBezTo>
                      <a:pt x="4382" y="1609"/>
                      <a:pt x="4622" y="1061"/>
                      <a:pt x="4587" y="530"/>
                    </a:cubicBezTo>
                    <a:cubicBezTo>
                      <a:pt x="4121" y="149"/>
                      <a:pt x="3633" y="1"/>
                      <a:pt x="30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17"/>
              <p:cNvSpPr/>
              <p:nvPr/>
            </p:nvSpPr>
            <p:spPr>
              <a:xfrm>
                <a:off x="4524944" y="631885"/>
                <a:ext cx="239635" cy="87096"/>
              </a:xfrm>
              <a:custGeom>
                <a:avLst/>
                <a:gdLst/>
                <a:ahLst/>
                <a:cxnLst/>
                <a:rect l="l" t="t" r="r" b="b"/>
                <a:pathLst>
                  <a:path w="5478" h="1991" extrusionOk="0">
                    <a:moveTo>
                      <a:pt x="4262" y="0"/>
                    </a:moveTo>
                    <a:cubicBezTo>
                      <a:pt x="2893" y="0"/>
                      <a:pt x="326" y="774"/>
                      <a:pt x="326" y="774"/>
                    </a:cubicBezTo>
                    <a:lnTo>
                      <a:pt x="0" y="1151"/>
                    </a:lnTo>
                    <a:lnTo>
                      <a:pt x="308" y="1990"/>
                    </a:lnTo>
                    <a:cubicBezTo>
                      <a:pt x="308" y="1990"/>
                      <a:pt x="1472" y="1853"/>
                      <a:pt x="1524" y="1853"/>
                    </a:cubicBezTo>
                    <a:cubicBezTo>
                      <a:pt x="1593" y="1853"/>
                      <a:pt x="5477" y="998"/>
                      <a:pt x="5067" y="244"/>
                    </a:cubicBezTo>
                    <a:cubicBezTo>
                      <a:pt x="4969" y="68"/>
                      <a:pt x="4668" y="0"/>
                      <a:pt x="42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7"/>
              <p:cNvSpPr/>
              <p:nvPr/>
            </p:nvSpPr>
            <p:spPr>
              <a:xfrm>
                <a:off x="4531680" y="665743"/>
                <a:ext cx="253152" cy="94402"/>
              </a:xfrm>
              <a:custGeom>
                <a:avLst/>
                <a:gdLst/>
                <a:ahLst/>
                <a:cxnLst/>
                <a:rect l="l" t="t" r="r" b="b"/>
                <a:pathLst>
                  <a:path w="5787" h="2158" extrusionOk="0">
                    <a:moveTo>
                      <a:pt x="3064" y="0"/>
                    </a:moveTo>
                    <a:cubicBezTo>
                      <a:pt x="2158" y="0"/>
                      <a:pt x="1" y="703"/>
                      <a:pt x="1" y="703"/>
                    </a:cubicBezTo>
                    <a:lnTo>
                      <a:pt x="446" y="2157"/>
                    </a:lnTo>
                    <a:lnTo>
                      <a:pt x="994" y="2141"/>
                    </a:lnTo>
                    <a:lnTo>
                      <a:pt x="2722" y="1387"/>
                    </a:lnTo>
                    <a:cubicBezTo>
                      <a:pt x="2722" y="1387"/>
                      <a:pt x="4454" y="1880"/>
                      <a:pt x="5263" y="1880"/>
                    </a:cubicBezTo>
                    <a:cubicBezTo>
                      <a:pt x="5487" y="1880"/>
                      <a:pt x="5640" y="1843"/>
                      <a:pt x="5666" y="1746"/>
                    </a:cubicBezTo>
                    <a:cubicBezTo>
                      <a:pt x="5786" y="1301"/>
                      <a:pt x="3988" y="0"/>
                      <a:pt x="30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7"/>
              <p:cNvSpPr/>
              <p:nvPr/>
            </p:nvSpPr>
            <p:spPr>
              <a:xfrm>
                <a:off x="4557882" y="734157"/>
                <a:ext cx="235917" cy="90683"/>
              </a:xfrm>
              <a:custGeom>
                <a:avLst/>
                <a:gdLst/>
                <a:ahLst/>
                <a:cxnLst/>
                <a:rect l="l" t="t" r="r" b="b"/>
                <a:pathLst>
                  <a:path w="5393" h="2073" extrusionOk="0">
                    <a:moveTo>
                      <a:pt x="2542" y="1"/>
                    </a:moveTo>
                    <a:cubicBezTo>
                      <a:pt x="1579" y="1"/>
                      <a:pt x="0" y="388"/>
                      <a:pt x="0" y="388"/>
                    </a:cubicBezTo>
                    <a:lnTo>
                      <a:pt x="0" y="1928"/>
                    </a:lnTo>
                    <a:lnTo>
                      <a:pt x="548" y="1962"/>
                    </a:lnTo>
                    <a:lnTo>
                      <a:pt x="2346" y="1364"/>
                    </a:lnTo>
                    <a:cubicBezTo>
                      <a:pt x="2346" y="1364"/>
                      <a:pt x="4206" y="2073"/>
                      <a:pt x="4946" y="2073"/>
                    </a:cubicBezTo>
                    <a:cubicBezTo>
                      <a:pt x="5104" y="2073"/>
                      <a:pt x="5211" y="2041"/>
                      <a:pt x="5238" y="1962"/>
                    </a:cubicBezTo>
                    <a:cubicBezTo>
                      <a:pt x="5393" y="1535"/>
                      <a:pt x="3715" y="97"/>
                      <a:pt x="2791" y="11"/>
                    </a:cubicBezTo>
                    <a:cubicBezTo>
                      <a:pt x="2714" y="4"/>
                      <a:pt x="2631" y="1"/>
                      <a:pt x="254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17"/>
              <p:cNvSpPr/>
              <p:nvPr/>
            </p:nvSpPr>
            <p:spPr>
              <a:xfrm>
                <a:off x="4561644" y="803796"/>
                <a:ext cx="235873" cy="90421"/>
              </a:xfrm>
              <a:custGeom>
                <a:avLst/>
                <a:gdLst/>
                <a:ahLst/>
                <a:cxnLst/>
                <a:rect l="l" t="t" r="r" b="b"/>
                <a:pathLst>
                  <a:path w="5392" h="2067" extrusionOk="0">
                    <a:moveTo>
                      <a:pt x="2539" y="1"/>
                    </a:moveTo>
                    <a:cubicBezTo>
                      <a:pt x="1576" y="1"/>
                      <a:pt x="1" y="388"/>
                      <a:pt x="1" y="388"/>
                    </a:cubicBezTo>
                    <a:lnTo>
                      <a:pt x="1" y="1929"/>
                    </a:lnTo>
                    <a:lnTo>
                      <a:pt x="548" y="1963"/>
                    </a:lnTo>
                    <a:lnTo>
                      <a:pt x="2345" y="1363"/>
                    </a:lnTo>
                    <a:cubicBezTo>
                      <a:pt x="2345" y="1363"/>
                      <a:pt x="4222" y="2067"/>
                      <a:pt x="4956" y="2067"/>
                    </a:cubicBezTo>
                    <a:cubicBezTo>
                      <a:pt x="5108" y="2067"/>
                      <a:pt x="5212" y="2036"/>
                      <a:pt x="5238" y="1963"/>
                    </a:cubicBezTo>
                    <a:cubicBezTo>
                      <a:pt x="5392" y="1534"/>
                      <a:pt x="3714" y="80"/>
                      <a:pt x="2790" y="12"/>
                    </a:cubicBezTo>
                    <a:cubicBezTo>
                      <a:pt x="2713" y="4"/>
                      <a:pt x="2628" y="1"/>
                      <a:pt x="25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17"/>
              <p:cNvSpPr/>
              <p:nvPr/>
            </p:nvSpPr>
            <p:spPr>
              <a:xfrm>
                <a:off x="3527648" y="665743"/>
                <a:ext cx="1100712" cy="651451"/>
              </a:xfrm>
              <a:custGeom>
                <a:avLst/>
                <a:gdLst/>
                <a:ahLst/>
                <a:cxnLst/>
                <a:rect l="l" t="t" r="r" b="b"/>
                <a:pathLst>
                  <a:path w="25162" h="14892" extrusionOk="0">
                    <a:moveTo>
                      <a:pt x="23125" y="0"/>
                    </a:moveTo>
                    <a:cubicBezTo>
                      <a:pt x="23125" y="0"/>
                      <a:pt x="17596" y="2602"/>
                      <a:pt x="16535" y="3013"/>
                    </a:cubicBezTo>
                    <a:cubicBezTo>
                      <a:pt x="15491" y="3424"/>
                      <a:pt x="1148" y="7155"/>
                      <a:pt x="1148" y="7155"/>
                    </a:cubicBezTo>
                    <a:lnTo>
                      <a:pt x="0" y="8816"/>
                    </a:lnTo>
                    <a:lnTo>
                      <a:pt x="1233" y="14892"/>
                    </a:lnTo>
                    <a:cubicBezTo>
                      <a:pt x="1233" y="14892"/>
                      <a:pt x="11982" y="12358"/>
                      <a:pt x="15080" y="10459"/>
                    </a:cubicBezTo>
                    <a:cubicBezTo>
                      <a:pt x="18161" y="8542"/>
                      <a:pt x="21498" y="6196"/>
                      <a:pt x="22406" y="5940"/>
                    </a:cubicBezTo>
                    <a:cubicBezTo>
                      <a:pt x="22406" y="5940"/>
                      <a:pt x="24076" y="7565"/>
                      <a:pt x="24651" y="7565"/>
                    </a:cubicBezTo>
                    <a:cubicBezTo>
                      <a:pt x="24698" y="7565"/>
                      <a:pt x="24737" y="7555"/>
                      <a:pt x="24768" y="7532"/>
                    </a:cubicBezTo>
                    <a:cubicBezTo>
                      <a:pt x="25161" y="7241"/>
                      <a:pt x="24186" y="5119"/>
                      <a:pt x="24186" y="5119"/>
                    </a:cubicBezTo>
                    <a:lnTo>
                      <a:pt x="2312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7"/>
              <p:cNvSpPr/>
              <p:nvPr/>
            </p:nvSpPr>
            <p:spPr>
              <a:xfrm>
                <a:off x="1792889" y="975444"/>
                <a:ext cx="1883922" cy="1556972"/>
              </a:xfrm>
              <a:custGeom>
                <a:avLst/>
                <a:gdLst/>
                <a:ahLst/>
                <a:cxnLst/>
                <a:rect l="l" t="t" r="r" b="b"/>
                <a:pathLst>
                  <a:path w="43066" h="35592" extrusionOk="0">
                    <a:moveTo>
                      <a:pt x="38354" y="1"/>
                    </a:moveTo>
                    <a:cubicBezTo>
                      <a:pt x="38100" y="1"/>
                      <a:pt x="37844" y="3"/>
                      <a:pt x="37588" y="7"/>
                    </a:cubicBezTo>
                    <a:cubicBezTo>
                      <a:pt x="32693" y="59"/>
                      <a:pt x="27660" y="931"/>
                      <a:pt x="24614" y="1547"/>
                    </a:cubicBezTo>
                    <a:cubicBezTo>
                      <a:pt x="22868" y="1907"/>
                      <a:pt x="21772" y="2197"/>
                      <a:pt x="21772" y="2197"/>
                    </a:cubicBezTo>
                    <a:lnTo>
                      <a:pt x="19239" y="2985"/>
                    </a:lnTo>
                    <a:cubicBezTo>
                      <a:pt x="18502" y="3003"/>
                      <a:pt x="17783" y="3037"/>
                      <a:pt x="17065" y="3105"/>
                    </a:cubicBezTo>
                    <a:cubicBezTo>
                      <a:pt x="10921" y="3687"/>
                      <a:pt x="5580" y="6100"/>
                      <a:pt x="2584" y="7743"/>
                    </a:cubicBezTo>
                    <a:cubicBezTo>
                      <a:pt x="2568" y="7761"/>
                      <a:pt x="2534" y="7777"/>
                      <a:pt x="2516" y="7795"/>
                    </a:cubicBezTo>
                    <a:cubicBezTo>
                      <a:pt x="1541" y="8325"/>
                      <a:pt x="822" y="8770"/>
                      <a:pt x="411" y="9044"/>
                    </a:cubicBezTo>
                    <a:lnTo>
                      <a:pt x="0" y="9301"/>
                    </a:lnTo>
                    <a:cubicBezTo>
                      <a:pt x="17" y="9609"/>
                      <a:pt x="35" y="9918"/>
                      <a:pt x="69" y="10226"/>
                    </a:cubicBezTo>
                    <a:cubicBezTo>
                      <a:pt x="599" y="15566"/>
                      <a:pt x="3200" y="19332"/>
                      <a:pt x="3200" y="19332"/>
                    </a:cubicBezTo>
                    <a:lnTo>
                      <a:pt x="5854" y="18389"/>
                    </a:lnTo>
                    <a:lnTo>
                      <a:pt x="5871" y="18389"/>
                    </a:lnTo>
                    <a:lnTo>
                      <a:pt x="11023" y="16541"/>
                    </a:lnTo>
                    <a:lnTo>
                      <a:pt x="6007" y="25151"/>
                    </a:lnTo>
                    <a:cubicBezTo>
                      <a:pt x="6007" y="25151"/>
                      <a:pt x="5802" y="27958"/>
                      <a:pt x="11023" y="32665"/>
                    </a:cubicBezTo>
                    <a:cubicBezTo>
                      <a:pt x="13605" y="35002"/>
                      <a:pt x="17658" y="35592"/>
                      <a:pt x="21094" y="35592"/>
                    </a:cubicBezTo>
                    <a:cubicBezTo>
                      <a:pt x="24604" y="35592"/>
                      <a:pt x="27471" y="34976"/>
                      <a:pt x="27471" y="34976"/>
                    </a:cubicBezTo>
                    <a:cubicBezTo>
                      <a:pt x="27711" y="34684"/>
                      <a:pt x="27951" y="34360"/>
                      <a:pt x="28190" y="34034"/>
                    </a:cubicBezTo>
                    <a:cubicBezTo>
                      <a:pt x="33257" y="26760"/>
                      <a:pt x="32983" y="13615"/>
                      <a:pt x="32983" y="13615"/>
                    </a:cubicBezTo>
                    <a:lnTo>
                      <a:pt x="40069" y="11474"/>
                    </a:lnTo>
                    <a:lnTo>
                      <a:pt x="42568" y="10721"/>
                    </a:lnTo>
                    <a:cubicBezTo>
                      <a:pt x="43065" y="5296"/>
                      <a:pt x="40806" y="75"/>
                      <a:pt x="40806" y="75"/>
                    </a:cubicBezTo>
                    <a:cubicBezTo>
                      <a:pt x="40005" y="23"/>
                      <a:pt x="39186" y="1"/>
                      <a:pt x="383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17"/>
              <p:cNvSpPr/>
              <p:nvPr/>
            </p:nvSpPr>
            <p:spPr>
              <a:xfrm>
                <a:off x="1847524" y="1150198"/>
                <a:ext cx="754776" cy="267326"/>
              </a:xfrm>
              <a:custGeom>
                <a:avLst/>
                <a:gdLst/>
                <a:ahLst/>
                <a:cxnLst/>
                <a:rect l="l" t="t" r="r" b="b"/>
                <a:pathLst>
                  <a:path w="17254" h="6111" extrusionOk="0">
                    <a:moveTo>
                      <a:pt x="16860" y="0"/>
                    </a:moveTo>
                    <a:cubicBezTo>
                      <a:pt x="16671" y="0"/>
                      <a:pt x="12255" y="51"/>
                      <a:pt x="7926" y="1797"/>
                    </a:cubicBezTo>
                    <a:cubicBezTo>
                      <a:pt x="3647" y="3526"/>
                      <a:pt x="292" y="5341"/>
                      <a:pt x="258" y="5357"/>
                    </a:cubicBezTo>
                    <a:cubicBezTo>
                      <a:pt x="69" y="5460"/>
                      <a:pt x="0" y="5717"/>
                      <a:pt x="103" y="5905"/>
                    </a:cubicBezTo>
                    <a:cubicBezTo>
                      <a:pt x="171" y="6042"/>
                      <a:pt x="308" y="6110"/>
                      <a:pt x="445" y="6110"/>
                    </a:cubicBezTo>
                    <a:cubicBezTo>
                      <a:pt x="514" y="6110"/>
                      <a:pt x="582" y="6094"/>
                      <a:pt x="651" y="6060"/>
                    </a:cubicBezTo>
                    <a:cubicBezTo>
                      <a:pt x="685" y="6042"/>
                      <a:pt x="3989" y="4245"/>
                      <a:pt x="8216" y="2550"/>
                    </a:cubicBezTo>
                    <a:cubicBezTo>
                      <a:pt x="12410" y="856"/>
                      <a:pt x="16826" y="804"/>
                      <a:pt x="16860" y="804"/>
                    </a:cubicBezTo>
                    <a:cubicBezTo>
                      <a:pt x="17082" y="804"/>
                      <a:pt x="17253" y="617"/>
                      <a:pt x="17253" y="393"/>
                    </a:cubicBezTo>
                    <a:cubicBezTo>
                      <a:pt x="17253" y="171"/>
                      <a:pt x="17082" y="0"/>
                      <a:pt x="168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7"/>
              <p:cNvSpPr/>
              <p:nvPr/>
            </p:nvSpPr>
            <p:spPr>
              <a:xfrm>
                <a:off x="2783405" y="1013151"/>
                <a:ext cx="733822" cy="110150"/>
              </a:xfrm>
              <a:custGeom>
                <a:avLst/>
                <a:gdLst/>
                <a:ahLst/>
                <a:cxnLst/>
                <a:rect l="l" t="t" r="r" b="b"/>
                <a:pathLst>
                  <a:path w="16775" h="2518" extrusionOk="0">
                    <a:moveTo>
                      <a:pt x="14786" y="1"/>
                    </a:moveTo>
                    <a:cubicBezTo>
                      <a:pt x="9577" y="1"/>
                      <a:pt x="775" y="1652"/>
                      <a:pt x="361" y="1730"/>
                    </a:cubicBezTo>
                    <a:cubicBezTo>
                      <a:pt x="137" y="1764"/>
                      <a:pt x="1" y="1986"/>
                      <a:pt x="35" y="2191"/>
                    </a:cubicBezTo>
                    <a:cubicBezTo>
                      <a:pt x="69" y="2397"/>
                      <a:pt x="240" y="2517"/>
                      <a:pt x="429" y="2517"/>
                    </a:cubicBezTo>
                    <a:lnTo>
                      <a:pt x="498" y="2517"/>
                    </a:lnTo>
                    <a:cubicBezTo>
                      <a:pt x="605" y="2501"/>
                      <a:pt x="9675" y="794"/>
                      <a:pt x="14819" y="794"/>
                    </a:cubicBezTo>
                    <a:cubicBezTo>
                      <a:pt x="15366" y="794"/>
                      <a:pt x="15870" y="813"/>
                      <a:pt x="16313" y="856"/>
                    </a:cubicBezTo>
                    <a:cubicBezTo>
                      <a:pt x="16332" y="859"/>
                      <a:pt x="16351" y="861"/>
                      <a:pt x="16370" y="861"/>
                    </a:cubicBezTo>
                    <a:cubicBezTo>
                      <a:pt x="16569" y="861"/>
                      <a:pt x="16742" y="700"/>
                      <a:pt x="16758" y="497"/>
                    </a:cubicBezTo>
                    <a:cubicBezTo>
                      <a:pt x="16775" y="292"/>
                      <a:pt x="16621" y="87"/>
                      <a:pt x="16398" y="69"/>
                    </a:cubicBezTo>
                    <a:cubicBezTo>
                      <a:pt x="15918" y="22"/>
                      <a:pt x="15375" y="1"/>
                      <a:pt x="147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7"/>
              <p:cNvSpPr/>
              <p:nvPr/>
            </p:nvSpPr>
            <p:spPr>
              <a:xfrm>
                <a:off x="3437800" y="975444"/>
                <a:ext cx="238935" cy="501974"/>
              </a:xfrm>
              <a:custGeom>
                <a:avLst/>
                <a:gdLst/>
                <a:ahLst/>
                <a:cxnLst/>
                <a:rect l="l" t="t" r="r" b="b"/>
                <a:pathLst>
                  <a:path w="5462" h="11475" extrusionOk="0">
                    <a:moveTo>
                      <a:pt x="757" y="1"/>
                    </a:moveTo>
                    <a:cubicBezTo>
                      <a:pt x="505" y="1"/>
                      <a:pt x="253" y="3"/>
                      <a:pt x="0" y="7"/>
                    </a:cubicBezTo>
                    <a:cubicBezTo>
                      <a:pt x="1678" y="3567"/>
                      <a:pt x="2533" y="7521"/>
                      <a:pt x="2465" y="11474"/>
                    </a:cubicBezTo>
                    <a:lnTo>
                      <a:pt x="4964" y="10721"/>
                    </a:lnTo>
                    <a:cubicBezTo>
                      <a:pt x="5461" y="5296"/>
                      <a:pt x="3202" y="75"/>
                      <a:pt x="3202" y="75"/>
                    </a:cubicBezTo>
                    <a:cubicBezTo>
                      <a:pt x="2401" y="23"/>
                      <a:pt x="1582"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7"/>
              <p:cNvSpPr/>
              <p:nvPr/>
            </p:nvSpPr>
            <p:spPr>
              <a:xfrm>
                <a:off x="1792889" y="1316422"/>
                <a:ext cx="256127" cy="504686"/>
              </a:xfrm>
              <a:custGeom>
                <a:avLst/>
                <a:gdLst/>
                <a:ahLst/>
                <a:cxnLst/>
                <a:rect l="l" t="t" r="r" b="b"/>
                <a:pathLst>
                  <a:path w="5855" h="11537" extrusionOk="0">
                    <a:moveTo>
                      <a:pt x="2516" y="0"/>
                    </a:moveTo>
                    <a:cubicBezTo>
                      <a:pt x="907" y="872"/>
                      <a:pt x="0" y="1506"/>
                      <a:pt x="0" y="1506"/>
                    </a:cubicBezTo>
                    <a:cubicBezTo>
                      <a:pt x="291" y="7326"/>
                      <a:pt x="3200" y="11537"/>
                      <a:pt x="3200" y="11537"/>
                    </a:cubicBezTo>
                    <a:lnTo>
                      <a:pt x="5854" y="10594"/>
                    </a:lnTo>
                    <a:cubicBezTo>
                      <a:pt x="3663" y="7531"/>
                      <a:pt x="2481" y="3766"/>
                      <a:pt x="25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7"/>
              <p:cNvSpPr/>
              <p:nvPr/>
            </p:nvSpPr>
            <p:spPr>
              <a:xfrm>
                <a:off x="2539319" y="1043115"/>
                <a:ext cx="331018" cy="202014"/>
              </a:xfrm>
              <a:custGeom>
                <a:avLst/>
                <a:gdLst/>
                <a:ahLst/>
                <a:cxnLst/>
                <a:rect l="l" t="t" r="r" b="b"/>
                <a:pathLst>
                  <a:path w="7567" h="4618" extrusionOk="0">
                    <a:moveTo>
                      <a:pt x="7566" y="0"/>
                    </a:moveTo>
                    <a:lnTo>
                      <a:pt x="7566" y="0"/>
                    </a:lnTo>
                    <a:cubicBezTo>
                      <a:pt x="5804" y="360"/>
                      <a:pt x="4708" y="634"/>
                      <a:pt x="4708" y="634"/>
                    </a:cubicBezTo>
                    <a:lnTo>
                      <a:pt x="2192" y="1438"/>
                    </a:lnTo>
                    <a:cubicBezTo>
                      <a:pt x="1438" y="1456"/>
                      <a:pt x="719" y="1490"/>
                      <a:pt x="1" y="1558"/>
                    </a:cubicBezTo>
                    <a:cubicBezTo>
                      <a:pt x="18" y="2448"/>
                      <a:pt x="463" y="3338"/>
                      <a:pt x="1165" y="3903"/>
                    </a:cubicBezTo>
                    <a:cubicBezTo>
                      <a:pt x="1762" y="4380"/>
                      <a:pt x="2525" y="4617"/>
                      <a:pt x="3290" y="4617"/>
                    </a:cubicBezTo>
                    <a:cubicBezTo>
                      <a:pt x="3732" y="4617"/>
                      <a:pt x="4175" y="4539"/>
                      <a:pt x="4588" y="4382"/>
                    </a:cubicBezTo>
                    <a:cubicBezTo>
                      <a:pt x="5735" y="3955"/>
                      <a:pt x="6625" y="3012"/>
                      <a:pt x="7105" y="1901"/>
                    </a:cubicBezTo>
                    <a:cubicBezTo>
                      <a:pt x="7361" y="1301"/>
                      <a:pt x="7515" y="650"/>
                      <a:pt x="75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7"/>
              <p:cNvSpPr/>
              <p:nvPr/>
            </p:nvSpPr>
            <p:spPr>
              <a:xfrm>
                <a:off x="2289241" y="539500"/>
                <a:ext cx="553418" cy="382900"/>
              </a:xfrm>
              <a:custGeom>
                <a:avLst/>
                <a:gdLst/>
                <a:ahLst/>
                <a:cxnLst/>
                <a:rect l="l" t="t" r="r" b="b"/>
                <a:pathLst>
                  <a:path w="12651" h="8753" extrusionOk="0">
                    <a:moveTo>
                      <a:pt x="8182" y="1"/>
                    </a:moveTo>
                    <a:cubicBezTo>
                      <a:pt x="7303" y="1"/>
                      <a:pt x="6429" y="265"/>
                      <a:pt x="5581" y="542"/>
                    </a:cubicBezTo>
                    <a:cubicBezTo>
                      <a:pt x="4656" y="850"/>
                      <a:pt x="3716" y="1175"/>
                      <a:pt x="2723" y="1193"/>
                    </a:cubicBezTo>
                    <a:cubicBezTo>
                      <a:pt x="2425" y="1193"/>
                      <a:pt x="2119" y="1164"/>
                      <a:pt x="1821" y="1164"/>
                    </a:cubicBezTo>
                    <a:cubicBezTo>
                      <a:pt x="1502" y="1164"/>
                      <a:pt x="1191" y="1196"/>
                      <a:pt x="909" y="1329"/>
                    </a:cubicBezTo>
                    <a:cubicBezTo>
                      <a:pt x="327" y="1603"/>
                      <a:pt x="1" y="2254"/>
                      <a:pt x="53" y="2870"/>
                    </a:cubicBezTo>
                    <a:cubicBezTo>
                      <a:pt x="87" y="3486"/>
                      <a:pt x="429" y="4050"/>
                      <a:pt x="874" y="4495"/>
                    </a:cubicBezTo>
                    <a:cubicBezTo>
                      <a:pt x="1336" y="4924"/>
                      <a:pt x="1918" y="5232"/>
                      <a:pt x="2483" y="5522"/>
                    </a:cubicBezTo>
                    <a:cubicBezTo>
                      <a:pt x="3869" y="6207"/>
                      <a:pt x="5444" y="6533"/>
                      <a:pt x="6916" y="7012"/>
                    </a:cubicBezTo>
                    <a:cubicBezTo>
                      <a:pt x="8063" y="7389"/>
                      <a:pt x="9141" y="7850"/>
                      <a:pt x="10014" y="8637"/>
                    </a:cubicBezTo>
                    <a:cubicBezTo>
                      <a:pt x="10014" y="8637"/>
                      <a:pt x="10346" y="8752"/>
                      <a:pt x="10698" y="8752"/>
                    </a:cubicBezTo>
                    <a:cubicBezTo>
                      <a:pt x="10923" y="8752"/>
                      <a:pt x="11155" y="8706"/>
                      <a:pt x="11315" y="8553"/>
                    </a:cubicBezTo>
                    <a:cubicBezTo>
                      <a:pt x="11503" y="8364"/>
                      <a:pt x="12051" y="7063"/>
                      <a:pt x="12342" y="5643"/>
                    </a:cubicBezTo>
                    <a:cubicBezTo>
                      <a:pt x="12650" y="4016"/>
                      <a:pt x="12633" y="2270"/>
                      <a:pt x="11366" y="1877"/>
                    </a:cubicBezTo>
                    <a:cubicBezTo>
                      <a:pt x="11161" y="1449"/>
                      <a:pt x="11332" y="832"/>
                      <a:pt x="11760" y="611"/>
                    </a:cubicBezTo>
                    <a:lnTo>
                      <a:pt x="11760" y="611"/>
                    </a:lnTo>
                    <a:cubicBezTo>
                      <a:pt x="11332" y="627"/>
                      <a:pt x="10905" y="1021"/>
                      <a:pt x="10973" y="1449"/>
                    </a:cubicBezTo>
                    <a:cubicBezTo>
                      <a:pt x="10613" y="559"/>
                      <a:pt x="9467" y="79"/>
                      <a:pt x="8474" y="11"/>
                    </a:cubicBezTo>
                    <a:cubicBezTo>
                      <a:pt x="8377" y="4"/>
                      <a:pt x="8279" y="1"/>
                      <a:pt x="81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7"/>
              <p:cNvSpPr/>
              <p:nvPr/>
            </p:nvSpPr>
            <p:spPr>
              <a:xfrm>
                <a:off x="2590236" y="705418"/>
                <a:ext cx="238935" cy="216975"/>
              </a:xfrm>
              <a:custGeom>
                <a:avLst/>
                <a:gdLst/>
                <a:ahLst/>
                <a:cxnLst/>
                <a:rect l="l" t="t" r="r" b="b"/>
                <a:pathLst>
                  <a:path w="5462" h="4960" extrusionOk="0">
                    <a:moveTo>
                      <a:pt x="1326" y="0"/>
                    </a:moveTo>
                    <a:cubicBezTo>
                      <a:pt x="789" y="0"/>
                      <a:pt x="429" y="52"/>
                      <a:pt x="429" y="52"/>
                    </a:cubicBezTo>
                    <a:lnTo>
                      <a:pt x="1" y="1610"/>
                    </a:lnTo>
                    <a:lnTo>
                      <a:pt x="35" y="3219"/>
                    </a:lnTo>
                    <a:cubicBezTo>
                      <a:pt x="1182" y="3596"/>
                      <a:pt x="2260" y="4057"/>
                      <a:pt x="3133" y="4844"/>
                    </a:cubicBezTo>
                    <a:cubicBezTo>
                      <a:pt x="3133" y="4844"/>
                      <a:pt x="3465" y="4959"/>
                      <a:pt x="3817" y="4959"/>
                    </a:cubicBezTo>
                    <a:cubicBezTo>
                      <a:pt x="4042" y="4959"/>
                      <a:pt x="4274" y="4913"/>
                      <a:pt x="4434" y="4760"/>
                    </a:cubicBezTo>
                    <a:cubicBezTo>
                      <a:pt x="4622" y="4571"/>
                      <a:pt x="5170" y="3270"/>
                      <a:pt x="5461" y="1850"/>
                    </a:cubicBezTo>
                    <a:cubicBezTo>
                      <a:pt x="4532" y="250"/>
                      <a:pt x="2504" y="0"/>
                      <a:pt x="13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7"/>
              <p:cNvSpPr/>
              <p:nvPr/>
            </p:nvSpPr>
            <p:spPr>
              <a:xfrm>
                <a:off x="2590236" y="864905"/>
                <a:ext cx="212688" cy="329662"/>
              </a:xfrm>
              <a:custGeom>
                <a:avLst/>
                <a:gdLst/>
                <a:ahLst/>
                <a:cxnLst/>
                <a:rect l="l" t="t" r="r" b="b"/>
                <a:pathLst>
                  <a:path w="4862" h="7536" extrusionOk="0">
                    <a:moveTo>
                      <a:pt x="3047" y="0"/>
                    </a:moveTo>
                    <a:lnTo>
                      <a:pt x="1952" y="1643"/>
                    </a:lnTo>
                    <a:lnTo>
                      <a:pt x="1" y="4571"/>
                    </a:lnTo>
                    <a:cubicBezTo>
                      <a:pt x="155" y="5324"/>
                      <a:pt x="206" y="5991"/>
                      <a:pt x="377" y="6505"/>
                    </a:cubicBezTo>
                    <a:cubicBezTo>
                      <a:pt x="571" y="7135"/>
                      <a:pt x="917" y="7536"/>
                      <a:pt x="1774" y="7536"/>
                    </a:cubicBezTo>
                    <a:cubicBezTo>
                      <a:pt x="1826" y="7536"/>
                      <a:pt x="1880" y="7534"/>
                      <a:pt x="1935" y="7532"/>
                    </a:cubicBezTo>
                    <a:cubicBezTo>
                      <a:pt x="3202" y="7463"/>
                      <a:pt x="3989" y="6659"/>
                      <a:pt x="4451" y="5854"/>
                    </a:cubicBezTo>
                    <a:cubicBezTo>
                      <a:pt x="4845" y="5153"/>
                      <a:pt x="4862" y="4297"/>
                      <a:pt x="4553" y="3561"/>
                    </a:cubicBezTo>
                    <a:lnTo>
                      <a:pt x="304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7"/>
              <p:cNvSpPr/>
              <p:nvPr/>
            </p:nvSpPr>
            <p:spPr>
              <a:xfrm>
                <a:off x="2590236" y="935288"/>
                <a:ext cx="155076" cy="214219"/>
              </a:xfrm>
              <a:custGeom>
                <a:avLst/>
                <a:gdLst/>
                <a:ahLst/>
                <a:cxnLst/>
                <a:rect l="l" t="t" r="r" b="b"/>
                <a:pathLst>
                  <a:path w="3545" h="4897" extrusionOk="0">
                    <a:moveTo>
                      <a:pt x="2472" y="1"/>
                    </a:moveTo>
                    <a:cubicBezTo>
                      <a:pt x="2298" y="1"/>
                      <a:pt x="2124" y="12"/>
                      <a:pt x="1952" y="34"/>
                    </a:cubicBezTo>
                    <a:lnTo>
                      <a:pt x="1" y="2962"/>
                    </a:lnTo>
                    <a:cubicBezTo>
                      <a:pt x="155" y="3715"/>
                      <a:pt x="206" y="4382"/>
                      <a:pt x="377" y="4896"/>
                    </a:cubicBezTo>
                    <a:cubicBezTo>
                      <a:pt x="397" y="4896"/>
                      <a:pt x="416" y="4896"/>
                      <a:pt x="436" y="4896"/>
                    </a:cubicBezTo>
                    <a:cubicBezTo>
                      <a:pt x="1051" y="4896"/>
                      <a:pt x="1676" y="4626"/>
                      <a:pt x="2141" y="4211"/>
                    </a:cubicBezTo>
                    <a:cubicBezTo>
                      <a:pt x="2671" y="3715"/>
                      <a:pt x="3031" y="3031"/>
                      <a:pt x="3218" y="2328"/>
                    </a:cubicBezTo>
                    <a:cubicBezTo>
                      <a:pt x="3424" y="1627"/>
                      <a:pt x="3476" y="890"/>
                      <a:pt x="3544" y="155"/>
                    </a:cubicBezTo>
                    <a:cubicBezTo>
                      <a:pt x="3197" y="50"/>
                      <a:pt x="2835" y="1"/>
                      <a:pt x="2472" y="1"/>
                    </a:cubicBezTo>
                    <a:close/>
                  </a:path>
                </a:pathLst>
              </a:custGeom>
              <a:solidFill>
                <a:srgbClr val="000000">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7"/>
              <p:cNvSpPr/>
              <p:nvPr/>
            </p:nvSpPr>
            <p:spPr>
              <a:xfrm>
                <a:off x="2379876" y="707649"/>
                <a:ext cx="395367" cy="384300"/>
              </a:xfrm>
              <a:custGeom>
                <a:avLst/>
                <a:gdLst/>
                <a:ahLst/>
                <a:cxnLst/>
                <a:rect l="l" t="t" r="r" b="b"/>
                <a:pathLst>
                  <a:path w="9038" h="8785" extrusionOk="0">
                    <a:moveTo>
                      <a:pt x="5238" y="1"/>
                    </a:moveTo>
                    <a:lnTo>
                      <a:pt x="5238" y="1"/>
                    </a:lnTo>
                    <a:cubicBezTo>
                      <a:pt x="4639" y="167"/>
                      <a:pt x="4022" y="256"/>
                      <a:pt x="3407" y="256"/>
                    </a:cubicBezTo>
                    <a:cubicBezTo>
                      <a:pt x="3195" y="256"/>
                      <a:pt x="2984" y="246"/>
                      <a:pt x="2773" y="224"/>
                    </a:cubicBezTo>
                    <a:cubicBezTo>
                      <a:pt x="2405" y="193"/>
                      <a:pt x="2051" y="135"/>
                      <a:pt x="1686" y="135"/>
                    </a:cubicBezTo>
                    <a:cubicBezTo>
                      <a:pt x="1643" y="135"/>
                      <a:pt x="1600" y="136"/>
                      <a:pt x="1557" y="138"/>
                    </a:cubicBezTo>
                    <a:cubicBezTo>
                      <a:pt x="1164" y="156"/>
                      <a:pt x="754" y="275"/>
                      <a:pt x="462" y="549"/>
                    </a:cubicBezTo>
                    <a:cubicBezTo>
                      <a:pt x="172" y="822"/>
                      <a:pt x="1" y="1354"/>
                      <a:pt x="188" y="1713"/>
                    </a:cubicBezTo>
                    <a:lnTo>
                      <a:pt x="1644" y="6437"/>
                    </a:lnTo>
                    <a:cubicBezTo>
                      <a:pt x="1883" y="7395"/>
                      <a:pt x="2550" y="8046"/>
                      <a:pt x="3047" y="8388"/>
                    </a:cubicBezTo>
                    <a:cubicBezTo>
                      <a:pt x="3415" y="8633"/>
                      <a:pt x="3870" y="8784"/>
                      <a:pt x="4374" y="8784"/>
                    </a:cubicBezTo>
                    <a:cubicBezTo>
                      <a:pt x="4644" y="8784"/>
                      <a:pt x="4928" y="8741"/>
                      <a:pt x="5220" y="8645"/>
                    </a:cubicBezTo>
                    <a:cubicBezTo>
                      <a:pt x="7326" y="7926"/>
                      <a:pt x="8730" y="6831"/>
                      <a:pt x="8199" y="4640"/>
                    </a:cubicBezTo>
                    <a:lnTo>
                      <a:pt x="7856" y="3595"/>
                    </a:lnTo>
                    <a:cubicBezTo>
                      <a:pt x="8267" y="3424"/>
                      <a:pt x="8730" y="3031"/>
                      <a:pt x="8901" y="2603"/>
                    </a:cubicBezTo>
                    <a:cubicBezTo>
                      <a:pt x="9004" y="2347"/>
                      <a:pt x="9038" y="2038"/>
                      <a:pt x="8952" y="1765"/>
                    </a:cubicBezTo>
                    <a:cubicBezTo>
                      <a:pt x="8867" y="1491"/>
                      <a:pt x="8661" y="1233"/>
                      <a:pt x="8388" y="1148"/>
                    </a:cubicBezTo>
                    <a:cubicBezTo>
                      <a:pt x="8334" y="1132"/>
                      <a:pt x="8275" y="1124"/>
                      <a:pt x="8212" y="1124"/>
                    </a:cubicBezTo>
                    <a:cubicBezTo>
                      <a:pt x="7951" y="1124"/>
                      <a:pt x="7632" y="1257"/>
                      <a:pt x="7480" y="1422"/>
                    </a:cubicBezTo>
                    <a:cubicBezTo>
                      <a:pt x="7155" y="1799"/>
                      <a:pt x="7822" y="3168"/>
                      <a:pt x="7395" y="3271"/>
                    </a:cubicBezTo>
                    <a:cubicBezTo>
                      <a:pt x="7378" y="3274"/>
                      <a:pt x="7361" y="3276"/>
                      <a:pt x="7346" y="3276"/>
                    </a:cubicBezTo>
                    <a:cubicBezTo>
                      <a:pt x="6947" y="3276"/>
                      <a:pt x="6908" y="2274"/>
                      <a:pt x="6727" y="1765"/>
                    </a:cubicBezTo>
                    <a:cubicBezTo>
                      <a:pt x="6539" y="1217"/>
                      <a:pt x="6179" y="1251"/>
                      <a:pt x="5665" y="1114"/>
                    </a:cubicBezTo>
                    <a:cubicBezTo>
                      <a:pt x="5152" y="977"/>
                      <a:pt x="5238" y="1"/>
                      <a:pt x="52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7"/>
              <p:cNvSpPr/>
              <p:nvPr/>
            </p:nvSpPr>
            <p:spPr>
              <a:xfrm>
                <a:off x="2953390" y="1591172"/>
                <a:ext cx="189460" cy="188716"/>
              </a:xfrm>
              <a:custGeom>
                <a:avLst/>
                <a:gdLst/>
                <a:ahLst/>
                <a:cxnLst/>
                <a:rect l="l" t="t" r="r" b="b"/>
                <a:pathLst>
                  <a:path w="4331" h="4314" extrusionOk="0">
                    <a:moveTo>
                      <a:pt x="2174" y="0"/>
                    </a:moveTo>
                    <a:cubicBezTo>
                      <a:pt x="976" y="0"/>
                      <a:pt x="1" y="959"/>
                      <a:pt x="1" y="2157"/>
                    </a:cubicBezTo>
                    <a:cubicBezTo>
                      <a:pt x="1" y="3355"/>
                      <a:pt x="976" y="4313"/>
                      <a:pt x="2174" y="4313"/>
                    </a:cubicBezTo>
                    <a:cubicBezTo>
                      <a:pt x="3355" y="4313"/>
                      <a:pt x="4330" y="3355"/>
                      <a:pt x="4330" y="2157"/>
                    </a:cubicBezTo>
                    <a:cubicBezTo>
                      <a:pt x="4330" y="959"/>
                      <a:pt x="3355" y="0"/>
                      <a:pt x="21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7"/>
              <p:cNvSpPr/>
              <p:nvPr/>
            </p:nvSpPr>
            <p:spPr>
              <a:xfrm>
                <a:off x="713225" y="1512566"/>
                <a:ext cx="297860" cy="286092"/>
              </a:xfrm>
              <a:custGeom>
                <a:avLst/>
                <a:gdLst/>
                <a:ahLst/>
                <a:cxnLst/>
                <a:rect l="l" t="t" r="r" b="b"/>
                <a:pathLst>
                  <a:path w="6809" h="6540" extrusionOk="0">
                    <a:moveTo>
                      <a:pt x="4656" y="1404"/>
                    </a:moveTo>
                    <a:cubicBezTo>
                      <a:pt x="4896" y="1575"/>
                      <a:pt x="5135" y="1660"/>
                      <a:pt x="5391" y="1694"/>
                    </a:cubicBezTo>
                    <a:cubicBezTo>
                      <a:pt x="5529" y="2216"/>
                      <a:pt x="5097" y="2323"/>
                      <a:pt x="4628" y="2323"/>
                    </a:cubicBezTo>
                    <a:cubicBezTo>
                      <a:pt x="4450" y="2323"/>
                      <a:pt x="4268" y="2308"/>
                      <a:pt x="4108" y="2294"/>
                    </a:cubicBezTo>
                    <a:cubicBezTo>
                      <a:pt x="4364" y="2020"/>
                      <a:pt x="4553" y="1678"/>
                      <a:pt x="4656" y="1404"/>
                    </a:cubicBezTo>
                    <a:close/>
                    <a:moveTo>
                      <a:pt x="3424" y="1"/>
                    </a:moveTo>
                    <a:cubicBezTo>
                      <a:pt x="3013" y="309"/>
                      <a:pt x="2808" y="822"/>
                      <a:pt x="2687" y="1301"/>
                    </a:cubicBezTo>
                    <a:cubicBezTo>
                      <a:pt x="2653" y="1438"/>
                      <a:pt x="2619" y="1610"/>
                      <a:pt x="2602" y="1797"/>
                    </a:cubicBezTo>
                    <a:cubicBezTo>
                      <a:pt x="2311" y="1694"/>
                      <a:pt x="2037" y="1592"/>
                      <a:pt x="1746" y="1489"/>
                    </a:cubicBezTo>
                    <a:cubicBezTo>
                      <a:pt x="1592" y="1438"/>
                      <a:pt x="1404" y="1404"/>
                      <a:pt x="1301" y="1249"/>
                    </a:cubicBezTo>
                    <a:cubicBezTo>
                      <a:pt x="1181" y="1062"/>
                      <a:pt x="1318" y="856"/>
                      <a:pt x="1438" y="720"/>
                    </a:cubicBezTo>
                    <a:cubicBezTo>
                      <a:pt x="1510" y="646"/>
                      <a:pt x="1447" y="537"/>
                      <a:pt x="1354" y="537"/>
                    </a:cubicBezTo>
                    <a:cubicBezTo>
                      <a:pt x="1337" y="537"/>
                      <a:pt x="1320" y="540"/>
                      <a:pt x="1301" y="548"/>
                    </a:cubicBezTo>
                    <a:cubicBezTo>
                      <a:pt x="993" y="720"/>
                      <a:pt x="959" y="1165"/>
                      <a:pt x="1112" y="1438"/>
                    </a:cubicBezTo>
                    <a:cubicBezTo>
                      <a:pt x="1233" y="1644"/>
                      <a:pt x="1438" y="1763"/>
                      <a:pt x="1660" y="1831"/>
                    </a:cubicBezTo>
                    <a:cubicBezTo>
                      <a:pt x="1968" y="1934"/>
                      <a:pt x="2276" y="2020"/>
                      <a:pt x="2584" y="2105"/>
                    </a:cubicBezTo>
                    <a:cubicBezTo>
                      <a:pt x="2602" y="2294"/>
                      <a:pt x="2653" y="2482"/>
                      <a:pt x="2773" y="2585"/>
                    </a:cubicBezTo>
                    <a:cubicBezTo>
                      <a:pt x="2914" y="2726"/>
                      <a:pt x="3070" y="2786"/>
                      <a:pt x="3230" y="2786"/>
                    </a:cubicBezTo>
                    <a:cubicBezTo>
                      <a:pt x="3400" y="2786"/>
                      <a:pt x="3573" y="2717"/>
                      <a:pt x="3732" y="2602"/>
                    </a:cubicBezTo>
                    <a:lnTo>
                      <a:pt x="3766" y="2602"/>
                    </a:lnTo>
                    <a:cubicBezTo>
                      <a:pt x="3800" y="2602"/>
                      <a:pt x="3835" y="2602"/>
                      <a:pt x="3851" y="2585"/>
                    </a:cubicBezTo>
                    <a:cubicBezTo>
                      <a:pt x="4071" y="2689"/>
                      <a:pt x="4322" y="2739"/>
                      <a:pt x="4567" y="2739"/>
                    </a:cubicBezTo>
                    <a:cubicBezTo>
                      <a:pt x="4685" y="2739"/>
                      <a:pt x="4801" y="2727"/>
                      <a:pt x="4912" y="2705"/>
                    </a:cubicBezTo>
                    <a:lnTo>
                      <a:pt x="4912" y="2705"/>
                    </a:lnTo>
                    <a:cubicBezTo>
                      <a:pt x="5194" y="3528"/>
                      <a:pt x="4612" y="3721"/>
                      <a:pt x="3982" y="3721"/>
                    </a:cubicBezTo>
                    <a:cubicBezTo>
                      <a:pt x="3616" y="3721"/>
                      <a:pt x="3234" y="3656"/>
                      <a:pt x="2995" y="3612"/>
                    </a:cubicBezTo>
                    <a:cubicBezTo>
                      <a:pt x="2397" y="3509"/>
                      <a:pt x="1062" y="3253"/>
                      <a:pt x="1062" y="2413"/>
                    </a:cubicBezTo>
                    <a:cubicBezTo>
                      <a:pt x="1062" y="2309"/>
                      <a:pt x="976" y="2252"/>
                      <a:pt x="892" y="2252"/>
                    </a:cubicBezTo>
                    <a:cubicBezTo>
                      <a:pt x="825" y="2252"/>
                      <a:pt x="759" y="2287"/>
                      <a:pt x="736" y="2363"/>
                    </a:cubicBezTo>
                    <a:cubicBezTo>
                      <a:pt x="291" y="3646"/>
                      <a:pt x="2773" y="4006"/>
                      <a:pt x="3543" y="4091"/>
                    </a:cubicBezTo>
                    <a:cubicBezTo>
                      <a:pt x="3650" y="4107"/>
                      <a:pt x="3761" y="4115"/>
                      <a:pt x="3875" y="4115"/>
                    </a:cubicBezTo>
                    <a:cubicBezTo>
                      <a:pt x="4126" y="4115"/>
                      <a:pt x="4386" y="4077"/>
                      <a:pt x="4622" y="4006"/>
                    </a:cubicBezTo>
                    <a:lnTo>
                      <a:pt x="4622" y="4006"/>
                    </a:lnTo>
                    <a:cubicBezTo>
                      <a:pt x="4850" y="4792"/>
                      <a:pt x="4365" y="4921"/>
                      <a:pt x="3819" y="4921"/>
                    </a:cubicBezTo>
                    <a:cubicBezTo>
                      <a:pt x="3628" y="4921"/>
                      <a:pt x="3430" y="4905"/>
                      <a:pt x="3253" y="4896"/>
                    </a:cubicBezTo>
                    <a:cubicBezTo>
                      <a:pt x="2413" y="4844"/>
                      <a:pt x="1062" y="4793"/>
                      <a:pt x="959" y="3664"/>
                    </a:cubicBezTo>
                    <a:cubicBezTo>
                      <a:pt x="948" y="3566"/>
                      <a:pt x="861" y="3489"/>
                      <a:pt x="778" y="3489"/>
                    </a:cubicBezTo>
                    <a:cubicBezTo>
                      <a:pt x="729" y="3489"/>
                      <a:pt x="682" y="3514"/>
                      <a:pt x="651" y="3577"/>
                    </a:cubicBezTo>
                    <a:cubicBezTo>
                      <a:pt x="1" y="4896"/>
                      <a:pt x="2157" y="5238"/>
                      <a:pt x="2979" y="5323"/>
                    </a:cubicBezTo>
                    <a:cubicBezTo>
                      <a:pt x="3121" y="5337"/>
                      <a:pt x="3277" y="5346"/>
                      <a:pt x="3439" y="5346"/>
                    </a:cubicBezTo>
                    <a:cubicBezTo>
                      <a:pt x="3669" y="5346"/>
                      <a:pt x="3912" y="5329"/>
                      <a:pt x="4143" y="5289"/>
                    </a:cubicBezTo>
                    <a:lnTo>
                      <a:pt x="4143" y="5289"/>
                    </a:lnTo>
                    <a:cubicBezTo>
                      <a:pt x="4387" y="6010"/>
                      <a:pt x="3628" y="6125"/>
                      <a:pt x="3031" y="6125"/>
                    </a:cubicBezTo>
                    <a:cubicBezTo>
                      <a:pt x="2876" y="6125"/>
                      <a:pt x="2732" y="6118"/>
                      <a:pt x="2619" y="6110"/>
                    </a:cubicBezTo>
                    <a:cubicBezTo>
                      <a:pt x="1934" y="6060"/>
                      <a:pt x="1096" y="5786"/>
                      <a:pt x="804" y="5118"/>
                    </a:cubicBezTo>
                    <a:cubicBezTo>
                      <a:pt x="778" y="5059"/>
                      <a:pt x="721" y="5032"/>
                      <a:pt x="662" y="5032"/>
                    </a:cubicBezTo>
                    <a:cubicBezTo>
                      <a:pt x="568" y="5032"/>
                      <a:pt x="469" y="5099"/>
                      <a:pt x="480" y="5204"/>
                    </a:cubicBezTo>
                    <a:cubicBezTo>
                      <a:pt x="595" y="6296"/>
                      <a:pt x="2152" y="6540"/>
                      <a:pt x="3043" y="6540"/>
                    </a:cubicBezTo>
                    <a:cubicBezTo>
                      <a:pt x="3074" y="6540"/>
                      <a:pt x="3103" y="6540"/>
                      <a:pt x="3132" y="6539"/>
                    </a:cubicBezTo>
                    <a:cubicBezTo>
                      <a:pt x="3526" y="6521"/>
                      <a:pt x="4108" y="6436"/>
                      <a:pt x="4348" y="6076"/>
                    </a:cubicBezTo>
                    <a:cubicBezTo>
                      <a:pt x="4536" y="5802"/>
                      <a:pt x="4622" y="5478"/>
                      <a:pt x="4399" y="5220"/>
                    </a:cubicBezTo>
                    <a:cubicBezTo>
                      <a:pt x="4964" y="5067"/>
                      <a:pt x="5289" y="4691"/>
                      <a:pt x="4793" y="3954"/>
                    </a:cubicBezTo>
                    <a:cubicBezTo>
                      <a:pt x="5323" y="3748"/>
                      <a:pt x="5615" y="3321"/>
                      <a:pt x="5049" y="2671"/>
                    </a:cubicBezTo>
                    <a:cubicBezTo>
                      <a:pt x="5170" y="2637"/>
                      <a:pt x="5272" y="2585"/>
                      <a:pt x="5357" y="2516"/>
                    </a:cubicBezTo>
                    <a:cubicBezTo>
                      <a:pt x="5597" y="2345"/>
                      <a:pt x="5752" y="1968"/>
                      <a:pt x="5597" y="1712"/>
                    </a:cubicBezTo>
                    <a:cubicBezTo>
                      <a:pt x="5683" y="1712"/>
                      <a:pt x="5786" y="1694"/>
                      <a:pt x="5871" y="1678"/>
                    </a:cubicBezTo>
                    <a:cubicBezTo>
                      <a:pt x="6282" y="1610"/>
                      <a:pt x="6744" y="1233"/>
                      <a:pt x="6795" y="822"/>
                    </a:cubicBezTo>
                    <a:cubicBezTo>
                      <a:pt x="6809" y="718"/>
                      <a:pt x="6703" y="643"/>
                      <a:pt x="6606" y="643"/>
                    </a:cubicBezTo>
                    <a:cubicBezTo>
                      <a:pt x="6576" y="643"/>
                      <a:pt x="6546" y="651"/>
                      <a:pt x="6521" y="667"/>
                    </a:cubicBezTo>
                    <a:cubicBezTo>
                      <a:pt x="6384" y="770"/>
                      <a:pt x="6282" y="907"/>
                      <a:pt x="6162" y="1028"/>
                    </a:cubicBezTo>
                    <a:cubicBezTo>
                      <a:pt x="5939" y="1233"/>
                      <a:pt x="5631" y="1301"/>
                      <a:pt x="5341" y="1318"/>
                    </a:cubicBezTo>
                    <a:cubicBezTo>
                      <a:pt x="5101" y="1318"/>
                      <a:pt x="4930" y="1147"/>
                      <a:pt x="4707" y="1130"/>
                    </a:cubicBezTo>
                    <a:cubicBezTo>
                      <a:pt x="4696" y="1063"/>
                      <a:pt x="4641" y="1011"/>
                      <a:pt x="4581" y="1011"/>
                    </a:cubicBezTo>
                    <a:cubicBezTo>
                      <a:pt x="4549" y="1011"/>
                      <a:pt x="4515" y="1026"/>
                      <a:pt x="4485" y="1062"/>
                    </a:cubicBezTo>
                    <a:cubicBezTo>
                      <a:pt x="4280" y="1301"/>
                      <a:pt x="4143" y="1592"/>
                      <a:pt x="3954" y="1831"/>
                    </a:cubicBezTo>
                    <a:cubicBezTo>
                      <a:pt x="3818" y="2001"/>
                      <a:pt x="3466" y="2335"/>
                      <a:pt x="3223" y="2335"/>
                    </a:cubicBezTo>
                    <a:cubicBezTo>
                      <a:pt x="3098" y="2335"/>
                      <a:pt x="3002" y="2247"/>
                      <a:pt x="2979" y="2003"/>
                    </a:cubicBezTo>
                    <a:cubicBezTo>
                      <a:pt x="2910" y="1267"/>
                      <a:pt x="3235" y="685"/>
                      <a:pt x="3440" y="17"/>
                    </a:cubicBezTo>
                    <a:cubicBezTo>
                      <a:pt x="3440" y="17"/>
                      <a:pt x="3440" y="1"/>
                      <a:pt x="3424" y="1"/>
                    </a:cubicBezTo>
                    <a:close/>
                  </a:path>
                </a:pathLst>
              </a:custGeom>
              <a:solidFill>
                <a:srgbClr val="000000">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7"/>
              <p:cNvSpPr/>
              <p:nvPr/>
            </p:nvSpPr>
            <p:spPr>
              <a:xfrm>
                <a:off x="2537832" y="814382"/>
                <a:ext cx="74192" cy="39852"/>
              </a:xfrm>
              <a:custGeom>
                <a:avLst/>
                <a:gdLst/>
                <a:ahLst/>
                <a:cxnLst/>
                <a:rect l="l" t="t" r="r" b="b"/>
                <a:pathLst>
                  <a:path w="1696" h="911" extrusionOk="0">
                    <a:moveTo>
                      <a:pt x="1265" y="0"/>
                    </a:moveTo>
                    <a:cubicBezTo>
                      <a:pt x="885" y="0"/>
                      <a:pt x="463" y="221"/>
                      <a:pt x="172" y="386"/>
                    </a:cubicBezTo>
                    <a:cubicBezTo>
                      <a:pt x="52" y="454"/>
                      <a:pt x="0" y="591"/>
                      <a:pt x="35" y="710"/>
                    </a:cubicBezTo>
                    <a:cubicBezTo>
                      <a:pt x="52" y="762"/>
                      <a:pt x="69" y="797"/>
                      <a:pt x="103" y="831"/>
                    </a:cubicBezTo>
                    <a:cubicBezTo>
                      <a:pt x="167" y="884"/>
                      <a:pt x="245" y="911"/>
                      <a:pt x="319" y="911"/>
                    </a:cubicBezTo>
                    <a:cubicBezTo>
                      <a:pt x="363" y="911"/>
                      <a:pt x="407" y="901"/>
                      <a:pt x="445" y="881"/>
                    </a:cubicBezTo>
                    <a:cubicBezTo>
                      <a:pt x="669" y="745"/>
                      <a:pt x="890" y="642"/>
                      <a:pt x="1114" y="539"/>
                    </a:cubicBezTo>
                    <a:cubicBezTo>
                      <a:pt x="1319" y="454"/>
                      <a:pt x="1524" y="386"/>
                      <a:pt x="1661" y="215"/>
                    </a:cubicBezTo>
                    <a:cubicBezTo>
                      <a:pt x="1696" y="180"/>
                      <a:pt x="1696" y="128"/>
                      <a:pt x="1644" y="94"/>
                    </a:cubicBezTo>
                    <a:cubicBezTo>
                      <a:pt x="1528" y="27"/>
                      <a:pt x="1399" y="0"/>
                      <a:pt x="12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7"/>
              <p:cNvSpPr/>
              <p:nvPr/>
            </p:nvSpPr>
            <p:spPr>
              <a:xfrm>
                <a:off x="2567052" y="847714"/>
                <a:ext cx="45714" cy="35215"/>
              </a:xfrm>
              <a:custGeom>
                <a:avLst/>
                <a:gdLst/>
                <a:ahLst/>
                <a:cxnLst/>
                <a:rect l="l" t="t" r="r" b="b"/>
                <a:pathLst>
                  <a:path w="1045" h="805" extrusionOk="0">
                    <a:moveTo>
                      <a:pt x="531" y="0"/>
                    </a:moveTo>
                    <a:cubicBezTo>
                      <a:pt x="1" y="0"/>
                      <a:pt x="1" y="804"/>
                      <a:pt x="531" y="804"/>
                    </a:cubicBezTo>
                    <a:cubicBezTo>
                      <a:pt x="1044" y="804"/>
                      <a:pt x="1044" y="0"/>
                      <a:pt x="5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7"/>
              <p:cNvSpPr/>
              <p:nvPr/>
            </p:nvSpPr>
            <p:spPr>
              <a:xfrm>
                <a:off x="2409840" y="846533"/>
                <a:ext cx="72617" cy="38977"/>
              </a:xfrm>
              <a:custGeom>
                <a:avLst/>
                <a:gdLst/>
                <a:ahLst/>
                <a:cxnLst/>
                <a:rect l="l" t="t" r="r" b="b"/>
                <a:pathLst>
                  <a:path w="1660" h="891" extrusionOk="0">
                    <a:moveTo>
                      <a:pt x="1382" y="1"/>
                    </a:moveTo>
                    <a:cubicBezTo>
                      <a:pt x="1361" y="1"/>
                      <a:pt x="1339" y="3"/>
                      <a:pt x="1317" y="10"/>
                    </a:cubicBezTo>
                    <a:cubicBezTo>
                      <a:pt x="856" y="112"/>
                      <a:pt x="188" y="301"/>
                      <a:pt x="17" y="780"/>
                    </a:cubicBezTo>
                    <a:cubicBezTo>
                      <a:pt x="0" y="831"/>
                      <a:pt x="34" y="883"/>
                      <a:pt x="85" y="883"/>
                    </a:cubicBezTo>
                    <a:cubicBezTo>
                      <a:pt x="120" y="888"/>
                      <a:pt x="154" y="891"/>
                      <a:pt x="188" y="891"/>
                    </a:cubicBezTo>
                    <a:cubicBezTo>
                      <a:pt x="372" y="891"/>
                      <a:pt x="546" y="820"/>
                      <a:pt x="719" y="763"/>
                    </a:cubicBezTo>
                    <a:cubicBezTo>
                      <a:pt x="959" y="678"/>
                      <a:pt x="1181" y="609"/>
                      <a:pt x="1420" y="557"/>
                    </a:cubicBezTo>
                    <a:cubicBezTo>
                      <a:pt x="1557" y="523"/>
                      <a:pt x="1643" y="420"/>
                      <a:pt x="1643" y="283"/>
                    </a:cubicBezTo>
                    <a:cubicBezTo>
                      <a:pt x="1660" y="233"/>
                      <a:pt x="1643" y="198"/>
                      <a:pt x="1626" y="146"/>
                    </a:cubicBezTo>
                    <a:cubicBezTo>
                      <a:pt x="1584" y="62"/>
                      <a:pt x="1484" y="1"/>
                      <a:pt x="13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7"/>
              <p:cNvSpPr/>
              <p:nvPr/>
            </p:nvSpPr>
            <p:spPr>
              <a:xfrm>
                <a:off x="2432018" y="884327"/>
                <a:ext cx="49913" cy="35346"/>
              </a:xfrm>
              <a:custGeom>
                <a:avLst/>
                <a:gdLst/>
                <a:ahLst/>
                <a:cxnLst/>
                <a:rect l="l" t="t" r="r" b="b"/>
                <a:pathLst>
                  <a:path w="1141" h="808" extrusionOk="0">
                    <a:moveTo>
                      <a:pt x="558" y="0"/>
                    </a:moveTo>
                    <a:cubicBezTo>
                      <a:pt x="471" y="0"/>
                      <a:pt x="381" y="31"/>
                      <a:pt x="297" y="104"/>
                    </a:cubicBezTo>
                    <a:cubicBezTo>
                      <a:pt x="1" y="387"/>
                      <a:pt x="276" y="808"/>
                      <a:pt x="591" y="808"/>
                    </a:cubicBezTo>
                    <a:cubicBezTo>
                      <a:pt x="676" y="808"/>
                      <a:pt x="764" y="777"/>
                      <a:pt x="845" y="704"/>
                    </a:cubicBezTo>
                    <a:cubicBezTo>
                      <a:pt x="1141" y="421"/>
                      <a:pt x="876" y="0"/>
                      <a:pt x="5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7"/>
              <p:cNvSpPr/>
              <p:nvPr/>
            </p:nvSpPr>
            <p:spPr>
              <a:xfrm>
                <a:off x="2508655" y="895613"/>
                <a:ext cx="40464" cy="81584"/>
              </a:xfrm>
              <a:custGeom>
                <a:avLst/>
                <a:gdLst/>
                <a:ahLst/>
                <a:cxnLst/>
                <a:rect l="l" t="t" r="r" b="b"/>
                <a:pathLst>
                  <a:path w="925" h="1865" extrusionOk="0">
                    <a:moveTo>
                      <a:pt x="69" y="1"/>
                    </a:moveTo>
                    <a:lnTo>
                      <a:pt x="69" y="1"/>
                    </a:lnTo>
                    <a:cubicBezTo>
                      <a:pt x="291" y="599"/>
                      <a:pt x="257" y="1267"/>
                      <a:pt x="1" y="1849"/>
                    </a:cubicBezTo>
                    <a:cubicBezTo>
                      <a:pt x="53" y="1859"/>
                      <a:pt x="106" y="1864"/>
                      <a:pt x="159" y="1864"/>
                    </a:cubicBezTo>
                    <a:cubicBezTo>
                      <a:pt x="470" y="1864"/>
                      <a:pt x="779" y="1697"/>
                      <a:pt x="925" y="1404"/>
                    </a:cubicBezTo>
                    <a:cubicBezTo>
                      <a:pt x="839" y="857"/>
                      <a:pt x="530" y="325"/>
                      <a:pt x="69" y="1"/>
                    </a:cubicBezTo>
                    <a:close/>
                  </a:path>
                </a:pathLst>
              </a:custGeom>
              <a:solidFill>
                <a:srgbClr val="000000">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7"/>
              <p:cNvSpPr/>
              <p:nvPr/>
            </p:nvSpPr>
            <p:spPr>
              <a:xfrm>
                <a:off x="2556554" y="921071"/>
                <a:ext cx="88409" cy="98951"/>
              </a:xfrm>
              <a:custGeom>
                <a:avLst/>
                <a:gdLst/>
                <a:ahLst/>
                <a:cxnLst/>
                <a:rect l="l" t="t" r="r" b="b"/>
                <a:pathLst>
                  <a:path w="2021" h="2262" extrusionOk="0">
                    <a:moveTo>
                      <a:pt x="1781" y="1"/>
                    </a:moveTo>
                    <a:cubicBezTo>
                      <a:pt x="1489" y="839"/>
                      <a:pt x="823" y="1507"/>
                      <a:pt x="1" y="1815"/>
                    </a:cubicBezTo>
                    <a:cubicBezTo>
                      <a:pt x="307" y="2062"/>
                      <a:pt x="638" y="2261"/>
                      <a:pt x="1015" y="2261"/>
                    </a:cubicBezTo>
                    <a:cubicBezTo>
                      <a:pt x="1080" y="2261"/>
                      <a:pt x="1147" y="2255"/>
                      <a:pt x="1216" y="2242"/>
                    </a:cubicBezTo>
                    <a:cubicBezTo>
                      <a:pt x="1524" y="2174"/>
                      <a:pt x="1832" y="2003"/>
                      <a:pt x="1952" y="1712"/>
                    </a:cubicBezTo>
                    <a:cubicBezTo>
                      <a:pt x="2021" y="1507"/>
                      <a:pt x="2003" y="1302"/>
                      <a:pt x="1969" y="1078"/>
                    </a:cubicBezTo>
                    <a:cubicBezTo>
                      <a:pt x="1918" y="702"/>
                      <a:pt x="1832" y="377"/>
                      <a:pt x="178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 name="TextBox 3">
            <a:extLst>
              <a:ext uri="{FF2B5EF4-FFF2-40B4-BE49-F238E27FC236}">
                <a16:creationId xmlns:a16="http://schemas.microsoft.com/office/drawing/2014/main" id="{C1D19FC2-A324-7C9F-894A-F93E849A0624}"/>
              </a:ext>
            </a:extLst>
          </p:cNvPr>
          <p:cNvSpPr txBox="1"/>
          <p:nvPr/>
        </p:nvSpPr>
        <p:spPr>
          <a:xfrm>
            <a:off x="4412550" y="1855902"/>
            <a:ext cx="4101135" cy="1200329"/>
          </a:xfrm>
          <a:prstGeom prst="rect">
            <a:avLst/>
          </a:prstGeom>
          <a:noFill/>
        </p:spPr>
        <p:txBody>
          <a:bodyPr wrap="square" rtlCol="0">
            <a:spAutoFit/>
          </a:bodyPr>
          <a:lstStyle/>
          <a:p>
            <a:r>
              <a:rPr lang="en-US" sz="3600" dirty="0">
                <a:latin typeface="Fira Sans" panose="020B0503050000020004" pitchFamily="34" charset="0"/>
              </a:rPr>
              <a:t>SC1015 Project:</a:t>
            </a:r>
          </a:p>
          <a:p>
            <a:r>
              <a:rPr lang="en-US" sz="3600" b="1" dirty="0">
                <a:latin typeface="Fira Sans" panose="020B0503050000020004" pitchFamily="34" charset="0"/>
              </a:rPr>
              <a:t>OPTIMU Analytics</a:t>
            </a:r>
          </a:p>
        </p:txBody>
      </p:sp>
      <p:sp>
        <p:nvSpPr>
          <p:cNvPr id="6" name="Freeform 5">
            <a:extLst>
              <a:ext uri="{FF2B5EF4-FFF2-40B4-BE49-F238E27FC236}">
                <a16:creationId xmlns:a16="http://schemas.microsoft.com/office/drawing/2014/main" id="{C04AFBA9-D762-4099-252F-DB6DF576F113}"/>
              </a:ext>
            </a:extLst>
          </p:cNvPr>
          <p:cNvSpPr/>
          <p:nvPr/>
        </p:nvSpPr>
        <p:spPr>
          <a:xfrm>
            <a:off x="2077375" y="772357"/>
            <a:ext cx="577048" cy="177554"/>
          </a:xfrm>
          <a:custGeom>
            <a:avLst/>
            <a:gdLst>
              <a:gd name="connsiteX0" fmla="*/ 0 w 577048"/>
              <a:gd name="connsiteY0" fmla="*/ 0 h 177554"/>
              <a:gd name="connsiteX1" fmla="*/ 186431 w 577048"/>
              <a:gd name="connsiteY1" fmla="*/ 150921 h 177554"/>
              <a:gd name="connsiteX2" fmla="*/ 577048 w 577048"/>
              <a:gd name="connsiteY2" fmla="*/ 177554 h 177554"/>
            </a:gdLst>
            <a:ahLst/>
            <a:cxnLst>
              <a:cxn ang="0">
                <a:pos x="connsiteX0" y="connsiteY0"/>
              </a:cxn>
              <a:cxn ang="0">
                <a:pos x="connsiteX1" y="connsiteY1"/>
              </a:cxn>
              <a:cxn ang="0">
                <a:pos x="connsiteX2" y="connsiteY2"/>
              </a:cxn>
            </a:cxnLst>
            <a:rect l="l" t="t" r="r" b="b"/>
            <a:pathLst>
              <a:path w="577048" h="177554">
                <a:moveTo>
                  <a:pt x="0" y="0"/>
                </a:moveTo>
                <a:cubicBezTo>
                  <a:pt x="45128" y="60664"/>
                  <a:pt x="90256" y="121329"/>
                  <a:pt x="186431" y="150921"/>
                </a:cubicBezTo>
                <a:cubicBezTo>
                  <a:pt x="282606" y="180513"/>
                  <a:pt x="415770" y="164238"/>
                  <a:pt x="577048" y="177554"/>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B99FF017-0684-87D1-FA0F-1E4DCC3FE880}"/>
              </a:ext>
            </a:extLst>
          </p:cNvPr>
          <p:cNvSpPr txBox="1"/>
          <p:nvPr/>
        </p:nvSpPr>
        <p:spPr>
          <a:xfrm rot="21022163">
            <a:off x="1170060" y="485657"/>
            <a:ext cx="1745800" cy="307777"/>
          </a:xfrm>
          <a:prstGeom prst="rect">
            <a:avLst/>
          </a:prstGeom>
          <a:noFill/>
        </p:spPr>
        <p:txBody>
          <a:bodyPr wrap="square" rtlCol="0">
            <a:spAutoFit/>
          </a:bodyPr>
          <a:lstStyle/>
          <a:p>
            <a:r>
              <a:rPr lang="en-US"/>
              <a:t>GOOOAAAL!</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22" name="TextBox 21">
            <a:extLst>
              <a:ext uri="{FF2B5EF4-FFF2-40B4-BE49-F238E27FC236}">
                <a16:creationId xmlns:a16="http://schemas.microsoft.com/office/drawing/2014/main" id="{A8797F8C-A9C8-5799-6D4C-0C7D1DCBD7F9}"/>
              </a:ext>
            </a:extLst>
          </p:cNvPr>
          <p:cNvSpPr txBox="1"/>
          <p:nvPr/>
        </p:nvSpPr>
        <p:spPr>
          <a:xfrm>
            <a:off x="1978708" y="466523"/>
            <a:ext cx="8594734" cy="646331"/>
          </a:xfrm>
          <a:prstGeom prst="rect">
            <a:avLst/>
          </a:prstGeom>
          <a:noFill/>
        </p:spPr>
        <p:txBody>
          <a:bodyPr wrap="square" rtlCol="0">
            <a:spAutoFit/>
          </a:bodyPr>
          <a:lstStyle/>
          <a:p>
            <a:r>
              <a:rPr lang="en-US" sz="3600" b="1">
                <a:latin typeface="Fira Sans" panose="020B0503050000020004" pitchFamily="34" charset="0"/>
              </a:rPr>
              <a:t>Data Science Oriented Approach</a:t>
            </a:r>
          </a:p>
        </p:txBody>
      </p:sp>
      <p:cxnSp>
        <p:nvCxnSpPr>
          <p:cNvPr id="24" name="Straight Connector 23">
            <a:extLst>
              <a:ext uri="{FF2B5EF4-FFF2-40B4-BE49-F238E27FC236}">
                <a16:creationId xmlns:a16="http://schemas.microsoft.com/office/drawing/2014/main" id="{DD492441-9426-E126-FC1A-822ECF1AD025}"/>
              </a:ext>
            </a:extLst>
          </p:cNvPr>
          <p:cNvCxnSpPr>
            <a:cxnSpLocks/>
          </p:cNvCxnSpPr>
          <p:nvPr/>
        </p:nvCxnSpPr>
        <p:spPr>
          <a:xfrm>
            <a:off x="1238794" y="1339000"/>
            <a:ext cx="0" cy="3325899"/>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nvGrpSpPr>
          <p:cNvPr id="7" name="Google Shape;2449;p44">
            <a:extLst>
              <a:ext uri="{FF2B5EF4-FFF2-40B4-BE49-F238E27FC236}">
                <a16:creationId xmlns:a16="http://schemas.microsoft.com/office/drawing/2014/main" id="{1FA2CD6A-7902-1635-A3CD-A82FD60BE120}"/>
              </a:ext>
            </a:extLst>
          </p:cNvPr>
          <p:cNvGrpSpPr/>
          <p:nvPr/>
        </p:nvGrpSpPr>
        <p:grpSpPr>
          <a:xfrm>
            <a:off x="647476" y="192492"/>
            <a:ext cx="1168799" cy="1168791"/>
            <a:chOff x="2522523" y="1875740"/>
            <a:chExt cx="448459" cy="448456"/>
          </a:xfrm>
        </p:grpSpPr>
        <p:sp>
          <p:nvSpPr>
            <p:cNvPr id="8" name="Google Shape;2450;p44">
              <a:extLst>
                <a:ext uri="{FF2B5EF4-FFF2-40B4-BE49-F238E27FC236}">
                  <a16:creationId xmlns:a16="http://schemas.microsoft.com/office/drawing/2014/main" id="{A9A58B41-6AE9-238F-2A83-F1E753FED24F}"/>
                </a:ext>
              </a:extLst>
            </p:cNvPr>
            <p:cNvSpPr/>
            <p:nvPr/>
          </p:nvSpPr>
          <p:spPr>
            <a:xfrm flipH="1">
              <a:off x="2522526" y="1875740"/>
              <a:ext cx="448456" cy="448456"/>
            </a:xfrm>
            <a:custGeom>
              <a:avLst/>
              <a:gdLst/>
              <a:ahLst/>
              <a:cxnLst/>
              <a:rect l="l" t="t" r="r" b="b"/>
              <a:pathLst>
                <a:path w="12164" h="12164" extrusionOk="0">
                  <a:moveTo>
                    <a:pt x="6081" y="0"/>
                  </a:moveTo>
                  <a:cubicBezTo>
                    <a:pt x="5280" y="0"/>
                    <a:pt x="4512" y="143"/>
                    <a:pt x="3817" y="428"/>
                  </a:cubicBezTo>
                  <a:cubicBezTo>
                    <a:pt x="2978" y="766"/>
                    <a:pt x="2248" y="1266"/>
                    <a:pt x="1641" y="1926"/>
                  </a:cubicBezTo>
                  <a:cubicBezTo>
                    <a:pt x="624" y="3014"/>
                    <a:pt x="0" y="4476"/>
                    <a:pt x="0" y="6081"/>
                  </a:cubicBezTo>
                  <a:lnTo>
                    <a:pt x="0" y="6385"/>
                  </a:lnTo>
                  <a:lnTo>
                    <a:pt x="0" y="6402"/>
                  </a:lnTo>
                  <a:cubicBezTo>
                    <a:pt x="53" y="7330"/>
                    <a:pt x="303" y="8186"/>
                    <a:pt x="731" y="8971"/>
                  </a:cubicBezTo>
                  <a:cubicBezTo>
                    <a:pt x="1499" y="10397"/>
                    <a:pt x="2835" y="11486"/>
                    <a:pt x="4424" y="11931"/>
                  </a:cubicBezTo>
                  <a:cubicBezTo>
                    <a:pt x="4959" y="12092"/>
                    <a:pt x="5511" y="12164"/>
                    <a:pt x="6081" y="12164"/>
                  </a:cubicBezTo>
                  <a:cubicBezTo>
                    <a:pt x="6492" y="12164"/>
                    <a:pt x="6885" y="12128"/>
                    <a:pt x="7259" y="12038"/>
                  </a:cubicBezTo>
                  <a:cubicBezTo>
                    <a:pt x="8899" y="11736"/>
                    <a:pt x="10291" y="10754"/>
                    <a:pt x="11165" y="9417"/>
                  </a:cubicBezTo>
                  <a:cubicBezTo>
                    <a:pt x="11700" y="8632"/>
                    <a:pt x="12021" y="7705"/>
                    <a:pt x="12128" y="6723"/>
                  </a:cubicBezTo>
                  <a:cubicBezTo>
                    <a:pt x="12145" y="6509"/>
                    <a:pt x="12164" y="6295"/>
                    <a:pt x="12164" y="6081"/>
                  </a:cubicBezTo>
                  <a:cubicBezTo>
                    <a:pt x="12164" y="4602"/>
                    <a:pt x="11646" y="3246"/>
                    <a:pt x="10773" y="2193"/>
                  </a:cubicBezTo>
                  <a:cubicBezTo>
                    <a:pt x="10184" y="1498"/>
                    <a:pt x="9434" y="928"/>
                    <a:pt x="8597" y="535"/>
                  </a:cubicBezTo>
                  <a:cubicBezTo>
                    <a:pt x="7829" y="196"/>
                    <a:pt x="6973" y="0"/>
                    <a:pt x="608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451;p44">
              <a:extLst>
                <a:ext uri="{FF2B5EF4-FFF2-40B4-BE49-F238E27FC236}">
                  <a16:creationId xmlns:a16="http://schemas.microsoft.com/office/drawing/2014/main" id="{E9AA74FE-1ABE-2A94-7DBB-97B726E87678}"/>
                </a:ext>
              </a:extLst>
            </p:cNvPr>
            <p:cNvSpPr/>
            <p:nvPr/>
          </p:nvSpPr>
          <p:spPr>
            <a:xfrm flipH="1">
              <a:off x="2590252" y="1906598"/>
              <a:ext cx="353817" cy="353817"/>
            </a:xfrm>
            <a:custGeom>
              <a:avLst/>
              <a:gdLst/>
              <a:ahLst/>
              <a:cxnLst/>
              <a:rect l="l" t="t" r="r" b="b"/>
              <a:pathLst>
                <a:path w="9597" h="9597" extrusionOk="0">
                  <a:moveTo>
                    <a:pt x="4799" y="1"/>
                  </a:moveTo>
                  <a:cubicBezTo>
                    <a:pt x="4174" y="1"/>
                    <a:pt x="3568" y="126"/>
                    <a:pt x="3016" y="340"/>
                  </a:cubicBezTo>
                  <a:cubicBezTo>
                    <a:pt x="2355" y="607"/>
                    <a:pt x="1767" y="1000"/>
                    <a:pt x="1304" y="1517"/>
                  </a:cubicBezTo>
                  <a:cubicBezTo>
                    <a:pt x="483" y="2374"/>
                    <a:pt x="1" y="3532"/>
                    <a:pt x="1" y="4799"/>
                  </a:cubicBezTo>
                  <a:lnTo>
                    <a:pt x="1" y="5049"/>
                  </a:lnTo>
                  <a:cubicBezTo>
                    <a:pt x="37" y="5779"/>
                    <a:pt x="234" y="6476"/>
                    <a:pt x="572" y="7082"/>
                  </a:cubicBezTo>
                  <a:cubicBezTo>
                    <a:pt x="1178" y="8205"/>
                    <a:pt x="2231" y="9061"/>
                    <a:pt x="3497" y="9418"/>
                  </a:cubicBezTo>
                  <a:cubicBezTo>
                    <a:pt x="3908" y="9543"/>
                    <a:pt x="4353" y="9596"/>
                    <a:pt x="4799" y="9596"/>
                  </a:cubicBezTo>
                  <a:cubicBezTo>
                    <a:pt x="5120" y="9596"/>
                    <a:pt x="5441" y="9579"/>
                    <a:pt x="5727" y="9508"/>
                  </a:cubicBezTo>
                  <a:cubicBezTo>
                    <a:pt x="7028" y="9258"/>
                    <a:pt x="8117" y="8490"/>
                    <a:pt x="8811" y="7439"/>
                  </a:cubicBezTo>
                  <a:cubicBezTo>
                    <a:pt x="9222" y="6814"/>
                    <a:pt x="9489" y="6083"/>
                    <a:pt x="9579" y="5299"/>
                  </a:cubicBezTo>
                  <a:cubicBezTo>
                    <a:pt x="9596" y="5137"/>
                    <a:pt x="9596" y="4977"/>
                    <a:pt x="9596" y="4799"/>
                  </a:cubicBezTo>
                  <a:cubicBezTo>
                    <a:pt x="9596" y="3639"/>
                    <a:pt x="9187" y="2569"/>
                    <a:pt x="8490" y="1732"/>
                  </a:cubicBezTo>
                  <a:cubicBezTo>
                    <a:pt x="8027" y="1178"/>
                    <a:pt x="7456" y="733"/>
                    <a:pt x="6797" y="429"/>
                  </a:cubicBezTo>
                  <a:cubicBezTo>
                    <a:pt x="6190" y="143"/>
                    <a:pt x="5513" y="1"/>
                    <a:pt x="47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452;p44">
              <a:extLst>
                <a:ext uri="{FF2B5EF4-FFF2-40B4-BE49-F238E27FC236}">
                  <a16:creationId xmlns:a16="http://schemas.microsoft.com/office/drawing/2014/main" id="{C74CA63C-6198-592A-AB4B-64B6E05E64B9}"/>
                </a:ext>
              </a:extLst>
            </p:cNvPr>
            <p:cNvSpPr/>
            <p:nvPr/>
          </p:nvSpPr>
          <p:spPr>
            <a:xfrm flipH="1">
              <a:off x="2654031" y="2147013"/>
              <a:ext cx="51320" cy="96962"/>
            </a:xfrm>
            <a:custGeom>
              <a:avLst/>
              <a:gdLst/>
              <a:ahLst/>
              <a:cxnLst/>
              <a:rect l="l" t="t" r="r" b="b"/>
              <a:pathLst>
                <a:path w="1392" h="2630" extrusionOk="0">
                  <a:moveTo>
                    <a:pt x="68" y="1"/>
                  </a:moveTo>
                  <a:cubicBezTo>
                    <a:pt x="57" y="1"/>
                    <a:pt x="46" y="3"/>
                    <a:pt x="36" y="7"/>
                  </a:cubicBezTo>
                  <a:cubicBezTo>
                    <a:pt x="1" y="26"/>
                    <a:pt x="1" y="79"/>
                    <a:pt x="18" y="114"/>
                  </a:cubicBezTo>
                  <a:lnTo>
                    <a:pt x="303" y="614"/>
                  </a:lnTo>
                  <a:lnTo>
                    <a:pt x="803" y="1791"/>
                  </a:lnTo>
                  <a:lnTo>
                    <a:pt x="1231" y="2594"/>
                  </a:lnTo>
                  <a:cubicBezTo>
                    <a:pt x="1249" y="2611"/>
                    <a:pt x="1266" y="2630"/>
                    <a:pt x="1302" y="2630"/>
                  </a:cubicBezTo>
                  <a:cubicBezTo>
                    <a:pt x="1302" y="2630"/>
                    <a:pt x="1321" y="2630"/>
                    <a:pt x="1338" y="2611"/>
                  </a:cubicBezTo>
                  <a:cubicBezTo>
                    <a:pt x="1373" y="2594"/>
                    <a:pt x="1392" y="2559"/>
                    <a:pt x="1356" y="2523"/>
                  </a:cubicBezTo>
                  <a:lnTo>
                    <a:pt x="945" y="1738"/>
                  </a:lnTo>
                  <a:lnTo>
                    <a:pt x="446" y="542"/>
                  </a:lnTo>
                  <a:lnTo>
                    <a:pt x="143" y="43"/>
                  </a:lnTo>
                  <a:cubicBezTo>
                    <a:pt x="130" y="17"/>
                    <a:pt x="98" y="1"/>
                    <a:pt x="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453;p44">
              <a:extLst>
                <a:ext uri="{FF2B5EF4-FFF2-40B4-BE49-F238E27FC236}">
                  <a16:creationId xmlns:a16="http://schemas.microsoft.com/office/drawing/2014/main" id="{E00A016E-87BD-EF88-F521-CD88D4E95066}"/>
                </a:ext>
              </a:extLst>
            </p:cNvPr>
            <p:cNvSpPr/>
            <p:nvPr/>
          </p:nvSpPr>
          <p:spPr>
            <a:xfrm flipH="1">
              <a:off x="2583687" y="2058530"/>
              <a:ext cx="107174" cy="7927"/>
            </a:xfrm>
            <a:custGeom>
              <a:avLst/>
              <a:gdLst/>
              <a:ahLst/>
              <a:cxnLst/>
              <a:rect l="l" t="t" r="r" b="b"/>
              <a:pathLst>
                <a:path w="2907" h="215" extrusionOk="0">
                  <a:moveTo>
                    <a:pt x="2835" y="0"/>
                  </a:moveTo>
                  <a:lnTo>
                    <a:pt x="72" y="72"/>
                  </a:lnTo>
                  <a:cubicBezTo>
                    <a:pt x="36" y="72"/>
                    <a:pt x="0" y="107"/>
                    <a:pt x="0" y="143"/>
                  </a:cubicBezTo>
                  <a:cubicBezTo>
                    <a:pt x="0" y="179"/>
                    <a:pt x="36" y="214"/>
                    <a:pt x="72" y="214"/>
                  </a:cubicBezTo>
                  <a:lnTo>
                    <a:pt x="89" y="214"/>
                  </a:lnTo>
                  <a:lnTo>
                    <a:pt x="2835" y="160"/>
                  </a:lnTo>
                  <a:cubicBezTo>
                    <a:pt x="2871" y="160"/>
                    <a:pt x="2907" y="125"/>
                    <a:pt x="2907" y="72"/>
                  </a:cubicBezTo>
                  <a:cubicBezTo>
                    <a:pt x="2907" y="36"/>
                    <a:pt x="2871" y="0"/>
                    <a:pt x="28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454;p44">
              <a:extLst>
                <a:ext uri="{FF2B5EF4-FFF2-40B4-BE49-F238E27FC236}">
                  <a16:creationId xmlns:a16="http://schemas.microsoft.com/office/drawing/2014/main" id="{90B3CE46-1BD1-CDE9-B79C-653BD3DCCBC1}"/>
                </a:ext>
              </a:extLst>
            </p:cNvPr>
            <p:cNvSpPr/>
            <p:nvPr/>
          </p:nvSpPr>
          <p:spPr>
            <a:xfrm flipH="1">
              <a:off x="2739490" y="1937530"/>
              <a:ext cx="9917" cy="85533"/>
            </a:xfrm>
            <a:custGeom>
              <a:avLst/>
              <a:gdLst/>
              <a:ahLst/>
              <a:cxnLst/>
              <a:rect l="l" t="t" r="r" b="b"/>
              <a:pathLst>
                <a:path w="269" h="2320" extrusionOk="0">
                  <a:moveTo>
                    <a:pt x="178" y="1"/>
                  </a:moveTo>
                  <a:cubicBezTo>
                    <a:pt x="143" y="1"/>
                    <a:pt x="107" y="36"/>
                    <a:pt x="107" y="72"/>
                  </a:cubicBezTo>
                  <a:lnTo>
                    <a:pt x="0" y="2229"/>
                  </a:lnTo>
                  <a:cubicBezTo>
                    <a:pt x="0" y="2265"/>
                    <a:pt x="19" y="2301"/>
                    <a:pt x="71" y="2319"/>
                  </a:cubicBezTo>
                  <a:cubicBezTo>
                    <a:pt x="107" y="2319"/>
                    <a:pt x="143" y="2284"/>
                    <a:pt x="143" y="2229"/>
                  </a:cubicBezTo>
                  <a:lnTo>
                    <a:pt x="250" y="89"/>
                  </a:lnTo>
                  <a:cubicBezTo>
                    <a:pt x="268" y="36"/>
                    <a:pt x="233" y="1"/>
                    <a:pt x="1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455;p44">
              <a:extLst>
                <a:ext uri="{FF2B5EF4-FFF2-40B4-BE49-F238E27FC236}">
                  <a16:creationId xmlns:a16="http://schemas.microsoft.com/office/drawing/2014/main" id="{13E6EC56-256D-4C44-17D6-9D1E1A917547}"/>
                </a:ext>
              </a:extLst>
            </p:cNvPr>
            <p:cNvSpPr/>
            <p:nvPr/>
          </p:nvSpPr>
          <p:spPr>
            <a:xfrm flipH="1">
              <a:off x="2819088" y="2042050"/>
              <a:ext cx="74988" cy="29678"/>
            </a:xfrm>
            <a:custGeom>
              <a:avLst/>
              <a:gdLst/>
              <a:ahLst/>
              <a:cxnLst/>
              <a:rect l="l" t="t" r="r" b="b"/>
              <a:pathLst>
                <a:path w="2034" h="805" extrusionOk="0">
                  <a:moveTo>
                    <a:pt x="126" y="1"/>
                  </a:moveTo>
                  <a:cubicBezTo>
                    <a:pt x="72" y="1"/>
                    <a:pt x="36" y="19"/>
                    <a:pt x="19" y="55"/>
                  </a:cubicBezTo>
                  <a:cubicBezTo>
                    <a:pt x="0" y="91"/>
                    <a:pt x="36" y="143"/>
                    <a:pt x="72" y="162"/>
                  </a:cubicBezTo>
                  <a:lnTo>
                    <a:pt x="1927" y="804"/>
                  </a:lnTo>
                  <a:lnTo>
                    <a:pt x="1962" y="804"/>
                  </a:lnTo>
                  <a:cubicBezTo>
                    <a:pt x="1981" y="804"/>
                    <a:pt x="2016" y="786"/>
                    <a:pt x="2034" y="750"/>
                  </a:cubicBezTo>
                  <a:cubicBezTo>
                    <a:pt x="2034" y="714"/>
                    <a:pt x="2016" y="679"/>
                    <a:pt x="1981" y="661"/>
                  </a:cubicBezTo>
                  <a:lnTo>
                    <a:pt x="12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456;p44">
              <a:extLst>
                <a:ext uri="{FF2B5EF4-FFF2-40B4-BE49-F238E27FC236}">
                  <a16:creationId xmlns:a16="http://schemas.microsoft.com/office/drawing/2014/main" id="{36C6C1ED-4A2A-600E-BA91-EEB3DCFFA6A7}"/>
                </a:ext>
              </a:extLst>
            </p:cNvPr>
            <p:cNvSpPr/>
            <p:nvPr/>
          </p:nvSpPr>
          <p:spPr>
            <a:xfrm flipH="1">
              <a:off x="2788819" y="2147013"/>
              <a:ext cx="57919" cy="79892"/>
            </a:xfrm>
            <a:custGeom>
              <a:avLst/>
              <a:gdLst/>
              <a:ahLst/>
              <a:cxnLst/>
              <a:rect l="l" t="t" r="r" b="b"/>
              <a:pathLst>
                <a:path w="1571" h="2167" extrusionOk="0">
                  <a:moveTo>
                    <a:pt x="1503" y="1"/>
                  </a:moveTo>
                  <a:cubicBezTo>
                    <a:pt x="1473" y="1"/>
                    <a:pt x="1441" y="17"/>
                    <a:pt x="1427" y="43"/>
                  </a:cubicBezTo>
                  <a:lnTo>
                    <a:pt x="19" y="2041"/>
                  </a:lnTo>
                  <a:cubicBezTo>
                    <a:pt x="1" y="2076"/>
                    <a:pt x="19" y="2131"/>
                    <a:pt x="55" y="2148"/>
                  </a:cubicBezTo>
                  <a:cubicBezTo>
                    <a:pt x="55" y="2148"/>
                    <a:pt x="72" y="2166"/>
                    <a:pt x="90" y="2166"/>
                  </a:cubicBezTo>
                  <a:cubicBezTo>
                    <a:pt x="108" y="2166"/>
                    <a:pt x="143" y="2148"/>
                    <a:pt x="143" y="2131"/>
                  </a:cubicBezTo>
                  <a:lnTo>
                    <a:pt x="1553" y="114"/>
                  </a:lnTo>
                  <a:cubicBezTo>
                    <a:pt x="1570" y="79"/>
                    <a:pt x="1553" y="43"/>
                    <a:pt x="1534" y="7"/>
                  </a:cubicBezTo>
                  <a:cubicBezTo>
                    <a:pt x="1525" y="3"/>
                    <a:pt x="1514" y="1"/>
                    <a:pt x="15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457;p44">
              <a:extLst>
                <a:ext uri="{FF2B5EF4-FFF2-40B4-BE49-F238E27FC236}">
                  <a16:creationId xmlns:a16="http://schemas.microsoft.com/office/drawing/2014/main" id="{0F46BFC7-5BB7-F250-16E3-90EE97BEC4FE}"/>
                </a:ext>
              </a:extLst>
            </p:cNvPr>
            <p:cNvSpPr/>
            <p:nvPr/>
          </p:nvSpPr>
          <p:spPr>
            <a:xfrm flipH="1">
              <a:off x="2657313" y="1998657"/>
              <a:ext cx="178918" cy="169701"/>
            </a:xfrm>
            <a:custGeom>
              <a:avLst/>
              <a:gdLst/>
              <a:ahLst/>
              <a:cxnLst/>
              <a:rect l="l" t="t" r="r" b="b"/>
              <a:pathLst>
                <a:path w="4853" h="4603" extrusionOk="0">
                  <a:moveTo>
                    <a:pt x="2426" y="1"/>
                  </a:moveTo>
                  <a:lnTo>
                    <a:pt x="1" y="1767"/>
                  </a:lnTo>
                  <a:lnTo>
                    <a:pt x="928" y="4602"/>
                  </a:lnTo>
                  <a:lnTo>
                    <a:pt x="3925" y="4602"/>
                  </a:lnTo>
                  <a:lnTo>
                    <a:pt x="4852" y="1767"/>
                  </a:lnTo>
                  <a:lnTo>
                    <a:pt x="242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458;p44">
              <a:extLst>
                <a:ext uri="{FF2B5EF4-FFF2-40B4-BE49-F238E27FC236}">
                  <a16:creationId xmlns:a16="http://schemas.microsoft.com/office/drawing/2014/main" id="{C21AF2CC-71CD-2A64-8943-30CEB887BA58}"/>
                </a:ext>
              </a:extLst>
            </p:cNvPr>
            <p:cNvSpPr/>
            <p:nvPr/>
          </p:nvSpPr>
          <p:spPr>
            <a:xfrm flipH="1">
              <a:off x="2653368" y="1875740"/>
              <a:ext cx="178217" cy="85496"/>
            </a:xfrm>
            <a:custGeom>
              <a:avLst/>
              <a:gdLst/>
              <a:ahLst/>
              <a:cxnLst/>
              <a:rect l="l" t="t" r="r" b="b"/>
              <a:pathLst>
                <a:path w="4834" h="2319" extrusionOk="0">
                  <a:moveTo>
                    <a:pt x="2300" y="0"/>
                  </a:moveTo>
                  <a:cubicBezTo>
                    <a:pt x="1499" y="0"/>
                    <a:pt x="731" y="143"/>
                    <a:pt x="36" y="428"/>
                  </a:cubicBezTo>
                  <a:lnTo>
                    <a:pt x="0" y="571"/>
                  </a:lnTo>
                  <a:lnTo>
                    <a:pt x="2407" y="2319"/>
                  </a:lnTo>
                  <a:lnTo>
                    <a:pt x="4833" y="571"/>
                  </a:lnTo>
                  <a:lnTo>
                    <a:pt x="4816" y="535"/>
                  </a:lnTo>
                  <a:cubicBezTo>
                    <a:pt x="4048" y="196"/>
                    <a:pt x="3192" y="0"/>
                    <a:pt x="23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459;p44">
              <a:extLst>
                <a:ext uri="{FF2B5EF4-FFF2-40B4-BE49-F238E27FC236}">
                  <a16:creationId xmlns:a16="http://schemas.microsoft.com/office/drawing/2014/main" id="{64857F63-A02D-56D2-4CD3-9A1EE9C3B3FB}"/>
                </a:ext>
              </a:extLst>
            </p:cNvPr>
            <p:cNvSpPr/>
            <p:nvPr/>
          </p:nvSpPr>
          <p:spPr>
            <a:xfrm flipH="1">
              <a:off x="2876934" y="1946747"/>
              <a:ext cx="94049" cy="168374"/>
            </a:xfrm>
            <a:custGeom>
              <a:avLst/>
              <a:gdLst/>
              <a:ahLst/>
              <a:cxnLst/>
              <a:rect l="l" t="t" r="r" b="b"/>
              <a:pathLst>
                <a:path w="2551" h="4567" extrusionOk="0">
                  <a:moveTo>
                    <a:pt x="1641" y="0"/>
                  </a:moveTo>
                  <a:cubicBezTo>
                    <a:pt x="624" y="1088"/>
                    <a:pt x="0" y="2550"/>
                    <a:pt x="0" y="4155"/>
                  </a:cubicBezTo>
                  <a:lnTo>
                    <a:pt x="0" y="4459"/>
                  </a:lnTo>
                  <a:lnTo>
                    <a:pt x="0" y="4476"/>
                  </a:lnTo>
                  <a:lnTo>
                    <a:pt x="143" y="4566"/>
                  </a:lnTo>
                  <a:lnTo>
                    <a:pt x="2550" y="2800"/>
                  </a:lnTo>
                  <a:lnTo>
                    <a:pt x="164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460;p44">
              <a:extLst>
                <a:ext uri="{FF2B5EF4-FFF2-40B4-BE49-F238E27FC236}">
                  <a16:creationId xmlns:a16="http://schemas.microsoft.com/office/drawing/2014/main" id="{2DD2466C-620F-DF5F-E3F7-31CB5E5121B6}"/>
                </a:ext>
              </a:extLst>
            </p:cNvPr>
            <p:cNvSpPr/>
            <p:nvPr/>
          </p:nvSpPr>
          <p:spPr>
            <a:xfrm flipH="1">
              <a:off x="2799364" y="2205117"/>
              <a:ext cx="144705" cy="110529"/>
            </a:xfrm>
            <a:custGeom>
              <a:avLst/>
              <a:gdLst/>
              <a:ahLst/>
              <a:cxnLst/>
              <a:rect l="l" t="t" r="r" b="b"/>
              <a:pathLst>
                <a:path w="3925" h="2998" extrusionOk="0">
                  <a:moveTo>
                    <a:pt x="1" y="1"/>
                  </a:moveTo>
                  <a:lnTo>
                    <a:pt x="1" y="37"/>
                  </a:lnTo>
                  <a:cubicBezTo>
                    <a:pt x="769" y="1463"/>
                    <a:pt x="2105" y="2552"/>
                    <a:pt x="3694" y="2997"/>
                  </a:cubicBezTo>
                  <a:lnTo>
                    <a:pt x="3925" y="2837"/>
                  </a:lnTo>
                  <a:lnTo>
                    <a:pt x="299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461;p44">
              <a:extLst>
                <a:ext uri="{FF2B5EF4-FFF2-40B4-BE49-F238E27FC236}">
                  <a16:creationId xmlns:a16="http://schemas.microsoft.com/office/drawing/2014/main" id="{B657537A-A3AD-FD82-ECF7-094A865898B9}"/>
                </a:ext>
              </a:extLst>
            </p:cNvPr>
            <p:cNvSpPr/>
            <p:nvPr/>
          </p:nvSpPr>
          <p:spPr>
            <a:xfrm flipH="1">
              <a:off x="2559318" y="2211716"/>
              <a:ext cx="148023" cy="107874"/>
            </a:xfrm>
            <a:custGeom>
              <a:avLst/>
              <a:gdLst/>
              <a:ahLst/>
              <a:cxnLst/>
              <a:rect l="l" t="t" r="r" b="b"/>
              <a:pathLst>
                <a:path w="4015" h="2926" extrusionOk="0">
                  <a:moveTo>
                    <a:pt x="928" y="0"/>
                  </a:moveTo>
                  <a:lnTo>
                    <a:pt x="1" y="2854"/>
                  </a:lnTo>
                  <a:lnTo>
                    <a:pt x="108" y="2925"/>
                  </a:lnTo>
                  <a:cubicBezTo>
                    <a:pt x="1748" y="2623"/>
                    <a:pt x="3140" y="1641"/>
                    <a:pt x="4014" y="304"/>
                  </a:cubicBezTo>
                  <a:lnTo>
                    <a:pt x="39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462;p44">
              <a:extLst>
                <a:ext uri="{FF2B5EF4-FFF2-40B4-BE49-F238E27FC236}">
                  <a16:creationId xmlns:a16="http://schemas.microsoft.com/office/drawing/2014/main" id="{66F57091-656C-F2E0-6699-9D893387AD94}"/>
                </a:ext>
              </a:extLst>
            </p:cNvPr>
            <p:cNvSpPr/>
            <p:nvPr/>
          </p:nvSpPr>
          <p:spPr>
            <a:xfrm flipH="1">
              <a:off x="2522523" y="1956591"/>
              <a:ext cx="94086" cy="169664"/>
            </a:xfrm>
            <a:custGeom>
              <a:avLst/>
              <a:gdLst/>
              <a:ahLst/>
              <a:cxnLst/>
              <a:rect l="l" t="t" r="r" b="b"/>
              <a:pathLst>
                <a:path w="2552" h="4602" extrusionOk="0">
                  <a:moveTo>
                    <a:pt x="911" y="0"/>
                  </a:moveTo>
                  <a:lnTo>
                    <a:pt x="1" y="2837"/>
                  </a:lnTo>
                  <a:lnTo>
                    <a:pt x="2409" y="4602"/>
                  </a:lnTo>
                  <a:lnTo>
                    <a:pt x="2516" y="4530"/>
                  </a:lnTo>
                  <a:cubicBezTo>
                    <a:pt x="2533" y="4316"/>
                    <a:pt x="2552" y="4102"/>
                    <a:pt x="2552" y="3888"/>
                  </a:cubicBezTo>
                  <a:cubicBezTo>
                    <a:pt x="2552" y="2409"/>
                    <a:pt x="2034" y="1053"/>
                    <a:pt x="11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 name="TextBox 28">
            <a:extLst>
              <a:ext uri="{FF2B5EF4-FFF2-40B4-BE49-F238E27FC236}">
                <a16:creationId xmlns:a16="http://schemas.microsoft.com/office/drawing/2014/main" id="{AAC637AA-38EC-E6A8-C234-EE607EAC81BE}"/>
              </a:ext>
            </a:extLst>
          </p:cNvPr>
          <p:cNvSpPr txBox="1"/>
          <p:nvPr/>
        </p:nvSpPr>
        <p:spPr>
          <a:xfrm>
            <a:off x="1571162" y="1781360"/>
            <a:ext cx="7247157" cy="2677656"/>
          </a:xfrm>
          <a:prstGeom prst="rect">
            <a:avLst/>
          </a:prstGeom>
          <a:noFill/>
        </p:spPr>
        <p:txBody>
          <a:bodyPr wrap="square" rtlCol="0">
            <a:spAutoFit/>
          </a:bodyPr>
          <a:lstStyle/>
          <a:p>
            <a:pPr marL="457200" indent="-457200">
              <a:buFont typeface="Arial"/>
              <a:buAutoNum type="arabicParenBoth"/>
            </a:pPr>
            <a:r>
              <a:rPr lang="en-US" sz="2400">
                <a:latin typeface="Fira Sans" panose="020B0503050000020004" pitchFamily="34" charset="0"/>
              </a:rPr>
              <a:t>Determine suitable transfer prices for high performing players to let in via current player valuation predictions</a:t>
            </a:r>
          </a:p>
          <a:p>
            <a:pPr marL="457200" indent="-457200">
              <a:buAutoNum type="arabicParenBoth"/>
            </a:pPr>
            <a:endParaRPr lang="en-US" sz="2400">
              <a:latin typeface="Fira Sans" panose="020B0503050000020004" pitchFamily="34" charset="0"/>
            </a:endParaRPr>
          </a:p>
          <a:p>
            <a:pPr marL="457200" indent="-457200">
              <a:buAutoNum type="arabicParenBoth"/>
            </a:pPr>
            <a:r>
              <a:rPr lang="en-US" sz="2400">
                <a:latin typeface="Fira Sans" panose="020B0503050000020004" pitchFamily="34" charset="0"/>
              </a:rPr>
              <a:t>Determine poor performing players to let go via anomaly detection pipelines</a:t>
            </a:r>
          </a:p>
          <a:p>
            <a:endParaRPr lang="en-US" sz="2400">
              <a:latin typeface="Fira Sans" panose="020B0503050000020004" pitchFamily="34" charset="0"/>
            </a:endParaRPr>
          </a:p>
        </p:txBody>
      </p:sp>
      <p:sp>
        <p:nvSpPr>
          <p:cNvPr id="21" name="Google Shape;164;p19">
            <a:extLst>
              <a:ext uri="{FF2B5EF4-FFF2-40B4-BE49-F238E27FC236}">
                <a16:creationId xmlns:a16="http://schemas.microsoft.com/office/drawing/2014/main" id="{08BF9613-352E-DE4F-0FAE-0AEE10CE27D2}"/>
              </a:ext>
            </a:extLst>
          </p:cNvPr>
          <p:cNvSpPr/>
          <p:nvPr/>
        </p:nvSpPr>
        <p:spPr>
          <a:xfrm>
            <a:off x="609440" y="145662"/>
            <a:ext cx="1288051" cy="1288051"/>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chemeClr val="accent5"/>
                </a:solidFill>
                <a:latin typeface="Fira Sans Extra Condensed"/>
                <a:ea typeface="Fira Sans Extra Condensed"/>
                <a:cs typeface="Fira Sans Extra Condensed"/>
                <a:sym typeface="Fira Sans Extra Condensed"/>
              </a:rPr>
              <a:t>3</a:t>
            </a:r>
            <a:endParaRPr sz="3000" b="1">
              <a:solidFill>
                <a:schemeClr val="accent5"/>
              </a:solidFill>
              <a:latin typeface="Fira Sans Extra Condensed"/>
              <a:ea typeface="Fira Sans Extra Condensed"/>
              <a:cs typeface="Fira Sans Extra Condensed"/>
              <a:sym typeface="Fira Sans Extra Condensed"/>
            </a:endParaRPr>
          </a:p>
        </p:txBody>
      </p:sp>
    </p:spTree>
    <p:extLst>
      <p:ext uri="{BB962C8B-B14F-4D97-AF65-F5344CB8AC3E}">
        <p14:creationId xmlns:p14="http://schemas.microsoft.com/office/powerpoint/2010/main" val="166870491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withEffect">
                                  <p:stCondLst>
                                    <p:cond delay="0"/>
                                  </p:stCondLst>
                                  <p:childTnLst>
                                    <p:animEffect transition="out" filter="fade">
                                      <p:cBhvr>
                                        <p:cTn id="6" dur="500"/>
                                        <p:tgtEl>
                                          <p:spTgt spid="21"/>
                                        </p:tgtEl>
                                      </p:cBhvr>
                                    </p:animEffect>
                                    <p:set>
                                      <p:cBhvr>
                                        <p:cTn id="7" dur="1" fill="hold">
                                          <p:stCondLst>
                                            <p:cond delay="499"/>
                                          </p:stCondLst>
                                        </p:cTn>
                                        <p:tgtEl>
                                          <p:spTgt spid="2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432"/>
        <p:cNvGrpSpPr/>
        <p:nvPr/>
      </p:nvGrpSpPr>
      <p:grpSpPr>
        <a:xfrm>
          <a:off x="0" y="0"/>
          <a:ext cx="0" cy="0"/>
          <a:chOff x="0" y="0"/>
          <a:chExt cx="0" cy="0"/>
        </a:xfrm>
      </p:grpSpPr>
      <p:grpSp>
        <p:nvGrpSpPr>
          <p:cNvPr id="54" name="Group 53">
            <a:extLst>
              <a:ext uri="{FF2B5EF4-FFF2-40B4-BE49-F238E27FC236}">
                <a16:creationId xmlns:a16="http://schemas.microsoft.com/office/drawing/2014/main" id="{7A73DE1C-6150-6610-C534-84045FA59F71}"/>
              </a:ext>
            </a:extLst>
          </p:cNvPr>
          <p:cNvGrpSpPr/>
          <p:nvPr/>
        </p:nvGrpSpPr>
        <p:grpSpPr>
          <a:xfrm>
            <a:off x="582438" y="1586518"/>
            <a:ext cx="1970464" cy="1970464"/>
            <a:chOff x="582438" y="1586518"/>
            <a:chExt cx="1970464" cy="1970464"/>
          </a:xfrm>
        </p:grpSpPr>
        <p:sp>
          <p:nvSpPr>
            <p:cNvPr id="55" name="Google Shape;2445;p44">
              <a:extLst>
                <a:ext uri="{FF2B5EF4-FFF2-40B4-BE49-F238E27FC236}">
                  <a16:creationId xmlns:a16="http://schemas.microsoft.com/office/drawing/2014/main" id="{683AF168-8835-04C6-F99D-DB762C9D7F12}"/>
                </a:ext>
              </a:extLst>
            </p:cNvPr>
            <p:cNvSpPr/>
            <p:nvPr/>
          </p:nvSpPr>
          <p:spPr>
            <a:xfrm>
              <a:off x="582438" y="1586518"/>
              <a:ext cx="1970464" cy="1970464"/>
            </a:xfrm>
            <a:prstGeom prst="pie">
              <a:avLst>
                <a:gd name="adj1" fmla="val 16248941"/>
                <a:gd name="adj2" fmla="val 1679517"/>
              </a:avLst>
            </a:prstGeom>
            <a:solidFill>
              <a:srgbClr val="FF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 name="Google Shape;2463;p44">
              <a:extLst>
                <a:ext uri="{FF2B5EF4-FFF2-40B4-BE49-F238E27FC236}">
                  <a16:creationId xmlns:a16="http://schemas.microsoft.com/office/drawing/2014/main" id="{897B7160-159E-D49A-EC3C-35860F409F94}"/>
                </a:ext>
              </a:extLst>
            </p:cNvPr>
            <p:cNvGrpSpPr/>
            <p:nvPr/>
          </p:nvGrpSpPr>
          <p:grpSpPr>
            <a:xfrm>
              <a:off x="777938" y="1781694"/>
              <a:ext cx="1579176" cy="1579166"/>
              <a:chOff x="2522523" y="1875740"/>
              <a:chExt cx="448459" cy="448456"/>
            </a:xfrm>
          </p:grpSpPr>
          <p:sp>
            <p:nvSpPr>
              <p:cNvPr id="57" name="Google Shape;2464;p44">
                <a:extLst>
                  <a:ext uri="{FF2B5EF4-FFF2-40B4-BE49-F238E27FC236}">
                    <a16:creationId xmlns:a16="http://schemas.microsoft.com/office/drawing/2014/main" id="{398402E0-529C-ECAA-5E03-4E108FDC0074}"/>
                  </a:ext>
                </a:extLst>
              </p:cNvPr>
              <p:cNvSpPr/>
              <p:nvPr/>
            </p:nvSpPr>
            <p:spPr>
              <a:xfrm flipH="1">
                <a:off x="2522526" y="1875740"/>
                <a:ext cx="448456" cy="448456"/>
              </a:xfrm>
              <a:custGeom>
                <a:avLst/>
                <a:gdLst/>
                <a:ahLst/>
                <a:cxnLst/>
                <a:rect l="l" t="t" r="r" b="b"/>
                <a:pathLst>
                  <a:path w="12164" h="12164" extrusionOk="0">
                    <a:moveTo>
                      <a:pt x="6081" y="0"/>
                    </a:moveTo>
                    <a:cubicBezTo>
                      <a:pt x="5280" y="0"/>
                      <a:pt x="4512" y="143"/>
                      <a:pt x="3817" y="428"/>
                    </a:cubicBezTo>
                    <a:cubicBezTo>
                      <a:pt x="2978" y="766"/>
                      <a:pt x="2248" y="1266"/>
                      <a:pt x="1641" y="1926"/>
                    </a:cubicBezTo>
                    <a:cubicBezTo>
                      <a:pt x="624" y="3014"/>
                      <a:pt x="0" y="4476"/>
                      <a:pt x="0" y="6081"/>
                    </a:cubicBezTo>
                    <a:lnTo>
                      <a:pt x="0" y="6385"/>
                    </a:lnTo>
                    <a:lnTo>
                      <a:pt x="0" y="6402"/>
                    </a:lnTo>
                    <a:cubicBezTo>
                      <a:pt x="53" y="7330"/>
                      <a:pt x="303" y="8186"/>
                      <a:pt x="731" y="8971"/>
                    </a:cubicBezTo>
                    <a:cubicBezTo>
                      <a:pt x="1499" y="10397"/>
                      <a:pt x="2835" y="11486"/>
                      <a:pt x="4424" y="11931"/>
                    </a:cubicBezTo>
                    <a:cubicBezTo>
                      <a:pt x="4959" y="12092"/>
                      <a:pt x="5511" y="12164"/>
                      <a:pt x="6081" y="12164"/>
                    </a:cubicBezTo>
                    <a:cubicBezTo>
                      <a:pt x="6492" y="12164"/>
                      <a:pt x="6885" y="12128"/>
                      <a:pt x="7259" y="12038"/>
                    </a:cubicBezTo>
                    <a:cubicBezTo>
                      <a:pt x="8899" y="11736"/>
                      <a:pt x="10291" y="10754"/>
                      <a:pt x="11165" y="9417"/>
                    </a:cubicBezTo>
                    <a:cubicBezTo>
                      <a:pt x="11700" y="8632"/>
                      <a:pt x="12021" y="7705"/>
                      <a:pt x="12128" y="6723"/>
                    </a:cubicBezTo>
                    <a:cubicBezTo>
                      <a:pt x="12145" y="6509"/>
                      <a:pt x="12164" y="6295"/>
                      <a:pt x="12164" y="6081"/>
                    </a:cubicBezTo>
                    <a:cubicBezTo>
                      <a:pt x="12164" y="4602"/>
                      <a:pt x="11646" y="3246"/>
                      <a:pt x="10773" y="2193"/>
                    </a:cubicBezTo>
                    <a:cubicBezTo>
                      <a:pt x="10184" y="1498"/>
                      <a:pt x="9434" y="928"/>
                      <a:pt x="8597" y="535"/>
                    </a:cubicBezTo>
                    <a:cubicBezTo>
                      <a:pt x="7829" y="196"/>
                      <a:pt x="6973" y="0"/>
                      <a:pt x="608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2465;p44">
                <a:extLst>
                  <a:ext uri="{FF2B5EF4-FFF2-40B4-BE49-F238E27FC236}">
                    <a16:creationId xmlns:a16="http://schemas.microsoft.com/office/drawing/2014/main" id="{C39048D6-C1AE-A0B5-30AC-0D13C5964E27}"/>
                  </a:ext>
                </a:extLst>
              </p:cNvPr>
              <p:cNvSpPr/>
              <p:nvPr/>
            </p:nvSpPr>
            <p:spPr>
              <a:xfrm flipH="1">
                <a:off x="2590252" y="1906598"/>
                <a:ext cx="353817" cy="353817"/>
              </a:xfrm>
              <a:custGeom>
                <a:avLst/>
                <a:gdLst/>
                <a:ahLst/>
                <a:cxnLst/>
                <a:rect l="l" t="t" r="r" b="b"/>
                <a:pathLst>
                  <a:path w="9597" h="9597" extrusionOk="0">
                    <a:moveTo>
                      <a:pt x="4799" y="1"/>
                    </a:moveTo>
                    <a:cubicBezTo>
                      <a:pt x="4174" y="1"/>
                      <a:pt x="3568" y="126"/>
                      <a:pt x="3016" y="340"/>
                    </a:cubicBezTo>
                    <a:cubicBezTo>
                      <a:pt x="2355" y="607"/>
                      <a:pt x="1767" y="1000"/>
                      <a:pt x="1304" y="1517"/>
                    </a:cubicBezTo>
                    <a:cubicBezTo>
                      <a:pt x="483" y="2374"/>
                      <a:pt x="1" y="3532"/>
                      <a:pt x="1" y="4799"/>
                    </a:cubicBezTo>
                    <a:lnTo>
                      <a:pt x="1" y="5049"/>
                    </a:lnTo>
                    <a:cubicBezTo>
                      <a:pt x="37" y="5779"/>
                      <a:pt x="234" y="6476"/>
                      <a:pt x="572" y="7082"/>
                    </a:cubicBezTo>
                    <a:cubicBezTo>
                      <a:pt x="1178" y="8205"/>
                      <a:pt x="2231" y="9061"/>
                      <a:pt x="3497" y="9418"/>
                    </a:cubicBezTo>
                    <a:cubicBezTo>
                      <a:pt x="3908" y="9543"/>
                      <a:pt x="4353" y="9596"/>
                      <a:pt x="4799" y="9596"/>
                    </a:cubicBezTo>
                    <a:cubicBezTo>
                      <a:pt x="5120" y="9596"/>
                      <a:pt x="5441" y="9579"/>
                      <a:pt x="5727" y="9508"/>
                    </a:cubicBezTo>
                    <a:cubicBezTo>
                      <a:pt x="7028" y="9258"/>
                      <a:pt x="8117" y="8490"/>
                      <a:pt x="8811" y="7439"/>
                    </a:cubicBezTo>
                    <a:cubicBezTo>
                      <a:pt x="9222" y="6814"/>
                      <a:pt x="9489" y="6083"/>
                      <a:pt x="9579" y="5299"/>
                    </a:cubicBezTo>
                    <a:cubicBezTo>
                      <a:pt x="9596" y="5137"/>
                      <a:pt x="9596" y="4977"/>
                      <a:pt x="9596" y="4799"/>
                    </a:cubicBezTo>
                    <a:cubicBezTo>
                      <a:pt x="9596" y="3639"/>
                      <a:pt x="9187" y="2569"/>
                      <a:pt x="8490" y="1732"/>
                    </a:cubicBezTo>
                    <a:cubicBezTo>
                      <a:pt x="8027" y="1178"/>
                      <a:pt x="7456" y="733"/>
                      <a:pt x="6797" y="429"/>
                    </a:cubicBezTo>
                    <a:cubicBezTo>
                      <a:pt x="6190" y="143"/>
                      <a:pt x="5513" y="1"/>
                      <a:pt x="47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2466;p44">
                <a:extLst>
                  <a:ext uri="{FF2B5EF4-FFF2-40B4-BE49-F238E27FC236}">
                    <a16:creationId xmlns:a16="http://schemas.microsoft.com/office/drawing/2014/main" id="{BB3F4F74-9BFD-0EC8-08C9-B15A478E98F5}"/>
                  </a:ext>
                </a:extLst>
              </p:cNvPr>
              <p:cNvSpPr/>
              <p:nvPr/>
            </p:nvSpPr>
            <p:spPr>
              <a:xfrm flipH="1">
                <a:off x="2654031" y="2147013"/>
                <a:ext cx="51320" cy="96962"/>
              </a:xfrm>
              <a:custGeom>
                <a:avLst/>
                <a:gdLst/>
                <a:ahLst/>
                <a:cxnLst/>
                <a:rect l="l" t="t" r="r" b="b"/>
                <a:pathLst>
                  <a:path w="1392" h="2630" extrusionOk="0">
                    <a:moveTo>
                      <a:pt x="68" y="1"/>
                    </a:moveTo>
                    <a:cubicBezTo>
                      <a:pt x="57" y="1"/>
                      <a:pt x="46" y="3"/>
                      <a:pt x="36" y="7"/>
                    </a:cubicBezTo>
                    <a:cubicBezTo>
                      <a:pt x="1" y="26"/>
                      <a:pt x="1" y="79"/>
                      <a:pt x="18" y="114"/>
                    </a:cubicBezTo>
                    <a:lnTo>
                      <a:pt x="303" y="614"/>
                    </a:lnTo>
                    <a:lnTo>
                      <a:pt x="803" y="1791"/>
                    </a:lnTo>
                    <a:lnTo>
                      <a:pt x="1231" y="2594"/>
                    </a:lnTo>
                    <a:cubicBezTo>
                      <a:pt x="1249" y="2611"/>
                      <a:pt x="1266" y="2630"/>
                      <a:pt x="1302" y="2630"/>
                    </a:cubicBezTo>
                    <a:cubicBezTo>
                      <a:pt x="1302" y="2630"/>
                      <a:pt x="1321" y="2630"/>
                      <a:pt x="1338" y="2611"/>
                    </a:cubicBezTo>
                    <a:cubicBezTo>
                      <a:pt x="1373" y="2594"/>
                      <a:pt x="1392" y="2559"/>
                      <a:pt x="1356" y="2523"/>
                    </a:cubicBezTo>
                    <a:lnTo>
                      <a:pt x="945" y="1738"/>
                    </a:lnTo>
                    <a:lnTo>
                      <a:pt x="446" y="542"/>
                    </a:lnTo>
                    <a:lnTo>
                      <a:pt x="143" y="43"/>
                    </a:lnTo>
                    <a:cubicBezTo>
                      <a:pt x="130" y="17"/>
                      <a:pt x="98" y="1"/>
                      <a:pt x="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2467;p44">
                <a:extLst>
                  <a:ext uri="{FF2B5EF4-FFF2-40B4-BE49-F238E27FC236}">
                    <a16:creationId xmlns:a16="http://schemas.microsoft.com/office/drawing/2014/main" id="{85FA7B3C-8AA0-25A8-E3EF-AD0DFB0C7C7C}"/>
                  </a:ext>
                </a:extLst>
              </p:cNvPr>
              <p:cNvSpPr/>
              <p:nvPr/>
            </p:nvSpPr>
            <p:spPr>
              <a:xfrm flipH="1">
                <a:off x="2583687" y="2058530"/>
                <a:ext cx="107174" cy="7927"/>
              </a:xfrm>
              <a:custGeom>
                <a:avLst/>
                <a:gdLst/>
                <a:ahLst/>
                <a:cxnLst/>
                <a:rect l="l" t="t" r="r" b="b"/>
                <a:pathLst>
                  <a:path w="2907" h="215" extrusionOk="0">
                    <a:moveTo>
                      <a:pt x="2835" y="0"/>
                    </a:moveTo>
                    <a:lnTo>
                      <a:pt x="72" y="72"/>
                    </a:lnTo>
                    <a:cubicBezTo>
                      <a:pt x="36" y="72"/>
                      <a:pt x="0" y="107"/>
                      <a:pt x="0" y="143"/>
                    </a:cubicBezTo>
                    <a:cubicBezTo>
                      <a:pt x="0" y="179"/>
                      <a:pt x="36" y="214"/>
                      <a:pt x="72" y="214"/>
                    </a:cubicBezTo>
                    <a:lnTo>
                      <a:pt x="89" y="214"/>
                    </a:lnTo>
                    <a:lnTo>
                      <a:pt x="2835" y="160"/>
                    </a:lnTo>
                    <a:cubicBezTo>
                      <a:pt x="2871" y="160"/>
                      <a:pt x="2907" y="125"/>
                      <a:pt x="2907" y="72"/>
                    </a:cubicBezTo>
                    <a:cubicBezTo>
                      <a:pt x="2907" y="36"/>
                      <a:pt x="2871" y="0"/>
                      <a:pt x="28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2468;p44">
                <a:extLst>
                  <a:ext uri="{FF2B5EF4-FFF2-40B4-BE49-F238E27FC236}">
                    <a16:creationId xmlns:a16="http://schemas.microsoft.com/office/drawing/2014/main" id="{557F2E17-4F58-0FCE-D66A-FBD21829CD92}"/>
                  </a:ext>
                </a:extLst>
              </p:cNvPr>
              <p:cNvSpPr/>
              <p:nvPr/>
            </p:nvSpPr>
            <p:spPr>
              <a:xfrm flipH="1">
                <a:off x="2739490" y="1937530"/>
                <a:ext cx="9917" cy="85533"/>
              </a:xfrm>
              <a:custGeom>
                <a:avLst/>
                <a:gdLst/>
                <a:ahLst/>
                <a:cxnLst/>
                <a:rect l="l" t="t" r="r" b="b"/>
                <a:pathLst>
                  <a:path w="269" h="2320" extrusionOk="0">
                    <a:moveTo>
                      <a:pt x="178" y="1"/>
                    </a:moveTo>
                    <a:cubicBezTo>
                      <a:pt x="143" y="1"/>
                      <a:pt x="107" y="36"/>
                      <a:pt x="107" y="72"/>
                    </a:cubicBezTo>
                    <a:lnTo>
                      <a:pt x="0" y="2229"/>
                    </a:lnTo>
                    <a:cubicBezTo>
                      <a:pt x="0" y="2265"/>
                      <a:pt x="19" y="2301"/>
                      <a:pt x="71" y="2319"/>
                    </a:cubicBezTo>
                    <a:cubicBezTo>
                      <a:pt x="107" y="2319"/>
                      <a:pt x="143" y="2284"/>
                      <a:pt x="143" y="2229"/>
                    </a:cubicBezTo>
                    <a:lnTo>
                      <a:pt x="250" y="89"/>
                    </a:lnTo>
                    <a:cubicBezTo>
                      <a:pt x="268" y="36"/>
                      <a:pt x="233" y="1"/>
                      <a:pt x="1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2469;p44">
                <a:extLst>
                  <a:ext uri="{FF2B5EF4-FFF2-40B4-BE49-F238E27FC236}">
                    <a16:creationId xmlns:a16="http://schemas.microsoft.com/office/drawing/2014/main" id="{44B1DD90-81BD-BDFF-DA79-C5D358B850E8}"/>
                  </a:ext>
                </a:extLst>
              </p:cNvPr>
              <p:cNvSpPr/>
              <p:nvPr/>
            </p:nvSpPr>
            <p:spPr>
              <a:xfrm flipH="1">
                <a:off x="2819088" y="2042050"/>
                <a:ext cx="74988" cy="29678"/>
              </a:xfrm>
              <a:custGeom>
                <a:avLst/>
                <a:gdLst/>
                <a:ahLst/>
                <a:cxnLst/>
                <a:rect l="l" t="t" r="r" b="b"/>
                <a:pathLst>
                  <a:path w="2034" h="805" extrusionOk="0">
                    <a:moveTo>
                      <a:pt x="126" y="1"/>
                    </a:moveTo>
                    <a:cubicBezTo>
                      <a:pt x="72" y="1"/>
                      <a:pt x="36" y="19"/>
                      <a:pt x="19" y="55"/>
                    </a:cubicBezTo>
                    <a:cubicBezTo>
                      <a:pt x="0" y="91"/>
                      <a:pt x="36" y="143"/>
                      <a:pt x="72" y="162"/>
                    </a:cubicBezTo>
                    <a:lnTo>
                      <a:pt x="1927" y="804"/>
                    </a:lnTo>
                    <a:lnTo>
                      <a:pt x="1962" y="804"/>
                    </a:lnTo>
                    <a:cubicBezTo>
                      <a:pt x="1981" y="804"/>
                      <a:pt x="2016" y="786"/>
                      <a:pt x="2034" y="750"/>
                    </a:cubicBezTo>
                    <a:cubicBezTo>
                      <a:pt x="2034" y="714"/>
                      <a:pt x="2016" y="679"/>
                      <a:pt x="1981" y="661"/>
                    </a:cubicBezTo>
                    <a:lnTo>
                      <a:pt x="12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470;p44">
                <a:extLst>
                  <a:ext uri="{FF2B5EF4-FFF2-40B4-BE49-F238E27FC236}">
                    <a16:creationId xmlns:a16="http://schemas.microsoft.com/office/drawing/2014/main" id="{3F166F68-7192-5B0E-45DD-BA79BC5FE3E9}"/>
                  </a:ext>
                </a:extLst>
              </p:cNvPr>
              <p:cNvSpPr/>
              <p:nvPr/>
            </p:nvSpPr>
            <p:spPr>
              <a:xfrm flipH="1">
                <a:off x="2788819" y="2147013"/>
                <a:ext cx="57919" cy="79892"/>
              </a:xfrm>
              <a:custGeom>
                <a:avLst/>
                <a:gdLst/>
                <a:ahLst/>
                <a:cxnLst/>
                <a:rect l="l" t="t" r="r" b="b"/>
                <a:pathLst>
                  <a:path w="1571" h="2167" extrusionOk="0">
                    <a:moveTo>
                      <a:pt x="1503" y="1"/>
                    </a:moveTo>
                    <a:cubicBezTo>
                      <a:pt x="1473" y="1"/>
                      <a:pt x="1441" y="17"/>
                      <a:pt x="1427" y="43"/>
                    </a:cubicBezTo>
                    <a:lnTo>
                      <a:pt x="19" y="2041"/>
                    </a:lnTo>
                    <a:cubicBezTo>
                      <a:pt x="1" y="2076"/>
                      <a:pt x="19" y="2131"/>
                      <a:pt x="55" y="2148"/>
                    </a:cubicBezTo>
                    <a:cubicBezTo>
                      <a:pt x="55" y="2148"/>
                      <a:pt x="72" y="2166"/>
                      <a:pt x="90" y="2166"/>
                    </a:cubicBezTo>
                    <a:cubicBezTo>
                      <a:pt x="108" y="2166"/>
                      <a:pt x="143" y="2148"/>
                      <a:pt x="143" y="2131"/>
                    </a:cubicBezTo>
                    <a:lnTo>
                      <a:pt x="1553" y="114"/>
                    </a:lnTo>
                    <a:cubicBezTo>
                      <a:pt x="1570" y="79"/>
                      <a:pt x="1553" y="43"/>
                      <a:pt x="1534" y="7"/>
                    </a:cubicBezTo>
                    <a:cubicBezTo>
                      <a:pt x="1525" y="3"/>
                      <a:pt x="1514" y="1"/>
                      <a:pt x="15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2471;p44">
                <a:extLst>
                  <a:ext uri="{FF2B5EF4-FFF2-40B4-BE49-F238E27FC236}">
                    <a16:creationId xmlns:a16="http://schemas.microsoft.com/office/drawing/2014/main" id="{D2F9ABF9-3652-92DB-1B6F-A02259D6D5BA}"/>
                  </a:ext>
                </a:extLst>
              </p:cNvPr>
              <p:cNvSpPr/>
              <p:nvPr/>
            </p:nvSpPr>
            <p:spPr>
              <a:xfrm flipH="1">
                <a:off x="2657313" y="1998657"/>
                <a:ext cx="178918" cy="169701"/>
              </a:xfrm>
              <a:custGeom>
                <a:avLst/>
                <a:gdLst/>
                <a:ahLst/>
                <a:cxnLst/>
                <a:rect l="l" t="t" r="r" b="b"/>
                <a:pathLst>
                  <a:path w="4853" h="4603" extrusionOk="0">
                    <a:moveTo>
                      <a:pt x="2426" y="1"/>
                    </a:moveTo>
                    <a:lnTo>
                      <a:pt x="1" y="1767"/>
                    </a:lnTo>
                    <a:lnTo>
                      <a:pt x="928" y="4602"/>
                    </a:lnTo>
                    <a:lnTo>
                      <a:pt x="3925" y="4602"/>
                    </a:lnTo>
                    <a:lnTo>
                      <a:pt x="4852" y="1767"/>
                    </a:lnTo>
                    <a:lnTo>
                      <a:pt x="242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2472;p44">
                <a:extLst>
                  <a:ext uri="{FF2B5EF4-FFF2-40B4-BE49-F238E27FC236}">
                    <a16:creationId xmlns:a16="http://schemas.microsoft.com/office/drawing/2014/main" id="{2A3C678D-553F-2E1D-7628-D20166148039}"/>
                  </a:ext>
                </a:extLst>
              </p:cNvPr>
              <p:cNvSpPr/>
              <p:nvPr/>
            </p:nvSpPr>
            <p:spPr>
              <a:xfrm flipH="1">
                <a:off x="2653368" y="1875740"/>
                <a:ext cx="178217" cy="85496"/>
              </a:xfrm>
              <a:custGeom>
                <a:avLst/>
                <a:gdLst/>
                <a:ahLst/>
                <a:cxnLst/>
                <a:rect l="l" t="t" r="r" b="b"/>
                <a:pathLst>
                  <a:path w="4834" h="2319" extrusionOk="0">
                    <a:moveTo>
                      <a:pt x="2300" y="0"/>
                    </a:moveTo>
                    <a:cubicBezTo>
                      <a:pt x="1499" y="0"/>
                      <a:pt x="731" y="143"/>
                      <a:pt x="36" y="428"/>
                    </a:cubicBezTo>
                    <a:lnTo>
                      <a:pt x="0" y="571"/>
                    </a:lnTo>
                    <a:lnTo>
                      <a:pt x="2407" y="2319"/>
                    </a:lnTo>
                    <a:lnTo>
                      <a:pt x="4833" y="571"/>
                    </a:lnTo>
                    <a:lnTo>
                      <a:pt x="4816" y="535"/>
                    </a:lnTo>
                    <a:cubicBezTo>
                      <a:pt x="4048" y="196"/>
                      <a:pt x="3192" y="0"/>
                      <a:pt x="23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2473;p44">
                <a:extLst>
                  <a:ext uri="{FF2B5EF4-FFF2-40B4-BE49-F238E27FC236}">
                    <a16:creationId xmlns:a16="http://schemas.microsoft.com/office/drawing/2014/main" id="{8EE68925-0CA9-2356-8928-F7B6C6F56696}"/>
                  </a:ext>
                </a:extLst>
              </p:cNvPr>
              <p:cNvSpPr/>
              <p:nvPr/>
            </p:nvSpPr>
            <p:spPr>
              <a:xfrm flipH="1">
                <a:off x="2876934" y="1946747"/>
                <a:ext cx="94049" cy="168374"/>
              </a:xfrm>
              <a:custGeom>
                <a:avLst/>
                <a:gdLst/>
                <a:ahLst/>
                <a:cxnLst/>
                <a:rect l="l" t="t" r="r" b="b"/>
                <a:pathLst>
                  <a:path w="2551" h="4567" extrusionOk="0">
                    <a:moveTo>
                      <a:pt x="1641" y="0"/>
                    </a:moveTo>
                    <a:cubicBezTo>
                      <a:pt x="624" y="1088"/>
                      <a:pt x="0" y="2550"/>
                      <a:pt x="0" y="4155"/>
                    </a:cubicBezTo>
                    <a:lnTo>
                      <a:pt x="0" y="4459"/>
                    </a:lnTo>
                    <a:lnTo>
                      <a:pt x="0" y="4476"/>
                    </a:lnTo>
                    <a:lnTo>
                      <a:pt x="143" y="4566"/>
                    </a:lnTo>
                    <a:lnTo>
                      <a:pt x="2550" y="2800"/>
                    </a:lnTo>
                    <a:lnTo>
                      <a:pt x="164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2474;p44">
                <a:extLst>
                  <a:ext uri="{FF2B5EF4-FFF2-40B4-BE49-F238E27FC236}">
                    <a16:creationId xmlns:a16="http://schemas.microsoft.com/office/drawing/2014/main" id="{E9960AB0-91AD-B59F-F4B0-C918C44614E2}"/>
                  </a:ext>
                </a:extLst>
              </p:cNvPr>
              <p:cNvSpPr/>
              <p:nvPr/>
            </p:nvSpPr>
            <p:spPr>
              <a:xfrm flipH="1">
                <a:off x="2799364" y="2205117"/>
                <a:ext cx="144705" cy="110529"/>
              </a:xfrm>
              <a:custGeom>
                <a:avLst/>
                <a:gdLst/>
                <a:ahLst/>
                <a:cxnLst/>
                <a:rect l="l" t="t" r="r" b="b"/>
                <a:pathLst>
                  <a:path w="3925" h="2998" extrusionOk="0">
                    <a:moveTo>
                      <a:pt x="1" y="1"/>
                    </a:moveTo>
                    <a:lnTo>
                      <a:pt x="1" y="37"/>
                    </a:lnTo>
                    <a:cubicBezTo>
                      <a:pt x="769" y="1463"/>
                      <a:pt x="2105" y="2552"/>
                      <a:pt x="3694" y="2997"/>
                    </a:cubicBezTo>
                    <a:lnTo>
                      <a:pt x="3925" y="2837"/>
                    </a:lnTo>
                    <a:lnTo>
                      <a:pt x="299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2475;p44">
                <a:extLst>
                  <a:ext uri="{FF2B5EF4-FFF2-40B4-BE49-F238E27FC236}">
                    <a16:creationId xmlns:a16="http://schemas.microsoft.com/office/drawing/2014/main" id="{570B56D1-3A4E-6E53-FB17-2D4643443173}"/>
                  </a:ext>
                </a:extLst>
              </p:cNvPr>
              <p:cNvSpPr/>
              <p:nvPr/>
            </p:nvSpPr>
            <p:spPr>
              <a:xfrm flipH="1">
                <a:off x="2559318" y="2211716"/>
                <a:ext cx="148023" cy="107874"/>
              </a:xfrm>
              <a:custGeom>
                <a:avLst/>
                <a:gdLst/>
                <a:ahLst/>
                <a:cxnLst/>
                <a:rect l="l" t="t" r="r" b="b"/>
                <a:pathLst>
                  <a:path w="4015" h="2926" extrusionOk="0">
                    <a:moveTo>
                      <a:pt x="928" y="0"/>
                    </a:moveTo>
                    <a:lnTo>
                      <a:pt x="1" y="2854"/>
                    </a:lnTo>
                    <a:lnTo>
                      <a:pt x="108" y="2925"/>
                    </a:lnTo>
                    <a:cubicBezTo>
                      <a:pt x="1748" y="2623"/>
                      <a:pt x="3140" y="1641"/>
                      <a:pt x="4014" y="304"/>
                    </a:cubicBezTo>
                    <a:lnTo>
                      <a:pt x="39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2476;p44">
                <a:extLst>
                  <a:ext uri="{FF2B5EF4-FFF2-40B4-BE49-F238E27FC236}">
                    <a16:creationId xmlns:a16="http://schemas.microsoft.com/office/drawing/2014/main" id="{0E6166F4-6DDE-172D-682B-73709C4B6BD3}"/>
                  </a:ext>
                </a:extLst>
              </p:cNvPr>
              <p:cNvSpPr/>
              <p:nvPr/>
            </p:nvSpPr>
            <p:spPr>
              <a:xfrm flipH="1">
                <a:off x="2522523" y="1956591"/>
                <a:ext cx="94086" cy="169664"/>
              </a:xfrm>
              <a:custGeom>
                <a:avLst/>
                <a:gdLst/>
                <a:ahLst/>
                <a:cxnLst/>
                <a:rect l="l" t="t" r="r" b="b"/>
                <a:pathLst>
                  <a:path w="2552" h="4602" extrusionOk="0">
                    <a:moveTo>
                      <a:pt x="911" y="0"/>
                    </a:moveTo>
                    <a:lnTo>
                      <a:pt x="1" y="2837"/>
                    </a:lnTo>
                    <a:lnTo>
                      <a:pt x="2409" y="4602"/>
                    </a:lnTo>
                    <a:lnTo>
                      <a:pt x="2516" y="4530"/>
                    </a:lnTo>
                    <a:cubicBezTo>
                      <a:pt x="2533" y="4316"/>
                      <a:pt x="2552" y="4102"/>
                      <a:pt x="2552" y="3888"/>
                    </a:cubicBezTo>
                    <a:cubicBezTo>
                      <a:pt x="2552" y="2409"/>
                      <a:pt x="2034" y="1053"/>
                      <a:pt x="11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0" name="Google Shape;1205;p32">
            <a:extLst>
              <a:ext uri="{FF2B5EF4-FFF2-40B4-BE49-F238E27FC236}">
                <a16:creationId xmlns:a16="http://schemas.microsoft.com/office/drawing/2014/main" id="{6F06F0F9-265B-0376-F1F3-2E6467902165}"/>
              </a:ext>
            </a:extLst>
          </p:cNvPr>
          <p:cNvSpPr txBox="1">
            <a:spLocks noGrp="1"/>
          </p:cNvSpPr>
          <p:nvPr>
            <p:ph type="title"/>
          </p:nvPr>
        </p:nvSpPr>
        <p:spPr>
          <a:xfrm>
            <a:off x="2893582" y="1867186"/>
            <a:ext cx="5527727" cy="1172175"/>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Clr>
                <a:schemeClr val="dk1"/>
              </a:buClr>
              <a:buSzPts val="1100"/>
              <a:buFont typeface="Arial"/>
              <a:buNone/>
            </a:pPr>
            <a:r>
              <a:rPr lang="en-SG" sz="4800"/>
              <a:t>Data Preparation</a:t>
            </a:r>
            <a:br>
              <a:rPr lang="en" sz="4800"/>
            </a:br>
            <a:r>
              <a:rPr lang="en" sz="2400" b="0"/>
              <a:t>Data-Gathering</a:t>
            </a:r>
            <a:r>
              <a:rPr lang="en-SG" sz="2400" b="0"/>
              <a:t> | </a:t>
            </a:r>
            <a:r>
              <a:rPr lang="en" sz="2400" b="0"/>
              <a:t>Pre-Processing</a:t>
            </a:r>
            <a:endParaRPr sz="4800"/>
          </a:p>
        </p:txBody>
      </p:sp>
    </p:spTree>
    <p:extLst>
      <p:ext uri="{BB962C8B-B14F-4D97-AF65-F5344CB8AC3E}">
        <p14:creationId xmlns:p14="http://schemas.microsoft.com/office/powerpoint/2010/main" val="30784787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432"/>
        <p:cNvGrpSpPr/>
        <p:nvPr/>
      </p:nvGrpSpPr>
      <p:grpSpPr>
        <a:xfrm>
          <a:off x="0" y="0"/>
          <a:ext cx="0" cy="0"/>
          <a:chOff x="0" y="0"/>
          <a:chExt cx="0" cy="0"/>
        </a:xfrm>
      </p:grpSpPr>
      <p:sp>
        <p:nvSpPr>
          <p:cNvPr id="2433" name="Google Shape;2433;p44"/>
          <p:cNvSpPr txBox="1">
            <a:spLocks noGrp="1"/>
          </p:cNvSpPr>
          <p:nvPr>
            <p:ph type="title"/>
          </p:nvPr>
        </p:nvSpPr>
        <p:spPr>
          <a:xfrm>
            <a:off x="713225" y="539500"/>
            <a:ext cx="7717500" cy="40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600"/>
              <a:t>Dataset Formulation</a:t>
            </a:r>
            <a:endParaRPr sz="3600"/>
          </a:p>
        </p:txBody>
      </p:sp>
      <p:grpSp>
        <p:nvGrpSpPr>
          <p:cNvPr id="25" name="Group 24">
            <a:extLst>
              <a:ext uri="{FF2B5EF4-FFF2-40B4-BE49-F238E27FC236}">
                <a16:creationId xmlns:a16="http://schemas.microsoft.com/office/drawing/2014/main" id="{F55459AD-5C85-4566-D7A1-32F612C5556E}"/>
              </a:ext>
            </a:extLst>
          </p:cNvPr>
          <p:cNvGrpSpPr/>
          <p:nvPr/>
        </p:nvGrpSpPr>
        <p:grpSpPr>
          <a:xfrm>
            <a:off x="514913" y="1747388"/>
            <a:ext cx="2530800" cy="2316083"/>
            <a:chOff x="514913" y="1747388"/>
            <a:chExt cx="2530800" cy="2316083"/>
          </a:xfrm>
        </p:grpSpPr>
        <p:grpSp>
          <p:nvGrpSpPr>
            <p:cNvPr id="2440" name="Google Shape;2440;p44"/>
            <p:cNvGrpSpPr/>
            <p:nvPr/>
          </p:nvGrpSpPr>
          <p:grpSpPr>
            <a:xfrm>
              <a:off x="514913" y="3112850"/>
              <a:ext cx="2530800" cy="950621"/>
              <a:chOff x="6124783" y="3463579"/>
              <a:chExt cx="2530800" cy="950621"/>
            </a:xfrm>
          </p:grpSpPr>
          <p:sp>
            <p:nvSpPr>
              <p:cNvPr id="2441" name="Google Shape;2441;p44"/>
              <p:cNvSpPr txBox="1"/>
              <p:nvPr/>
            </p:nvSpPr>
            <p:spPr>
              <a:xfrm>
                <a:off x="6290140" y="3463579"/>
                <a:ext cx="2200716" cy="33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err="1">
                    <a:solidFill>
                      <a:srgbClr val="000000"/>
                    </a:solidFill>
                    <a:latin typeface="Fira Sans" panose="020B0503050000020004" pitchFamily="34" charset="0"/>
                    <a:ea typeface="Fira Sans Extra Condensed SemiBold"/>
                    <a:cs typeface="Fira Sans Extra Condensed SemiBold"/>
                    <a:sym typeface="Fira Sans Extra Condensed SemiBold"/>
                  </a:rPr>
                  <a:t>Transfermarkt</a:t>
                </a:r>
                <a:endParaRPr sz="1800" b="1">
                  <a:solidFill>
                    <a:srgbClr val="000000"/>
                  </a:solidFill>
                  <a:latin typeface="Fira Sans" panose="020B0503050000020004" pitchFamily="34" charset="0"/>
                  <a:ea typeface="Fira Sans Extra Condensed SemiBold"/>
                  <a:cs typeface="Fira Sans Extra Condensed SemiBold"/>
                  <a:sym typeface="Fira Sans Extra Condensed SemiBold"/>
                </a:endParaRPr>
              </a:p>
            </p:txBody>
          </p:sp>
          <p:sp>
            <p:nvSpPr>
              <p:cNvPr id="2442" name="Google Shape;2442;p44"/>
              <p:cNvSpPr txBox="1"/>
              <p:nvPr/>
            </p:nvSpPr>
            <p:spPr>
              <a:xfrm>
                <a:off x="6124783" y="3805200"/>
                <a:ext cx="2530800" cy="609000"/>
              </a:xfrm>
              <a:prstGeom prst="rect">
                <a:avLst/>
              </a:prstGeom>
              <a:noFill/>
              <a:ln>
                <a:noFill/>
              </a:ln>
            </p:spPr>
            <p:txBody>
              <a:bodyPr spcFirstLastPara="1" wrap="square" lIns="91425" tIns="91425" rIns="91425" bIns="91425" anchor="ctr" anchorCtr="0">
                <a:noAutofit/>
              </a:bodyPr>
              <a:lstStyle/>
              <a:p>
                <a:pPr marL="285750" lvl="0" indent="-285750" rtl="0">
                  <a:spcBef>
                    <a:spcPts val="0"/>
                  </a:spcBef>
                  <a:spcAft>
                    <a:spcPts val="0"/>
                  </a:spcAft>
                  <a:buFont typeface="Arial" panose="020B0604020202020204" pitchFamily="34" charset="0"/>
                  <a:buChar char="•"/>
                </a:pPr>
                <a:r>
                  <a:rPr lang="en-US">
                    <a:latin typeface="Roboto"/>
                    <a:ea typeface="Roboto"/>
                    <a:cs typeface="Roboto"/>
                    <a:sym typeface="Roboto"/>
                  </a:rPr>
                  <a:t>Data of all transfers over the past few years </a:t>
                </a:r>
                <a:endParaRPr>
                  <a:latin typeface="Roboto"/>
                  <a:ea typeface="Roboto"/>
                  <a:cs typeface="Roboto"/>
                  <a:sym typeface="Roboto"/>
                </a:endParaRPr>
              </a:p>
            </p:txBody>
          </p:sp>
        </p:grpSp>
        <p:pic>
          <p:nvPicPr>
            <p:cNvPr id="3074" name="Picture 2">
              <a:extLst>
                <a:ext uri="{FF2B5EF4-FFF2-40B4-BE49-F238E27FC236}">
                  <a16:creationId xmlns:a16="http://schemas.microsoft.com/office/drawing/2014/main" id="{DD910C4E-A17C-41EA-FF0A-978099F34B72}"/>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artisticLineDrawing trans="70000"/>
                      </a14:imgEffect>
                    </a14:imgLayer>
                  </a14:imgProps>
                </a:ext>
                <a:ext uri="{28A0092B-C50C-407E-A947-70E740481C1C}">
                  <a14:useLocalDpi xmlns:a14="http://schemas.microsoft.com/office/drawing/2010/main" val="0"/>
                </a:ext>
              </a:extLst>
            </a:blip>
            <a:srcRect/>
            <a:stretch>
              <a:fillRect/>
            </a:stretch>
          </p:blipFill>
          <p:spPr bwMode="auto">
            <a:xfrm>
              <a:off x="772339" y="1747388"/>
              <a:ext cx="2103836" cy="84810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6" name="Group 25">
            <a:extLst>
              <a:ext uri="{FF2B5EF4-FFF2-40B4-BE49-F238E27FC236}">
                <a16:creationId xmlns:a16="http://schemas.microsoft.com/office/drawing/2014/main" id="{1EA92B71-AD5D-437A-104D-B939EEBCEC71}"/>
              </a:ext>
            </a:extLst>
          </p:cNvPr>
          <p:cNvGrpSpPr/>
          <p:nvPr/>
        </p:nvGrpSpPr>
        <p:grpSpPr>
          <a:xfrm>
            <a:off x="2992692" y="1769753"/>
            <a:ext cx="3152005" cy="2396180"/>
            <a:chOff x="2992692" y="1769753"/>
            <a:chExt cx="3152005" cy="2396180"/>
          </a:xfrm>
        </p:grpSpPr>
        <p:grpSp>
          <p:nvGrpSpPr>
            <p:cNvPr id="2437" name="Google Shape;2437;p44"/>
            <p:cNvGrpSpPr/>
            <p:nvPr/>
          </p:nvGrpSpPr>
          <p:grpSpPr>
            <a:xfrm>
              <a:off x="3304304" y="3112850"/>
              <a:ext cx="2530800" cy="1053083"/>
              <a:chOff x="3304304" y="3463579"/>
              <a:chExt cx="2530800" cy="1053083"/>
            </a:xfrm>
          </p:grpSpPr>
          <p:sp>
            <p:nvSpPr>
              <p:cNvPr id="2438" name="Google Shape;2438;p44"/>
              <p:cNvSpPr txBox="1"/>
              <p:nvPr/>
            </p:nvSpPr>
            <p:spPr>
              <a:xfrm>
                <a:off x="3898210" y="3463579"/>
                <a:ext cx="1341600" cy="33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b="1" err="1">
                    <a:solidFill>
                      <a:srgbClr val="000000"/>
                    </a:solidFill>
                    <a:latin typeface="Fira Sans Extra Condensed SemiBold"/>
                    <a:ea typeface="Fira Sans Extra Condensed SemiBold"/>
                    <a:cs typeface="Fira Sans Extra Condensed SemiBold"/>
                    <a:sym typeface="Fira Sans Extra Condensed SemiBold"/>
                  </a:rPr>
                  <a:t>FBref</a:t>
                </a:r>
                <a:endParaRPr sz="1800" b="1">
                  <a:solidFill>
                    <a:srgbClr val="000000"/>
                  </a:solidFill>
                  <a:latin typeface="Fira Sans Extra Condensed SemiBold"/>
                  <a:ea typeface="Fira Sans Extra Condensed SemiBold"/>
                  <a:cs typeface="Fira Sans Extra Condensed SemiBold"/>
                  <a:sym typeface="Fira Sans Extra Condensed SemiBold"/>
                </a:endParaRPr>
              </a:p>
            </p:txBody>
          </p:sp>
          <p:sp>
            <p:nvSpPr>
              <p:cNvPr id="2439" name="Google Shape;2439;p44"/>
              <p:cNvSpPr txBox="1"/>
              <p:nvPr/>
            </p:nvSpPr>
            <p:spPr>
              <a:xfrm>
                <a:off x="3304304" y="3907662"/>
                <a:ext cx="2530800" cy="609000"/>
              </a:xfrm>
              <a:prstGeom prst="rect">
                <a:avLst/>
              </a:prstGeom>
              <a:noFill/>
              <a:ln>
                <a:noFill/>
              </a:ln>
            </p:spPr>
            <p:txBody>
              <a:bodyPr spcFirstLastPara="1" wrap="square" lIns="91425" tIns="91425" rIns="91425" bIns="91425" anchor="ctr" anchorCtr="0">
                <a:noAutofit/>
              </a:bodyPr>
              <a:lstStyle/>
              <a:p>
                <a:pPr marL="285750" lvl="0" indent="-285750" rtl="0">
                  <a:spcBef>
                    <a:spcPts val="0"/>
                  </a:spcBef>
                  <a:spcAft>
                    <a:spcPts val="0"/>
                  </a:spcAft>
                  <a:buFont typeface="Arial" panose="020B0604020202020204" pitchFamily="34" charset="0"/>
                  <a:buChar char="•"/>
                </a:pPr>
                <a:r>
                  <a:rPr lang="en-SG">
                    <a:latin typeface="Roboto"/>
                    <a:ea typeface="Roboto"/>
                    <a:cs typeface="Roboto"/>
                    <a:sym typeface="Roboto"/>
                  </a:rPr>
                  <a:t>Comprehensive football match statistics</a:t>
                </a:r>
              </a:p>
            </p:txBody>
          </p:sp>
        </p:grpSp>
        <p:pic>
          <p:nvPicPr>
            <p:cNvPr id="3076" name="Picture 4" descr="️FBref.com️ Logos &amp; Brand Assets | Brandfetch">
              <a:extLst>
                <a:ext uri="{FF2B5EF4-FFF2-40B4-BE49-F238E27FC236}">
                  <a16:creationId xmlns:a16="http://schemas.microsoft.com/office/drawing/2014/main" id="{E4DCC0D8-4A3E-8B05-76FE-D3286F24A224}"/>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artisticLineDrawing trans="70000"/>
                      </a14:imgEffect>
                    </a14:imgLayer>
                  </a14:imgProps>
                </a:ext>
                <a:ext uri="{28A0092B-C50C-407E-A947-70E740481C1C}">
                  <a14:useLocalDpi xmlns:a14="http://schemas.microsoft.com/office/drawing/2010/main" val="0"/>
                </a:ext>
              </a:extLst>
            </a:blip>
            <a:srcRect/>
            <a:stretch>
              <a:fillRect/>
            </a:stretch>
          </p:blipFill>
          <p:spPr bwMode="auto">
            <a:xfrm>
              <a:off x="2992692" y="1769753"/>
              <a:ext cx="3152005" cy="78624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7" name="Group 26">
            <a:extLst>
              <a:ext uri="{FF2B5EF4-FFF2-40B4-BE49-F238E27FC236}">
                <a16:creationId xmlns:a16="http://schemas.microsoft.com/office/drawing/2014/main" id="{F3B3507C-3B15-DD21-BCDD-28F914ADAB7E}"/>
              </a:ext>
            </a:extLst>
          </p:cNvPr>
          <p:cNvGrpSpPr/>
          <p:nvPr/>
        </p:nvGrpSpPr>
        <p:grpSpPr>
          <a:xfrm>
            <a:off x="6093695" y="1804873"/>
            <a:ext cx="2530800" cy="2623221"/>
            <a:chOff x="6093695" y="1804873"/>
            <a:chExt cx="2530800" cy="2623221"/>
          </a:xfrm>
        </p:grpSpPr>
        <p:grpSp>
          <p:nvGrpSpPr>
            <p:cNvPr id="6" name="Google Shape;2434;p44">
              <a:extLst>
                <a:ext uri="{FF2B5EF4-FFF2-40B4-BE49-F238E27FC236}">
                  <a16:creationId xmlns:a16="http://schemas.microsoft.com/office/drawing/2014/main" id="{DD6605AC-A159-465D-96C3-368BB8DD2B9B}"/>
                </a:ext>
              </a:extLst>
            </p:cNvPr>
            <p:cNvGrpSpPr/>
            <p:nvPr/>
          </p:nvGrpSpPr>
          <p:grpSpPr>
            <a:xfrm>
              <a:off x="6093695" y="3112839"/>
              <a:ext cx="2530800" cy="1315255"/>
              <a:chOff x="520040" y="3463568"/>
              <a:chExt cx="2530800" cy="1315255"/>
            </a:xfrm>
          </p:grpSpPr>
          <p:sp>
            <p:nvSpPr>
              <p:cNvPr id="23" name="Google Shape;2435;p44">
                <a:extLst>
                  <a:ext uri="{FF2B5EF4-FFF2-40B4-BE49-F238E27FC236}">
                    <a16:creationId xmlns:a16="http://schemas.microsoft.com/office/drawing/2014/main" id="{4F2A334D-EF5A-A2C9-87E6-9080E46514A7}"/>
                  </a:ext>
                </a:extLst>
              </p:cNvPr>
              <p:cNvSpPr txBox="1"/>
              <p:nvPr/>
            </p:nvSpPr>
            <p:spPr>
              <a:xfrm>
                <a:off x="1114640" y="3463568"/>
                <a:ext cx="1341600" cy="33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rgbClr val="000000"/>
                    </a:solidFill>
                    <a:latin typeface="Fira Sans Extra Condensed SemiBold"/>
                    <a:ea typeface="Fira Sans Extra Condensed SemiBold"/>
                    <a:cs typeface="Fira Sans Extra Condensed SemiBold"/>
                    <a:sym typeface="Fira Sans Extra Condensed SemiBold"/>
                  </a:rPr>
                  <a:t>Kaggle</a:t>
                </a:r>
                <a:endParaRPr sz="1800" b="1">
                  <a:solidFill>
                    <a:srgbClr val="000000"/>
                  </a:solidFill>
                  <a:latin typeface="Fira Sans Extra Condensed SemiBold"/>
                  <a:ea typeface="Fira Sans Extra Condensed SemiBold"/>
                  <a:cs typeface="Fira Sans Extra Condensed SemiBold"/>
                  <a:sym typeface="Fira Sans Extra Condensed SemiBold"/>
                </a:endParaRPr>
              </a:p>
            </p:txBody>
          </p:sp>
          <p:sp>
            <p:nvSpPr>
              <p:cNvPr id="24" name="Google Shape;2436;p44">
                <a:extLst>
                  <a:ext uri="{FF2B5EF4-FFF2-40B4-BE49-F238E27FC236}">
                    <a16:creationId xmlns:a16="http://schemas.microsoft.com/office/drawing/2014/main" id="{62316F78-0F6F-F5C0-3AC3-C187B8842B95}"/>
                  </a:ext>
                </a:extLst>
              </p:cNvPr>
              <p:cNvSpPr txBox="1"/>
              <p:nvPr/>
            </p:nvSpPr>
            <p:spPr>
              <a:xfrm>
                <a:off x="520040" y="3871802"/>
                <a:ext cx="2530800" cy="907021"/>
              </a:xfrm>
              <a:prstGeom prst="rect">
                <a:avLst/>
              </a:prstGeom>
              <a:noFill/>
              <a:ln>
                <a:noFill/>
              </a:ln>
            </p:spPr>
            <p:txBody>
              <a:bodyPr spcFirstLastPara="1" wrap="square" lIns="91425" tIns="91425" rIns="91425" bIns="91425" anchor="ctr" anchorCtr="0">
                <a:noAutofit/>
              </a:bodyPr>
              <a:lstStyle/>
              <a:p>
                <a:pPr marL="285750" lvl="0" indent="-285750" rtl="0">
                  <a:spcBef>
                    <a:spcPts val="0"/>
                  </a:spcBef>
                  <a:spcAft>
                    <a:spcPts val="0"/>
                  </a:spcAft>
                  <a:buFont typeface="Arial" panose="020B0604020202020204" pitchFamily="34" charset="0"/>
                  <a:buChar char="•"/>
                </a:pPr>
                <a:r>
                  <a:rPr lang="en-US" err="1">
                    <a:latin typeface="Roboto"/>
                    <a:ea typeface="Roboto"/>
                    <a:cs typeface="Roboto"/>
                    <a:sym typeface="Roboto"/>
                  </a:rPr>
                  <a:t>Transfermarkt</a:t>
                </a:r>
                <a:r>
                  <a:rPr lang="en-US">
                    <a:latin typeface="Roboto"/>
                    <a:ea typeface="Roboto"/>
                    <a:cs typeface="Roboto"/>
                    <a:sym typeface="Roboto"/>
                  </a:rPr>
                  <a:t> player valuation data scraped &amp; processed by other Kaggle users</a:t>
                </a:r>
                <a:endParaRPr>
                  <a:latin typeface="Roboto"/>
                  <a:ea typeface="Roboto"/>
                  <a:cs typeface="Roboto"/>
                  <a:sym typeface="Roboto"/>
                </a:endParaRPr>
              </a:p>
            </p:txBody>
          </p:sp>
        </p:grpSp>
        <p:pic>
          <p:nvPicPr>
            <p:cNvPr id="3078" name="Picture 6" descr="Kaggle - Wikipedia">
              <a:extLst>
                <a:ext uri="{FF2B5EF4-FFF2-40B4-BE49-F238E27FC236}">
                  <a16:creationId xmlns:a16="http://schemas.microsoft.com/office/drawing/2014/main" id="{A8D9778C-3EE6-29C5-07E3-2E9BF89C9DEC}"/>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artisticLineDrawing trans="20000"/>
                      </a14:imgEffect>
                    </a14:imgLayer>
                  </a14:imgProps>
                </a:ext>
                <a:ext uri="{28A0092B-C50C-407E-A947-70E740481C1C}">
                  <a14:useLocalDpi xmlns:a14="http://schemas.microsoft.com/office/drawing/2010/main" val="0"/>
                </a:ext>
              </a:extLst>
            </a:blip>
            <a:srcRect/>
            <a:stretch>
              <a:fillRect/>
            </a:stretch>
          </p:blipFill>
          <p:spPr bwMode="auto">
            <a:xfrm>
              <a:off x="6405613" y="1804873"/>
              <a:ext cx="1944776" cy="751126"/>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7716128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432"/>
        <p:cNvGrpSpPr/>
        <p:nvPr/>
      </p:nvGrpSpPr>
      <p:grpSpPr>
        <a:xfrm>
          <a:off x="0" y="0"/>
          <a:ext cx="0" cy="0"/>
          <a:chOff x="0" y="0"/>
          <a:chExt cx="0" cy="0"/>
        </a:xfrm>
      </p:grpSpPr>
      <p:pic>
        <p:nvPicPr>
          <p:cNvPr id="11" name="Picture 10">
            <a:extLst>
              <a:ext uri="{FF2B5EF4-FFF2-40B4-BE49-F238E27FC236}">
                <a16:creationId xmlns:a16="http://schemas.microsoft.com/office/drawing/2014/main" id="{DEC3E442-A86C-A207-8719-05E2EC5B1E5C}"/>
              </a:ext>
            </a:extLst>
          </p:cNvPr>
          <p:cNvPicPr>
            <a:picLocks noChangeAspect="1"/>
          </p:cNvPicPr>
          <p:nvPr/>
        </p:nvPicPr>
        <p:blipFill>
          <a:blip r:embed="rId3"/>
          <a:stretch>
            <a:fillRect/>
          </a:stretch>
        </p:blipFill>
        <p:spPr>
          <a:xfrm>
            <a:off x="4636820" y="1362921"/>
            <a:ext cx="4316031" cy="1087340"/>
          </a:xfrm>
          <a:prstGeom prst="rect">
            <a:avLst/>
          </a:prstGeom>
        </p:spPr>
      </p:pic>
      <p:pic>
        <p:nvPicPr>
          <p:cNvPr id="15" name="Picture 14">
            <a:extLst>
              <a:ext uri="{FF2B5EF4-FFF2-40B4-BE49-F238E27FC236}">
                <a16:creationId xmlns:a16="http://schemas.microsoft.com/office/drawing/2014/main" id="{9FDFFC5B-755F-013B-C286-C0ACE3BFA5C9}"/>
              </a:ext>
            </a:extLst>
          </p:cNvPr>
          <p:cNvPicPr>
            <a:picLocks noChangeAspect="1"/>
          </p:cNvPicPr>
          <p:nvPr/>
        </p:nvPicPr>
        <p:blipFill>
          <a:blip r:embed="rId4"/>
          <a:stretch>
            <a:fillRect/>
          </a:stretch>
        </p:blipFill>
        <p:spPr>
          <a:xfrm>
            <a:off x="4636820" y="2693240"/>
            <a:ext cx="2984367" cy="1091396"/>
          </a:xfrm>
          <a:prstGeom prst="rect">
            <a:avLst/>
          </a:prstGeom>
        </p:spPr>
      </p:pic>
      <p:sp>
        <p:nvSpPr>
          <p:cNvPr id="2433" name="Google Shape;2433;p44"/>
          <p:cNvSpPr txBox="1">
            <a:spLocks noGrp="1"/>
          </p:cNvSpPr>
          <p:nvPr>
            <p:ph type="title"/>
          </p:nvPr>
        </p:nvSpPr>
        <p:spPr>
          <a:xfrm>
            <a:off x="713225" y="539500"/>
            <a:ext cx="7717500" cy="40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3600"/>
              <a:t>Player Valuation</a:t>
            </a:r>
            <a:endParaRPr sz="3600"/>
          </a:p>
        </p:txBody>
      </p:sp>
      <p:sp>
        <p:nvSpPr>
          <p:cNvPr id="3" name="Google Shape;2433;p44">
            <a:extLst>
              <a:ext uri="{FF2B5EF4-FFF2-40B4-BE49-F238E27FC236}">
                <a16:creationId xmlns:a16="http://schemas.microsoft.com/office/drawing/2014/main" id="{0A7AC553-3ED5-8019-587F-E9E07599EEDD}"/>
              </a:ext>
            </a:extLst>
          </p:cNvPr>
          <p:cNvSpPr txBox="1">
            <a:spLocks/>
          </p:cNvSpPr>
          <p:nvPr/>
        </p:nvSpPr>
        <p:spPr>
          <a:xfrm>
            <a:off x="1507185" y="4157739"/>
            <a:ext cx="1868610" cy="408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5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1pPr>
            <a:lvl2pPr marR="0" lvl="1"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2pPr>
            <a:lvl3pPr marR="0" lvl="2"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3pPr>
            <a:lvl4pPr marR="0" lvl="3"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4pPr>
            <a:lvl5pPr marR="0" lvl="4"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5pPr>
            <a:lvl6pPr marR="0" lvl="5"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6pPr>
            <a:lvl7pPr marR="0" lvl="6"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7pPr>
            <a:lvl8pPr marR="0" lvl="7"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8pPr>
            <a:lvl9pPr marR="0" lvl="8"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9pPr>
          </a:lstStyle>
          <a:p>
            <a:r>
              <a:rPr lang="en-US" sz="2800"/>
              <a:t>High price</a:t>
            </a:r>
          </a:p>
        </p:txBody>
      </p:sp>
      <p:pic>
        <p:nvPicPr>
          <p:cNvPr id="1030" name="Picture 6" descr="Paul Pogba £89m transfer to Manchester United: The inside story of a  three-year chase | Football News | Sky Sports">
            <a:extLst>
              <a:ext uri="{FF2B5EF4-FFF2-40B4-BE49-F238E27FC236}">
                <a16:creationId xmlns:a16="http://schemas.microsoft.com/office/drawing/2014/main" id="{8DB9430C-EB15-C60D-8F85-53B6342E7CA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06451" y="2560476"/>
            <a:ext cx="2030311" cy="1171477"/>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Transfer news: Manchester United sign Angel di Maria from Real Madrid |  Football News | Sky Sports">
            <a:extLst>
              <a:ext uri="{FF2B5EF4-FFF2-40B4-BE49-F238E27FC236}">
                <a16:creationId xmlns:a16="http://schemas.microsoft.com/office/drawing/2014/main" id="{2A9E17CA-260B-4520-C82B-D9DFF2D509E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3822" y="2560476"/>
            <a:ext cx="2082629" cy="1171479"/>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Harry Maguire: Man Utd sign Leicester defender for world record £80m - BBC  Sport">
            <a:extLst>
              <a:ext uri="{FF2B5EF4-FFF2-40B4-BE49-F238E27FC236}">
                <a16:creationId xmlns:a16="http://schemas.microsoft.com/office/drawing/2014/main" id="{38A63B0E-870A-4347-4FB2-AADA6CEAB33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28922" y="1388995"/>
            <a:ext cx="2091926" cy="1171479"/>
          </a:xfrm>
          <a:prstGeom prst="rect">
            <a:avLst/>
          </a:prstGeom>
          <a:noFill/>
          <a:extLst>
            <a:ext uri="{909E8E84-426E-40DD-AFC4-6F175D3DCCD1}">
              <a14:hiddenFill xmlns:a14="http://schemas.microsoft.com/office/drawing/2010/main">
                <a:solidFill>
                  <a:srgbClr val="FFFFFF"/>
                </a:solidFill>
              </a14:hiddenFill>
            </a:ext>
          </a:extLst>
        </p:spPr>
      </p:pic>
      <p:sp>
        <p:nvSpPr>
          <p:cNvPr id="6" name="Google Shape;2433;p44">
            <a:extLst>
              <a:ext uri="{FF2B5EF4-FFF2-40B4-BE49-F238E27FC236}">
                <a16:creationId xmlns:a16="http://schemas.microsoft.com/office/drawing/2014/main" id="{99418E9D-2534-5FAB-0081-DC5C9B68D669}"/>
              </a:ext>
            </a:extLst>
          </p:cNvPr>
          <p:cNvSpPr txBox="1">
            <a:spLocks/>
          </p:cNvSpPr>
          <p:nvPr/>
        </p:nvSpPr>
        <p:spPr>
          <a:xfrm>
            <a:off x="1805801" y="1023723"/>
            <a:ext cx="1206340" cy="48704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5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1pPr>
            <a:lvl2pPr marR="0" lvl="1"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2pPr>
            <a:lvl3pPr marR="0" lvl="2"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3pPr>
            <a:lvl4pPr marR="0" lvl="3"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4pPr>
            <a:lvl5pPr marR="0" lvl="4"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5pPr>
            <a:lvl6pPr marR="0" lvl="5"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6pPr>
            <a:lvl7pPr marR="0" lvl="6"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7pPr>
            <a:lvl8pPr marR="0" lvl="7"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8pPr>
            <a:lvl9pPr marR="0" lvl="8"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9pPr>
          </a:lstStyle>
          <a:p>
            <a:pPr algn="l">
              <a:lnSpc>
                <a:spcPct val="100000"/>
              </a:lnSpc>
            </a:pPr>
            <a:r>
              <a:rPr lang="en-US" sz="1600">
                <a:solidFill>
                  <a:srgbClr val="FF0000"/>
                </a:solidFill>
              </a:rPr>
              <a:t>$87 million</a:t>
            </a:r>
          </a:p>
        </p:txBody>
      </p:sp>
      <p:sp>
        <p:nvSpPr>
          <p:cNvPr id="7" name="Google Shape;2433;p44">
            <a:extLst>
              <a:ext uri="{FF2B5EF4-FFF2-40B4-BE49-F238E27FC236}">
                <a16:creationId xmlns:a16="http://schemas.microsoft.com/office/drawing/2014/main" id="{E8BD62FE-6F2E-CF85-C13D-00A5DB6BCFFF}"/>
              </a:ext>
            </a:extLst>
          </p:cNvPr>
          <p:cNvSpPr txBox="1">
            <a:spLocks/>
          </p:cNvSpPr>
          <p:nvPr/>
        </p:nvSpPr>
        <p:spPr>
          <a:xfrm>
            <a:off x="2829113" y="3715841"/>
            <a:ext cx="1131997" cy="48704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5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1pPr>
            <a:lvl2pPr marR="0" lvl="1"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2pPr>
            <a:lvl3pPr marR="0" lvl="2"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3pPr>
            <a:lvl4pPr marR="0" lvl="3"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4pPr>
            <a:lvl5pPr marR="0" lvl="4"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5pPr>
            <a:lvl6pPr marR="0" lvl="5"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6pPr>
            <a:lvl7pPr marR="0" lvl="6"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7pPr>
            <a:lvl8pPr marR="0" lvl="7"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8pPr>
            <a:lvl9pPr marR="0" lvl="8"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9pPr>
          </a:lstStyle>
          <a:p>
            <a:pPr algn="l">
              <a:lnSpc>
                <a:spcPct val="100000"/>
              </a:lnSpc>
            </a:pPr>
            <a:r>
              <a:rPr lang="en-US" sz="1600">
                <a:solidFill>
                  <a:srgbClr val="FF0000"/>
                </a:solidFill>
              </a:rPr>
              <a:t>$89 million</a:t>
            </a:r>
          </a:p>
        </p:txBody>
      </p:sp>
      <p:sp>
        <p:nvSpPr>
          <p:cNvPr id="8" name="Google Shape;2433;p44">
            <a:extLst>
              <a:ext uri="{FF2B5EF4-FFF2-40B4-BE49-F238E27FC236}">
                <a16:creationId xmlns:a16="http://schemas.microsoft.com/office/drawing/2014/main" id="{3B116D3F-92C7-07FD-089C-0EB485EF8B8D}"/>
              </a:ext>
            </a:extLst>
          </p:cNvPr>
          <p:cNvSpPr txBox="1">
            <a:spLocks/>
          </p:cNvSpPr>
          <p:nvPr/>
        </p:nvSpPr>
        <p:spPr>
          <a:xfrm>
            <a:off x="413490" y="3731953"/>
            <a:ext cx="1131997" cy="48704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5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1pPr>
            <a:lvl2pPr marR="0" lvl="1"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2pPr>
            <a:lvl3pPr marR="0" lvl="2"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3pPr>
            <a:lvl4pPr marR="0" lvl="3"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4pPr>
            <a:lvl5pPr marR="0" lvl="4"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5pPr>
            <a:lvl6pPr marR="0" lvl="5"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6pPr>
            <a:lvl7pPr marR="0" lvl="6"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7pPr>
            <a:lvl8pPr marR="0" lvl="7"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8pPr>
            <a:lvl9pPr marR="0" lvl="8"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9pPr>
          </a:lstStyle>
          <a:p>
            <a:pPr algn="l">
              <a:lnSpc>
                <a:spcPct val="100000"/>
              </a:lnSpc>
            </a:pPr>
            <a:r>
              <a:rPr lang="en-US" sz="1600">
                <a:solidFill>
                  <a:srgbClr val="FF0000"/>
                </a:solidFill>
              </a:rPr>
              <a:t>$59 million</a:t>
            </a:r>
          </a:p>
        </p:txBody>
      </p:sp>
      <p:pic>
        <p:nvPicPr>
          <p:cNvPr id="13" name="Picture 12">
            <a:extLst>
              <a:ext uri="{FF2B5EF4-FFF2-40B4-BE49-F238E27FC236}">
                <a16:creationId xmlns:a16="http://schemas.microsoft.com/office/drawing/2014/main" id="{3F85A079-0538-5604-A8E4-20ACC9DEDF51}"/>
              </a:ext>
            </a:extLst>
          </p:cNvPr>
          <p:cNvPicPr>
            <a:picLocks noChangeAspect="1"/>
          </p:cNvPicPr>
          <p:nvPr/>
        </p:nvPicPr>
        <p:blipFill>
          <a:blip r:embed="rId8"/>
          <a:stretch>
            <a:fillRect/>
          </a:stretch>
        </p:blipFill>
        <p:spPr>
          <a:xfrm>
            <a:off x="4571975" y="4104412"/>
            <a:ext cx="3523749" cy="654453"/>
          </a:xfrm>
          <a:prstGeom prst="rect">
            <a:avLst/>
          </a:prstGeom>
        </p:spPr>
      </p:pic>
    </p:spTree>
    <p:extLst>
      <p:ext uri="{BB962C8B-B14F-4D97-AF65-F5344CB8AC3E}">
        <p14:creationId xmlns:p14="http://schemas.microsoft.com/office/powerpoint/2010/main" val="2937330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grpId="0" nodeType="clickEffect">
                                  <p:stCondLst>
                                    <p:cond delay="0"/>
                                  </p:stCondLst>
                                  <p:childTnLst>
                                    <p:animScale>
                                      <p:cBhvr>
                                        <p:cTn id="6" dur="1000" fill="hold"/>
                                        <p:tgtEl>
                                          <p:spTgt spid="6"/>
                                        </p:tgtEl>
                                      </p:cBhvr>
                                      <p:by x="150000" y="150000"/>
                                    </p:animScale>
                                  </p:childTnLst>
                                </p:cTn>
                              </p:par>
                              <p:par>
                                <p:cTn id="7" presetID="6" presetClass="emph" presetSubtype="0" fill="hold" grpId="0" nodeType="withEffect">
                                  <p:stCondLst>
                                    <p:cond delay="0"/>
                                  </p:stCondLst>
                                  <p:childTnLst>
                                    <p:animScale>
                                      <p:cBhvr>
                                        <p:cTn id="8" dur="1000" fill="hold"/>
                                        <p:tgtEl>
                                          <p:spTgt spid="8"/>
                                        </p:tgtEl>
                                      </p:cBhvr>
                                      <p:by x="150000" y="150000"/>
                                    </p:animScale>
                                  </p:childTnLst>
                                </p:cTn>
                              </p:par>
                              <p:par>
                                <p:cTn id="9" presetID="6" presetClass="emph" presetSubtype="0" fill="hold" grpId="0" nodeType="withEffect">
                                  <p:stCondLst>
                                    <p:cond delay="0"/>
                                  </p:stCondLst>
                                  <p:childTnLst>
                                    <p:animScale>
                                      <p:cBhvr>
                                        <p:cTn id="10" dur="1000" fill="hold"/>
                                        <p:tgtEl>
                                          <p:spTgt spid="7"/>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432"/>
        <p:cNvGrpSpPr/>
        <p:nvPr/>
      </p:nvGrpSpPr>
      <p:grpSpPr>
        <a:xfrm>
          <a:off x="0" y="0"/>
          <a:ext cx="0" cy="0"/>
          <a:chOff x="0" y="0"/>
          <a:chExt cx="0" cy="0"/>
        </a:xfrm>
      </p:grpSpPr>
      <p:sp>
        <p:nvSpPr>
          <p:cNvPr id="2433" name="Google Shape;2433;p44"/>
          <p:cNvSpPr txBox="1">
            <a:spLocks noGrp="1"/>
          </p:cNvSpPr>
          <p:nvPr>
            <p:ph type="title"/>
          </p:nvPr>
        </p:nvSpPr>
        <p:spPr>
          <a:xfrm>
            <a:off x="713225" y="539500"/>
            <a:ext cx="7717500" cy="40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3600"/>
              <a:t>Player Valuation</a:t>
            </a:r>
            <a:endParaRPr sz="3600"/>
          </a:p>
        </p:txBody>
      </p:sp>
      <p:pic>
        <p:nvPicPr>
          <p:cNvPr id="1028" name="Picture 4" descr="Ex-Man Utd man urges £68m signing to replace Maguire at Old Trafford">
            <a:extLst>
              <a:ext uri="{FF2B5EF4-FFF2-40B4-BE49-F238E27FC236}">
                <a16:creationId xmlns:a16="http://schemas.microsoft.com/office/drawing/2014/main" id="{06CF1BB5-CD48-9841-2D70-6578CF5CAC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05941" y="1468742"/>
            <a:ext cx="2231386" cy="1171478"/>
          </a:xfrm>
          <a:prstGeom prst="rect">
            <a:avLst/>
          </a:prstGeom>
          <a:noFill/>
          <a:extLst>
            <a:ext uri="{909E8E84-426E-40DD-AFC4-6F175D3DCCD1}">
              <a14:hiddenFill xmlns:a14="http://schemas.microsoft.com/office/drawing/2010/main">
                <a:solidFill>
                  <a:srgbClr val="FFFFFF"/>
                </a:solidFill>
              </a14:hiddenFill>
            </a:ext>
          </a:extLst>
        </p:spPr>
      </p:pic>
      <p:sp>
        <p:nvSpPr>
          <p:cNvPr id="3" name="Google Shape;2433;p44">
            <a:extLst>
              <a:ext uri="{FF2B5EF4-FFF2-40B4-BE49-F238E27FC236}">
                <a16:creationId xmlns:a16="http://schemas.microsoft.com/office/drawing/2014/main" id="{0A7AC553-3ED5-8019-587F-E9E07599EEDD}"/>
              </a:ext>
            </a:extLst>
          </p:cNvPr>
          <p:cNvSpPr txBox="1">
            <a:spLocks/>
          </p:cNvSpPr>
          <p:nvPr/>
        </p:nvSpPr>
        <p:spPr>
          <a:xfrm>
            <a:off x="1507185" y="4157739"/>
            <a:ext cx="1868610" cy="408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5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1pPr>
            <a:lvl2pPr marR="0" lvl="1"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2pPr>
            <a:lvl3pPr marR="0" lvl="2"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3pPr>
            <a:lvl4pPr marR="0" lvl="3"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4pPr>
            <a:lvl5pPr marR="0" lvl="4"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5pPr>
            <a:lvl6pPr marR="0" lvl="5"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6pPr>
            <a:lvl7pPr marR="0" lvl="6"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7pPr>
            <a:lvl8pPr marR="0" lvl="7"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8pPr>
            <a:lvl9pPr marR="0" lvl="8"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9pPr>
          </a:lstStyle>
          <a:p>
            <a:r>
              <a:rPr lang="en-US" sz="2800"/>
              <a:t>High price</a:t>
            </a:r>
          </a:p>
        </p:txBody>
      </p:sp>
      <p:sp>
        <p:nvSpPr>
          <p:cNvPr id="4" name="Google Shape;2433;p44">
            <a:extLst>
              <a:ext uri="{FF2B5EF4-FFF2-40B4-BE49-F238E27FC236}">
                <a16:creationId xmlns:a16="http://schemas.microsoft.com/office/drawing/2014/main" id="{6DCF215B-17E5-17FD-6F48-838B0C1823BF}"/>
              </a:ext>
            </a:extLst>
          </p:cNvPr>
          <p:cNvSpPr txBox="1">
            <a:spLocks/>
          </p:cNvSpPr>
          <p:nvPr/>
        </p:nvSpPr>
        <p:spPr>
          <a:xfrm>
            <a:off x="5655423" y="4157739"/>
            <a:ext cx="2404073" cy="408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5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1pPr>
            <a:lvl2pPr marR="0" lvl="1"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2pPr>
            <a:lvl3pPr marR="0" lvl="2"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3pPr>
            <a:lvl4pPr marR="0" lvl="3"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4pPr>
            <a:lvl5pPr marR="0" lvl="4"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5pPr>
            <a:lvl6pPr marR="0" lvl="5"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6pPr>
            <a:lvl7pPr marR="0" lvl="6"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7pPr>
            <a:lvl8pPr marR="0" lvl="7"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8pPr>
            <a:lvl9pPr marR="0" lvl="8"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9pPr>
          </a:lstStyle>
          <a:p>
            <a:r>
              <a:rPr lang="en-US" sz="2800"/>
              <a:t>Poor results?</a:t>
            </a:r>
          </a:p>
        </p:txBody>
      </p:sp>
      <p:sp>
        <p:nvSpPr>
          <p:cNvPr id="5" name="Arrow: Right 4">
            <a:extLst>
              <a:ext uri="{FF2B5EF4-FFF2-40B4-BE49-F238E27FC236}">
                <a16:creationId xmlns:a16="http://schemas.microsoft.com/office/drawing/2014/main" id="{153DD850-83FE-C89C-958E-05994033D4CB}"/>
              </a:ext>
            </a:extLst>
          </p:cNvPr>
          <p:cNvSpPr/>
          <p:nvPr/>
        </p:nvSpPr>
        <p:spPr>
          <a:xfrm>
            <a:off x="3479516" y="4157739"/>
            <a:ext cx="2072186" cy="341233"/>
          </a:xfrm>
          <a:prstGeom prst="rightArrow">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1030" name="Picture 6" descr="Paul Pogba £89m transfer to Manchester United: The inside story of a  three-year chase | Football News | Sky Sports">
            <a:extLst>
              <a:ext uri="{FF2B5EF4-FFF2-40B4-BE49-F238E27FC236}">
                <a16:creationId xmlns:a16="http://schemas.microsoft.com/office/drawing/2014/main" id="{8DB9430C-EB15-C60D-8F85-53B6342E7CA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06451" y="2560476"/>
            <a:ext cx="2030311" cy="117147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Paul Pogba fails to pick up where he left off against Leicester -  Independent.ie">
            <a:extLst>
              <a:ext uri="{FF2B5EF4-FFF2-40B4-BE49-F238E27FC236}">
                <a16:creationId xmlns:a16="http://schemas.microsoft.com/office/drawing/2014/main" id="{DB26CACD-BAB8-24C0-B202-0E7B6FCC01B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12895" y="2643680"/>
            <a:ext cx="1995456" cy="112003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Transfer news: Manchester United sign Angel di Maria from Real Madrid |  Football News | Sky Sports">
            <a:extLst>
              <a:ext uri="{FF2B5EF4-FFF2-40B4-BE49-F238E27FC236}">
                <a16:creationId xmlns:a16="http://schemas.microsoft.com/office/drawing/2014/main" id="{2A9E17CA-260B-4520-C82B-D9DFF2D509E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3822" y="2560476"/>
            <a:ext cx="2082629" cy="1171479"/>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Harry Maguire: Man Utd sign Leicester defender for world record £80m - BBC  Sport">
            <a:extLst>
              <a:ext uri="{FF2B5EF4-FFF2-40B4-BE49-F238E27FC236}">
                <a16:creationId xmlns:a16="http://schemas.microsoft.com/office/drawing/2014/main" id="{38A63B0E-870A-4347-4FB2-AADA6CEAB33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28922" y="1388995"/>
            <a:ext cx="2091926" cy="1171479"/>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Angel Di Maria writes open letter to Manchester United fans | Football News  | Sky Sports">
            <a:extLst>
              <a:ext uri="{FF2B5EF4-FFF2-40B4-BE49-F238E27FC236}">
                <a16:creationId xmlns:a16="http://schemas.microsoft.com/office/drawing/2014/main" id="{93B4C70E-2ED6-ED5A-82C3-8D5658A5534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822078" y="2636236"/>
            <a:ext cx="1999556" cy="1124750"/>
          </a:xfrm>
          <a:prstGeom prst="rect">
            <a:avLst/>
          </a:prstGeom>
          <a:noFill/>
          <a:extLst>
            <a:ext uri="{909E8E84-426E-40DD-AFC4-6F175D3DCCD1}">
              <a14:hiddenFill xmlns:a14="http://schemas.microsoft.com/office/drawing/2010/main">
                <a:solidFill>
                  <a:srgbClr val="FFFFFF"/>
                </a:solidFill>
              </a14:hiddenFill>
            </a:ext>
          </a:extLst>
        </p:spPr>
      </p:pic>
      <p:sp>
        <p:nvSpPr>
          <p:cNvPr id="6" name="Google Shape;2433;p44">
            <a:extLst>
              <a:ext uri="{FF2B5EF4-FFF2-40B4-BE49-F238E27FC236}">
                <a16:creationId xmlns:a16="http://schemas.microsoft.com/office/drawing/2014/main" id="{99418E9D-2534-5FAB-0081-DC5C9B68D669}"/>
              </a:ext>
            </a:extLst>
          </p:cNvPr>
          <p:cNvSpPr txBox="1">
            <a:spLocks/>
          </p:cNvSpPr>
          <p:nvPr/>
        </p:nvSpPr>
        <p:spPr>
          <a:xfrm>
            <a:off x="1805801" y="1023723"/>
            <a:ext cx="1206340" cy="48704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5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1pPr>
            <a:lvl2pPr marR="0" lvl="1"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2pPr>
            <a:lvl3pPr marR="0" lvl="2"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3pPr>
            <a:lvl4pPr marR="0" lvl="3"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4pPr>
            <a:lvl5pPr marR="0" lvl="4"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5pPr>
            <a:lvl6pPr marR="0" lvl="5"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6pPr>
            <a:lvl7pPr marR="0" lvl="6"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7pPr>
            <a:lvl8pPr marR="0" lvl="7"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8pPr>
            <a:lvl9pPr marR="0" lvl="8"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9pPr>
          </a:lstStyle>
          <a:p>
            <a:pPr algn="l">
              <a:lnSpc>
                <a:spcPct val="100000"/>
              </a:lnSpc>
            </a:pPr>
            <a:r>
              <a:rPr lang="en-US" sz="1600">
                <a:solidFill>
                  <a:srgbClr val="FF0000"/>
                </a:solidFill>
              </a:rPr>
              <a:t>$87 million</a:t>
            </a:r>
          </a:p>
        </p:txBody>
      </p:sp>
      <p:sp>
        <p:nvSpPr>
          <p:cNvPr id="7" name="Google Shape;2433;p44">
            <a:extLst>
              <a:ext uri="{FF2B5EF4-FFF2-40B4-BE49-F238E27FC236}">
                <a16:creationId xmlns:a16="http://schemas.microsoft.com/office/drawing/2014/main" id="{E8BD62FE-6F2E-CF85-C13D-00A5DB6BCFFF}"/>
              </a:ext>
            </a:extLst>
          </p:cNvPr>
          <p:cNvSpPr txBox="1">
            <a:spLocks/>
          </p:cNvSpPr>
          <p:nvPr/>
        </p:nvSpPr>
        <p:spPr>
          <a:xfrm>
            <a:off x="2829113" y="3715841"/>
            <a:ext cx="1131997" cy="48704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5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1pPr>
            <a:lvl2pPr marR="0" lvl="1"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2pPr>
            <a:lvl3pPr marR="0" lvl="2"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3pPr>
            <a:lvl4pPr marR="0" lvl="3"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4pPr>
            <a:lvl5pPr marR="0" lvl="4"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5pPr>
            <a:lvl6pPr marR="0" lvl="5"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6pPr>
            <a:lvl7pPr marR="0" lvl="6"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7pPr>
            <a:lvl8pPr marR="0" lvl="7"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8pPr>
            <a:lvl9pPr marR="0" lvl="8"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9pPr>
          </a:lstStyle>
          <a:p>
            <a:pPr algn="l">
              <a:lnSpc>
                <a:spcPct val="100000"/>
              </a:lnSpc>
            </a:pPr>
            <a:r>
              <a:rPr lang="en-US" sz="1600">
                <a:solidFill>
                  <a:srgbClr val="FF0000"/>
                </a:solidFill>
              </a:rPr>
              <a:t>$89 million</a:t>
            </a:r>
          </a:p>
        </p:txBody>
      </p:sp>
      <p:sp>
        <p:nvSpPr>
          <p:cNvPr id="8" name="Google Shape;2433;p44">
            <a:extLst>
              <a:ext uri="{FF2B5EF4-FFF2-40B4-BE49-F238E27FC236}">
                <a16:creationId xmlns:a16="http://schemas.microsoft.com/office/drawing/2014/main" id="{3B116D3F-92C7-07FD-089C-0EB485EF8B8D}"/>
              </a:ext>
            </a:extLst>
          </p:cNvPr>
          <p:cNvSpPr txBox="1">
            <a:spLocks/>
          </p:cNvSpPr>
          <p:nvPr/>
        </p:nvSpPr>
        <p:spPr>
          <a:xfrm>
            <a:off x="413490" y="3731953"/>
            <a:ext cx="1131997" cy="48704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5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1pPr>
            <a:lvl2pPr marR="0" lvl="1"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2pPr>
            <a:lvl3pPr marR="0" lvl="2"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3pPr>
            <a:lvl4pPr marR="0" lvl="3"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4pPr>
            <a:lvl5pPr marR="0" lvl="4"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5pPr>
            <a:lvl6pPr marR="0" lvl="5"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6pPr>
            <a:lvl7pPr marR="0" lvl="6"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7pPr>
            <a:lvl8pPr marR="0" lvl="7"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8pPr>
            <a:lvl9pPr marR="0" lvl="8"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9pPr>
          </a:lstStyle>
          <a:p>
            <a:pPr algn="l">
              <a:lnSpc>
                <a:spcPct val="100000"/>
              </a:lnSpc>
            </a:pPr>
            <a:r>
              <a:rPr lang="en-US" sz="1600">
                <a:solidFill>
                  <a:srgbClr val="FF0000"/>
                </a:solidFill>
              </a:rPr>
              <a:t>$59 million</a:t>
            </a:r>
          </a:p>
        </p:txBody>
      </p:sp>
      <p:pic>
        <p:nvPicPr>
          <p:cNvPr id="1040" name="Picture 16">
            <a:extLst>
              <a:ext uri="{FF2B5EF4-FFF2-40B4-BE49-F238E27FC236}">
                <a16:creationId xmlns:a16="http://schemas.microsoft.com/office/drawing/2014/main" id="{A42C6466-88F5-8119-8702-F32806B49AD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70653" y="1639312"/>
            <a:ext cx="511439" cy="66461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6">
            <a:extLst>
              <a:ext uri="{FF2B5EF4-FFF2-40B4-BE49-F238E27FC236}">
                <a16:creationId xmlns:a16="http://schemas.microsoft.com/office/drawing/2014/main" id="{EAB3FC52-43AB-289B-7615-5B87245AFA7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479195" y="1639311"/>
            <a:ext cx="511439" cy="66461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EA77ED27-D821-4279-4E47-9D54BEAA914C}"/>
              </a:ext>
            </a:extLst>
          </p:cNvPr>
          <p:cNvSpPr/>
          <p:nvPr/>
        </p:nvSpPr>
        <p:spPr>
          <a:xfrm>
            <a:off x="5705939" y="2070110"/>
            <a:ext cx="2231387" cy="2338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solidFill>
                  <a:schemeClr val="accent6"/>
                </a:solidFill>
                <a:latin typeface="Fira Sans" panose="020B0503050000020004" pitchFamily="34" charset="0"/>
              </a:rPr>
              <a:t>FLOP</a:t>
            </a:r>
          </a:p>
        </p:txBody>
      </p:sp>
      <p:sp>
        <p:nvSpPr>
          <p:cNvPr id="10" name="Rectangle 9">
            <a:extLst>
              <a:ext uri="{FF2B5EF4-FFF2-40B4-BE49-F238E27FC236}">
                <a16:creationId xmlns:a16="http://schemas.microsoft.com/office/drawing/2014/main" id="{367BF252-1389-81B2-0CAA-66CAB4EDF7ED}"/>
              </a:ext>
            </a:extLst>
          </p:cNvPr>
          <p:cNvSpPr/>
          <p:nvPr/>
        </p:nvSpPr>
        <p:spPr>
          <a:xfrm>
            <a:off x="4806895" y="3253520"/>
            <a:ext cx="1995456" cy="24944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solidFill>
                  <a:schemeClr val="accent6"/>
                </a:solidFill>
                <a:latin typeface="Fira Sans" panose="020B0503050000020004" pitchFamily="34" charset="0"/>
              </a:rPr>
              <a:t>FLOP</a:t>
            </a:r>
          </a:p>
        </p:txBody>
      </p:sp>
      <p:sp>
        <p:nvSpPr>
          <p:cNvPr id="12" name="Rectangle 11">
            <a:extLst>
              <a:ext uri="{FF2B5EF4-FFF2-40B4-BE49-F238E27FC236}">
                <a16:creationId xmlns:a16="http://schemas.microsoft.com/office/drawing/2014/main" id="{36CA4710-D5CC-AD74-062B-95D7A435B9C0}"/>
              </a:ext>
            </a:extLst>
          </p:cNvPr>
          <p:cNvSpPr/>
          <p:nvPr/>
        </p:nvSpPr>
        <p:spPr>
          <a:xfrm>
            <a:off x="6791805" y="3210330"/>
            <a:ext cx="2027089" cy="29263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solidFill>
                  <a:schemeClr val="accent6"/>
                </a:solidFill>
                <a:latin typeface="Fira Sans" panose="020B0503050000020004" pitchFamily="34" charset="0"/>
              </a:rPr>
              <a:t>FLOP</a:t>
            </a:r>
          </a:p>
        </p:txBody>
      </p:sp>
      <p:sp>
        <p:nvSpPr>
          <p:cNvPr id="14" name="Rectangle 13">
            <a:extLst>
              <a:ext uri="{FF2B5EF4-FFF2-40B4-BE49-F238E27FC236}">
                <a16:creationId xmlns:a16="http://schemas.microsoft.com/office/drawing/2014/main" id="{211F3759-E7CC-6D18-986A-4D93CFE077DD}"/>
              </a:ext>
            </a:extLst>
          </p:cNvPr>
          <p:cNvSpPr/>
          <p:nvPr/>
        </p:nvSpPr>
        <p:spPr>
          <a:xfrm>
            <a:off x="0" y="0"/>
            <a:ext cx="9144000" cy="5143500"/>
          </a:xfrm>
          <a:prstGeom prst="rect">
            <a:avLst/>
          </a:prstGeom>
          <a:solidFill>
            <a:schemeClr val="accent6">
              <a:lumMod val="85000"/>
              <a:alpha val="6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17" name="Picture 16">
            <a:extLst>
              <a:ext uri="{FF2B5EF4-FFF2-40B4-BE49-F238E27FC236}">
                <a16:creationId xmlns:a16="http://schemas.microsoft.com/office/drawing/2014/main" id="{6CE03E52-04B3-79FE-4E62-EF58A9A23449}"/>
              </a:ext>
            </a:extLst>
          </p:cNvPr>
          <p:cNvPicPr>
            <a:picLocks noChangeAspect="1"/>
          </p:cNvPicPr>
          <p:nvPr/>
        </p:nvPicPr>
        <p:blipFill>
          <a:blip r:embed="rId10"/>
          <a:stretch>
            <a:fillRect/>
          </a:stretch>
        </p:blipFill>
        <p:spPr>
          <a:xfrm rot="21398923">
            <a:off x="249098" y="547374"/>
            <a:ext cx="5526087" cy="1551261"/>
          </a:xfrm>
          <a:prstGeom prst="rect">
            <a:avLst/>
          </a:prstGeom>
        </p:spPr>
      </p:pic>
      <p:pic>
        <p:nvPicPr>
          <p:cNvPr id="19" name="Picture 18">
            <a:extLst>
              <a:ext uri="{FF2B5EF4-FFF2-40B4-BE49-F238E27FC236}">
                <a16:creationId xmlns:a16="http://schemas.microsoft.com/office/drawing/2014/main" id="{945D7981-47FA-F1C2-406B-CB173413F507}"/>
              </a:ext>
            </a:extLst>
          </p:cNvPr>
          <p:cNvPicPr>
            <a:picLocks noChangeAspect="1"/>
          </p:cNvPicPr>
          <p:nvPr/>
        </p:nvPicPr>
        <p:blipFill>
          <a:blip r:embed="rId11"/>
          <a:stretch>
            <a:fillRect/>
          </a:stretch>
        </p:blipFill>
        <p:spPr>
          <a:xfrm rot="354310">
            <a:off x="4684799" y="2398449"/>
            <a:ext cx="4214012" cy="927408"/>
          </a:xfrm>
          <a:prstGeom prst="rect">
            <a:avLst/>
          </a:prstGeom>
        </p:spPr>
      </p:pic>
      <p:pic>
        <p:nvPicPr>
          <p:cNvPr id="21" name="Picture 20">
            <a:extLst>
              <a:ext uri="{FF2B5EF4-FFF2-40B4-BE49-F238E27FC236}">
                <a16:creationId xmlns:a16="http://schemas.microsoft.com/office/drawing/2014/main" id="{7C14500D-3D39-1C28-3727-0852EAFAF331}"/>
              </a:ext>
            </a:extLst>
          </p:cNvPr>
          <p:cNvPicPr>
            <a:picLocks noChangeAspect="1"/>
          </p:cNvPicPr>
          <p:nvPr/>
        </p:nvPicPr>
        <p:blipFill rotWithShape="1">
          <a:blip r:embed="rId12"/>
          <a:srcRect l="1227" t="-2170" r="10539" b="20698"/>
          <a:stretch/>
        </p:blipFill>
        <p:spPr>
          <a:xfrm rot="21434157">
            <a:off x="480661" y="3326148"/>
            <a:ext cx="4897833" cy="1439466"/>
          </a:xfrm>
          <a:prstGeom prst="rect">
            <a:avLst/>
          </a:prstGeom>
        </p:spPr>
      </p:pic>
    </p:spTree>
    <p:extLst>
      <p:ext uri="{BB962C8B-B14F-4D97-AF65-F5344CB8AC3E}">
        <p14:creationId xmlns:p14="http://schemas.microsoft.com/office/powerpoint/2010/main" val="3097380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2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3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32"/>
                                        </p:tgtEl>
                                        <p:attrNameLst>
                                          <p:attrName>style.visibility</p:attrName>
                                        </p:attrNameLst>
                                      </p:cBhvr>
                                      <p:to>
                                        <p:strVal val="visible"/>
                                      </p:to>
                                    </p:se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fade">
                                      <p:cBhvr>
                                        <p:cTn id="20" dur="500"/>
                                        <p:tgtEl>
                                          <p:spTgt spid="2"/>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500"/>
                                        <p:tgtEl>
                                          <p:spTgt spid="12"/>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4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47" presetClass="exit" presetSubtype="0" fill="hold" nodeType="clickEffect">
                                  <p:stCondLst>
                                    <p:cond delay="0"/>
                                  </p:stCondLst>
                                  <p:childTnLst>
                                    <p:animEffect transition="out" filter="fade">
                                      <p:cBhvr>
                                        <p:cTn id="36" dur="500"/>
                                        <p:tgtEl>
                                          <p:spTgt spid="1040"/>
                                        </p:tgtEl>
                                      </p:cBhvr>
                                    </p:animEffect>
                                    <p:anim calcmode="lin" valueType="num">
                                      <p:cBhvr>
                                        <p:cTn id="37" dur="500"/>
                                        <p:tgtEl>
                                          <p:spTgt spid="1040"/>
                                        </p:tgtEl>
                                        <p:attrNameLst>
                                          <p:attrName>ppt_x</p:attrName>
                                        </p:attrNameLst>
                                      </p:cBhvr>
                                      <p:tavLst>
                                        <p:tav tm="0">
                                          <p:val>
                                            <p:strVal val="ppt_x"/>
                                          </p:val>
                                        </p:tav>
                                        <p:tav tm="100000">
                                          <p:val>
                                            <p:strVal val="ppt_x"/>
                                          </p:val>
                                        </p:tav>
                                      </p:tavLst>
                                    </p:anim>
                                    <p:anim calcmode="lin" valueType="num">
                                      <p:cBhvr>
                                        <p:cTn id="38" dur="500"/>
                                        <p:tgtEl>
                                          <p:spTgt spid="1040"/>
                                        </p:tgtEl>
                                        <p:attrNameLst>
                                          <p:attrName>ppt_y</p:attrName>
                                        </p:attrNameLst>
                                      </p:cBhvr>
                                      <p:tavLst>
                                        <p:tav tm="0">
                                          <p:val>
                                            <p:strVal val="ppt_y"/>
                                          </p:val>
                                        </p:tav>
                                        <p:tav tm="100000">
                                          <p:val>
                                            <p:strVal val="ppt_y-.1"/>
                                          </p:val>
                                        </p:tav>
                                      </p:tavLst>
                                    </p:anim>
                                    <p:set>
                                      <p:cBhvr>
                                        <p:cTn id="39" dur="1" fill="hold">
                                          <p:stCondLst>
                                            <p:cond delay="499"/>
                                          </p:stCondLst>
                                        </p:cTn>
                                        <p:tgtEl>
                                          <p:spTgt spid="1040"/>
                                        </p:tgtEl>
                                        <p:attrNameLst>
                                          <p:attrName>style.visibility</p:attrName>
                                        </p:attrNameLst>
                                      </p:cBhvr>
                                      <p:to>
                                        <p:strVal val="hidden"/>
                                      </p:to>
                                    </p:set>
                                  </p:childTnLst>
                                </p:cTn>
                              </p:par>
                              <p:par>
                                <p:cTn id="40" presetID="47" presetClass="exit" presetSubtype="0" fill="hold" nodeType="withEffect">
                                  <p:stCondLst>
                                    <p:cond delay="0"/>
                                  </p:stCondLst>
                                  <p:childTnLst>
                                    <p:animEffect transition="out" filter="fade">
                                      <p:cBhvr>
                                        <p:cTn id="41" dur="500"/>
                                        <p:tgtEl>
                                          <p:spTgt spid="9"/>
                                        </p:tgtEl>
                                      </p:cBhvr>
                                    </p:animEffect>
                                    <p:anim calcmode="lin" valueType="num">
                                      <p:cBhvr>
                                        <p:cTn id="42" dur="500"/>
                                        <p:tgtEl>
                                          <p:spTgt spid="9"/>
                                        </p:tgtEl>
                                        <p:attrNameLst>
                                          <p:attrName>ppt_x</p:attrName>
                                        </p:attrNameLst>
                                      </p:cBhvr>
                                      <p:tavLst>
                                        <p:tav tm="0">
                                          <p:val>
                                            <p:strVal val="ppt_x"/>
                                          </p:val>
                                        </p:tav>
                                        <p:tav tm="100000">
                                          <p:val>
                                            <p:strVal val="ppt_x"/>
                                          </p:val>
                                        </p:tav>
                                      </p:tavLst>
                                    </p:anim>
                                    <p:anim calcmode="lin" valueType="num">
                                      <p:cBhvr>
                                        <p:cTn id="43" dur="500"/>
                                        <p:tgtEl>
                                          <p:spTgt spid="9"/>
                                        </p:tgtEl>
                                        <p:attrNameLst>
                                          <p:attrName>ppt_y</p:attrName>
                                        </p:attrNameLst>
                                      </p:cBhvr>
                                      <p:tavLst>
                                        <p:tav tm="0">
                                          <p:val>
                                            <p:strVal val="ppt_y"/>
                                          </p:val>
                                        </p:tav>
                                        <p:tav tm="100000">
                                          <p:val>
                                            <p:strVal val="ppt_y-.1"/>
                                          </p:val>
                                        </p:tav>
                                      </p:tavLst>
                                    </p:anim>
                                    <p:set>
                                      <p:cBhvr>
                                        <p:cTn id="44" dur="1" fill="hold">
                                          <p:stCondLst>
                                            <p:cond delay="499"/>
                                          </p:stCondLst>
                                        </p:cTn>
                                        <p:tgtEl>
                                          <p:spTgt spid="9"/>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4"/>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7"/>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9"/>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P spid="2" grpId="0" animBg="1"/>
      <p:bldP spid="10" grpId="0" animBg="1"/>
      <p:bldP spid="12" grpId="0" animBg="1"/>
      <p:bldP spid="1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432"/>
        <p:cNvGrpSpPr/>
        <p:nvPr/>
      </p:nvGrpSpPr>
      <p:grpSpPr>
        <a:xfrm>
          <a:off x="0" y="0"/>
          <a:ext cx="0" cy="0"/>
          <a:chOff x="0" y="0"/>
          <a:chExt cx="0" cy="0"/>
        </a:xfrm>
      </p:grpSpPr>
      <p:sp>
        <p:nvSpPr>
          <p:cNvPr id="2433" name="Google Shape;2433;p44"/>
          <p:cNvSpPr txBox="1">
            <a:spLocks noGrp="1"/>
          </p:cNvSpPr>
          <p:nvPr>
            <p:ph type="title"/>
          </p:nvPr>
        </p:nvSpPr>
        <p:spPr>
          <a:xfrm>
            <a:off x="713225" y="539500"/>
            <a:ext cx="7717500" cy="40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3600"/>
              <a:t>Player Valuation</a:t>
            </a:r>
            <a:endParaRPr sz="3600"/>
          </a:p>
        </p:txBody>
      </p:sp>
      <p:pic>
        <p:nvPicPr>
          <p:cNvPr id="2052" name="Picture 4" descr="Blank Gameweek 32 Ones to watch: Mohamed Salah">
            <a:extLst>
              <a:ext uri="{FF2B5EF4-FFF2-40B4-BE49-F238E27FC236}">
                <a16:creationId xmlns:a16="http://schemas.microsoft.com/office/drawing/2014/main" id="{F64A7684-B568-8FB1-6704-21E0B97E44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3225" y="1767328"/>
            <a:ext cx="2163935" cy="144000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PSG take first N'Golo Kante transfer step amid continued Chelsea contract  concerns - football.london">
            <a:extLst>
              <a:ext uri="{FF2B5EF4-FFF2-40B4-BE49-F238E27FC236}">
                <a16:creationId xmlns:a16="http://schemas.microsoft.com/office/drawing/2014/main" id="{E2592BB6-7EE0-04FB-5B04-C7776A2385A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82224" y="1767328"/>
            <a:ext cx="2163934" cy="144000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Odegaard and Haaland helping drive up Nordic player prices">
            <a:extLst>
              <a:ext uri="{FF2B5EF4-FFF2-40B4-BE49-F238E27FC236}">
                <a16:creationId xmlns:a16="http://schemas.microsoft.com/office/drawing/2014/main" id="{94F2F9EB-64C9-3200-2DFB-71AE33B72C3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51222" y="1772610"/>
            <a:ext cx="2163934" cy="1440000"/>
          </a:xfrm>
          <a:prstGeom prst="rect">
            <a:avLst/>
          </a:prstGeom>
          <a:noFill/>
          <a:extLst>
            <a:ext uri="{909E8E84-426E-40DD-AFC4-6F175D3DCCD1}">
              <a14:hiddenFill xmlns:a14="http://schemas.microsoft.com/office/drawing/2010/main">
                <a:solidFill>
                  <a:srgbClr val="FFFFFF"/>
                </a:solidFill>
              </a14:hiddenFill>
            </a:ext>
          </a:extLst>
        </p:spPr>
      </p:pic>
      <p:sp>
        <p:nvSpPr>
          <p:cNvPr id="2" name="Google Shape;2433;p44">
            <a:extLst>
              <a:ext uri="{FF2B5EF4-FFF2-40B4-BE49-F238E27FC236}">
                <a16:creationId xmlns:a16="http://schemas.microsoft.com/office/drawing/2014/main" id="{B063F5A5-1B96-7D5E-0E9E-C789727186A3}"/>
              </a:ext>
            </a:extLst>
          </p:cNvPr>
          <p:cNvSpPr txBox="1">
            <a:spLocks/>
          </p:cNvSpPr>
          <p:nvPr/>
        </p:nvSpPr>
        <p:spPr>
          <a:xfrm>
            <a:off x="860888" y="1358728"/>
            <a:ext cx="1868610" cy="408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5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1pPr>
            <a:lvl2pPr marR="0" lvl="1"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2pPr>
            <a:lvl3pPr marR="0" lvl="2"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3pPr>
            <a:lvl4pPr marR="0" lvl="3"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4pPr>
            <a:lvl5pPr marR="0" lvl="4"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5pPr>
            <a:lvl6pPr marR="0" lvl="5"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6pPr>
            <a:lvl7pPr marR="0" lvl="6"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7pPr>
            <a:lvl8pPr marR="0" lvl="7"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8pPr>
            <a:lvl9pPr marR="0" lvl="8"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9pPr>
          </a:lstStyle>
          <a:p>
            <a:r>
              <a:rPr lang="en-US" sz="2000"/>
              <a:t>Mo Salah</a:t>
            </a:r>
          </a:p>
        </p:txBody>
      </p:sp>
      <p:sp>
        <p:nvSpPr>
          <p:cNvPr id="4" name="Google Shape;2433;p44">
            <a:extLst>
              <a:ext uri="{FF2B5EF4-FFF2-40B4-BE49-F238E27FC236}">
                <a16:creationId xmlns:a16="http://schemas.microsoft.com/office/drawing/2014/main" id="{729611B4-F8B2-9021-C9D3-4E5AF9AA1B9B}"/>
              </a:ext>
            </a:extLst>
          </p:cNvPr>
          <p:cNvSpPr txBox="1">
            <a:spLocks/>
          </p:cNvSpPr>
          <p:nvPr/>
        </p:nvSpPr>
        <p:spPr>
          <a:xfrm>
            <a:off x="3829886" y="1358728"/>
            <a:ext cx="1868610" cy="408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5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1pPr>
            <a:lvl2pPr marR="0" lvl="1"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2pPr>
            <a:lvl3pPr marR="0" lvl="2"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3pPr>
            <a:lvl4pPr marR="0" lvl="3"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4pPr>
            <a:lvl5pPr marR="0" lvl="4"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5pPr>
            <a:lvl6pPr marR="0" lvl="5"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6pPr>
            <a:lvl7pPr marR="0" lvl="6"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7pPr>
            <a:lvl8pPr marR="0" lvl="7"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8pPr>
            <a:lvl9pPr marR="0" lvl="8"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9pPr>
          </a:lstStyle>
          <a:p>
            <a:r>
              <a:rPr lang="en-US" sz="2000" err="1"/>
              <a:t>N'Golo</a:t>
            </a:r>
            <a:r>
              <a:rPr lang="en-US" sz="2000"/>
              <a:t> </a:t>
            </a:r>
            <a:r>
              <a:rPr lang="en-US" sz="2000" err="1"/>
              <a:t>Kanté</a:t>
            </a:r>
            <a:r>
              <a:rPr lang="en-US" sz="2000"/>
              <a:t> </a:t>
            </a:r>
          </a:p>
        </p:txBody>
      </p:sp>
      <p:sp>
        <p:nvSpPr>
          <p:cNvPr id="5" name="Google Shape;2433;p44">
            <a:extLst>
              <a:ext uri="{FF2B5EF4-FFF2-40B4-BE49-F238E27FC236}">
                <a16:creationId xmlns:a16="http://schemas.microsoft.com/office/drawing/2014/main" id="{D75BA13C-0E3E-C193-569F-6184526D86D3}"/>
              </a:ext>
            </a:extLst>
          </p:cNvPr>
          <p:cNvSpPr txBox="1">
            <a:spLocks/>
          </p:cNvSpPr>
          <p:nvPr/>
        </p:nvSpPr>
        <p:spPr>
          <a:xfrm>
            <a:off x="6798884" y="1358728"/>
            <a:ext cx="1868610" cy="408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5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1pPr>
            <a:lvl2pPr marR="0" lvl="1"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2pPr>
            <a:lvl3pPr marR="0" lvl="2"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3pPr>
            <a:lvl4pPr marR="0" lvl="3"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4pPr>
            <a:lvl5pPr marR="0" lvl="4"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5pPr>
            <a:lvl6pPr marR="0" lvl="5"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6pPr>
            <a:lvl7pPr marR="0" lvl="6"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7pPr>
            <a:lvl8pPr marR="0" lvl="7"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8pPr>
            <a:lvl9pPr marR="0" lvl="8"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9pPr>
          </a:lstStyle>
          <a:p>
            <a:r>
              <a:rPr lang="en-US" sz="2000"/>
              <a:t>Martin Ødegaard</a:t>
            </a:r>
          </a:p>
        </p:txBody>
      </p:sp>
      <p:sp>
        <p:nvSpPr>
          <p:cNvPr id="10" name="Google Shape;2433;p44">
            <a:extLst>
              <a:ext uri="{FF2B5EF4-FFF2-40B4-BE49-F238E27FC236}">
                <a16:creationId xmlns:a16="http://schemas.microsoft.com/office/drawing/2014/main" id="{C3BD7396-E861-3129-7E89-CA0892446350}"/>
              </a:ext>
            </a:extLst>
          </p:cNvPr>
          <p:cNvSpPr txBox="1">
            <a:spLocks/>
          </p:cNvSpPr>
          <p:nvPr/>
        </p:nvSpPr>
        <p:spPr>
          <a:xfrm>
            <a:off x="7167190" y="3277852"/>
            <a:ext cx="1131997" cy="48704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5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1pPr>
            <a:lvl2pPr marR="0" lvl="1"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2pPr>
            <a:lvl3pPr marR="0" lvl="2"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3pPr>
            <a:lvl4pPr marR="0" lvl="3"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4pPr>
            <a:lvl5pPr marR="0" lvl="4"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5pPr>
            <a:lvl6pPr marR="0" lvl="5"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6pPr>
            <a:lvl7pPr marR="0" lvl="6"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7pPr>
            <a:lvl8pPr marR="0" lvl="7"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8pPr>
            <a:lvl9pPr marR="0" lvl="8"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9pPr>
          </a:lstStyle>
          <a:p>
            <a:pPr algn="l">
              <a:lnSpc>
                <a:spcPct val="100000"/>
              </a:lnSpc>
            </a:pPr>
            <a:r>
              <a:rPr lang="en-US" sz="1600">
                <a:solidFill>
                  <a:schemeClr val="bg1"/>
                </a:solidFill>
              </a:rPr>
              <a:t>$35 million</a:t>
            </a:r>
          </a:p>
        </p:txBody>
      </p:sp>
      <p:sp>
        <p:nvSpPr>
          <p:cNvPr id="12" name="Google Shape;2433;p44">
            <a:extLst>
              <a:ext uri="{FF2B5EF4-FFF2-40B4-BE49-F238E27FC236}">
                <a16:creationId xmlns:a16="http://schemas.microsoft.com/office/drawing/2014/main" id="{A4FB2DA7-0FAA-0B3B-6B85-4097198ABD15}"/>
              </a:ext>
            </a:extLst>
          </p:cNvPr>
          <p:cNvSpPr txBox="1">
            <a:spLocks/>
          </p:cNvSpPr>
          <p:nvPr/>
        </p:nvSpPr>
        <p:spPr>
          <a:xfrm>
            <a:off x="1229193" y="3277852"/>
            <a:ext cx="1131997" cy="48704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5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1pPr>
            <a:lvl2pPr marR="0" lvl="1"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2pPr>
            <a:lvl3pPr marR="0" lvl="2"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3pPr>
            <a:lvl4pPr marR="0" lvl="3"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4pPr>
            <a:lvl5pPr marR="0" lvl="4"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5pPr>
            <a:lvl6pPr marR="0" lvl="5"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6pPr>
            <a:lvl7pPr marR="0" lvl="6"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7pPr>
            <a:lvl8pPr marR="0" lvl="7"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8pPr>
            <a:lvl9pPr marR="0" lvl="8"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9pPr>
          </a:lstStyle>
          <a:p>
            <a:pPr algn="l">
              <a:lnSpc>
                <a:spcPct val="100000"/>
              </a:lnSpc>
            </a:pPr>
            <a:r>
              <a:rPr lang="en-US" sz="1600">
                <a:solidFill>
                  <a:schemeClr val="bg1"/>
                </a:solidFill>
              </a:rPr>
              <a:t>$42 million</a:t>
            </a:r>
          </a:p>
        </p:txBody>
      </p:sp>
      <p:sp>
        <p:nvSpPr>
          <p:cNvPr id="14" name="Google Shape;2433;p44">
            <a:extLst>
              <a:ext uri="{FF2B5EF4-FFF2-40B4-BE49-F238E27FC236}">
                <a16:creationId xmlns:a16="http://schemas.microsoft.com/office/drawing/2014/main" id="{71D7756B-BD7E-9E52-E7DE-7AD376A26B9C}"/>
              </a:ext>
            </a:extLst>
          </p:cNvPr>
          <p:cNvSpPr txBox="1">
            <a:spLocks/>
          </p:cNvSpPr>
          <p:nvPr/>
        </p:nvSpPr>
        <p:spPr>
          <a:xfrm>
            <a:off x="4198191" y="3277852"/>
            <a:ext cx="1131997" cy="48704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5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1pPr>
            <a:lvl2pPr marR="0" lvl="1"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2pPr>
            <a:lvl3pPr marR="0" lvl="2"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3pPr>
            <a:lvl4pPr marR="0" lvl="3"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4pPr>
            <a:lvl5pPr marR="0" lvl="4"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5pPr>
            <a:lvl6pPr marR="0" lvl="5"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6pPr>
            <a:lvl7pPr marR="0" lvl="6"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7pPr>
            <a:lvl8pPr marR="0" lvl="7"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8pPr>
            <a:lvl9pPr marR="0" lvl="8"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9pPr>
          </a:lstStyle>
          <a:p>
            <a:pPr algn="l">
              <a:lnSpc>
                <a:spcPct val="100000"/>
              </a:lnSpc>
            </a:pPr>
            <a:r>
              <a:rPr lang="en-US" sz="1600">
                <a:solidFill>
                  <a:schemeClr val="bg1"/>
                </a:solidFill>
              </a:rPr>
              <a:t>$35 million</a:t>
            </a:r>
          </a:p>
        </p:txBody>
      </p:sp>
      <p:sp>
        <p:nvSpPr>
          <p:cNvPr id="16" name="Google Shape;2433;p44">
            <a:extLst>
              <a:ext uri="{FF2B5EF4-FFF2-40B4-BE49-F238E27FC236}">
                <a16:creationId xmlns:a16="http://schemas.microsoft.com/office/drawing/2014/main" id="{AD69E6EA-D000-F0FE-EE52-2A3A0E360D3D}"/>
              </a:ext>
            </a:extLst>
          </p:cNvPr>
          <p:cNvSpPr txBox="1">
            <a:spLocks/>
          </p:cNvSpPr>
          <p:nvPr/>
        </p:nvSpPr>
        <p:spPr>
          <a:xfrm>
            <a:off x="473564" y="3764895"/>
            <a:ext cx="2643254" cy="99920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5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1pPr>
            <a:lvl2pPr marR="0" lvl="1"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2pPr>
            <a:lvl3pPr marR="0" lvl="2"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3pPr>
            <a:lvl4pPr marR="0" lvl="3"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4pPr>
            <a:lvl5pPr marR="0" lvl="4"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5pPr>
            <a:lvl6pPr marR="0" lvl="5"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6pPr>
            <a:lvl7pPr marR="0" lvl="6"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7pPr>
            <a:lvl8pPr marR="0" lvl="7"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8pPr>
            <a:lvl9pPr marR="0" lvl="8"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9pPr>
          </a:lstStyle>
          <a:p>
            <a:pPr algn="l">
              <a:lnSpc>
                <a:spcPct val="100000"/>
              </a:lnSpc>
            </a:pPr>
            <a:r>
              <a:rPr lang="en-US" sz="1400" b="0"/>
              <a:t>EPL Champion</a:t>
            </a:r>
          </a:p>
          <a:p>
            <a:pPr algn="l">
              <a:lnSpc>
                <a:spcPct val="100000"/>
              </a:lnSpc>
            </a:pPr>
            <a:r>
              <a:rPr lang="en-US" sz="1400" b="0"/>
              <a:t>FA Community shield Champion</a:t>
            </a:r>
          </a:p>
          <a:p>
            <a:pPr algn="l">
              <a:lnSpc>
                <a:spcPct val="100000"/>
              </a:lnSpc>
            </a:pPr>
            <a:r>
              <a:rPr lang="en-US" sz="1400" b="0"/>
              <a:t>FA Cup Champion</a:t>
            </a:r>
          </a:p>
          <a:p>
            <a:pPr algn="l">
              <a:lnSpc>
                <a:spcPct val="100000"/>
              </a:lnSpc>
            </a:pPr>
            <a:r>
              <a:rPr lang="en-US" sz="1400" b="0"/>
              <a:t>Champions League Runner Up</a:t>
            </a:r>
          </a:p>
          <a:p>
            <a:pPr algn="l">
              <a:lnSpc>
                <a:spcPct val="100000"/>
              </a:lnSpc>
            </a:pPr>
            <a:endParaRPr lang="en-US" sz="1400" b="0"/>
          </a:p>
          <a:p>
            <a:pPr algn="l">
              <a:lnSpc>
                <a:spcPct val="100000"/>
              </a:lnSpc>
            </a:pPr>
            <a:endParaRPr lang="en-US" sz="1600" b="0"/>
          </a:p>
        </p:txBody>
      </p:sp>
      <p:sp>
        <p:nvSpPr>
          <p:cNvPr id="18" name="Google Shape;2433;p44">
            <a:extLst>
              <a:ext uri="{FF2B5EF4-FFF2-40B4-BE49-F238E27FC236}">
                <a16:creationId xmlns:a16="http://schemas.microsoft.com/office/drawing/2014/main" id="{6D0DA181-F589-59A1-3039-0D88CE9E43ED}"/>
              </a:ext>
            </a:extLst>
          </p:cNvPr>
          <p:cNvSpPr txBox="1">
            <a:spLocks/>
          </p:cNvSpPr>
          <p:nvPr/>
        </p:nvSpPr>
        <p:spPr>
          <a:xfrm>
            <a:off x="3442562" y="3764895"/>
            <a:ext cx="2643254" cy="99920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5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1pPr>
            <a:lvl2pPr marR="0" lvl="1"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2pPr>
            <a:lvl3pPr marR="0" lvl="2"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3pPr>
            <a:lvl4pPr marR="0" lvl="3"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4pPr>
            <a:lvl5pPr marR="0" lvl="4"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5pPr>
            <a:lvl6pPr marR="0" lvl="5"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6pPr>
            <a:lvl7pPr marR="0" lvl="6"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7pPr>
            <a:lvl8pPr marR="0" lvl="7"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8pPr>
            <a:lvl9pPr marR="0" lvl="8"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9pPr>
          </a:lstStyle>
          <a:p>
            <a:pPr algn="l">
              <a:lnSpc>
                <a:spcPct val="100000"/>
              </a:lnSpc>
            </a:pPr>
            <a:r>
              <a:rPr lang="en-US" sz="1400" b="0"/>
              <a:t>UEFA </a:t>
            </a:r>
            <a:r>
              <a:rPr lang="en-US" sz="1400" b="0" err="1"/>
              <a:t>SuperCup</a:t>
            </a:r>
            <a:r>
              <a:rPr lang="en-US" sz="1400" b="0"/>
              <a:t> Champion</a:t>
            </a:r>
          </a:p>
          <a:p>
            <a:pPr algn="l">
              <a:lnSpc>
                <a:spcPct val="100000"/>
              </a:lnSpc>
            </a:pPr>
            <a:r>
              <a:rPr lang="en-US" sz="1400" b="0"/>
              <a:t>FIFA Club Word Cup Champion</a:t>
            </a:r>
          </a:p>
          <a:p>
            <a:pPr algn="l">
              <a:lnSpc>
                <a:spcPct val="100000"/>
              </a:lnSpc>
            </a:pPr>
            <a:r>
              <a:rPr lang="en-US" sz="1400" b="0"/>
              <a:t>Champions League Champion</a:t>
            </a:r>
          </a:p>
          <a:p>
            <a:pPr algn="l">
              <a:lnSpc>
                <a:spcPct val="100000"/>
              </a:lnSpc>
            </a:pPr>
            <a:endParaRPr lang="en-US" sz="1600" b="0"/>
          </a:p>
        </p:txBody>
      </p:sp>
      <p:sp>
        <p:nvSpPr>
          <p:cNvPr id="19" name="Google Shape;2433;p44">
            <a:extLst>
              <a:ext uri="{FF2B5EF4-FFF2-40B4-BE49-F238E27FC236}">
                <a16:creationId xmlns:a16="http://schemas.microsoft.com/office/drawing/2014/main" id="{BBB3CB40-AB1C-F7ED-AE23-E8783AB61867}"/>
              </a:ext>
            </a:extLst>
          </p:cNvPr>
          <p:cNvSpPr txBox="1">
            <a:spLocks/>
          </p:cNvSpPr>
          <p:nvPr/>
        </p:nvSpPr>
        <p:spPr>
          <a:xfrm>
            <a:off x="6651222" y="3764895"/>
            <a:ext cx="2643254" cy="99920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5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1pPr>
            <a:lvl2pPr marR="0" lvl="1"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2pPr>
            <a:lvl3pPr marR="0" lvl="2"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3pPr>
            <a:lvl4pPr marR="0" lvl="3"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4pPr>
            <a:lvl5pPr marR="0" lvl="4"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5pPr>
            <a:lvl6pPr marR="0" lvl="5"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6pPr>
            <a:lvl7pPr marR="0" lvl="6"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7pPr>
            <a:lvl8pPr marR="0" lvl="7"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8pPr>
            <a:lvl9pPr marR="0" lvl="8"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9pPr>
          </a:lstStyle>
          <a:p>
            <a:pPr algn="l">
              <a:lnSpc>
                <a:spcPct val="100000"/>
              </a:lnSpc>
            </a:pPr>
            <a:r>
              <a:rPr lang="en-US" sz="1400" b="0"/>
              <a:t>Currently 1</a:t>
            </a:r>
            <a:r>
              <a:rPr lang="en-US" sz="1400" b="0" baseline="30000"/>
              <a:t>st</a:t>
            </a:r>
            <a:r>
              <a:rPr lang="en-US" sz="1400" b="0"/>
              <a:t> in the EPL</a:t>
            </a:r>
          </a:p>
          <a:p>
            <a:pPr algn="l">
              <a:lnSpc>
                <a:spcPct val="100000"/>
              </a:lnSpc>
            </a:pPr>
            <a:r>
              <a:rPr lang="en-US" sz="1400" b="0"/>
              <a:t>FA Community shield Champion</a:t>
            </a:r>
          </a:p>
          <a:p>
            <a:pPr algn="l">
              <a:lnSpc>
                <a:spcPct val="100000"/>
              </a:lnSpc>
            </a:pPr>
            <a:r>
              <a:rPr lang="en-US" sz="1400" b="0"/>
              <a:t>FA Cup Champion</a:t>
            </a:r>
          </a:p>
          <a:p>
            <a:pPr algn="l">
              <a:lnSpc>
                <a:spcPct val="100000"/>
              </a:lnSpc>
            </a:pPr>
            <a:endParaRPr lang="en-US" sz="1600" b="0"/>
          </a:p>
        </p:txBody>
      </p:sp>
      <p:sp>
        <p:nvSpPr>
          <p:cNvPr id="20" name="Rectangle 19">
            <a:extLst>
              <a:ext uri="{FF2B5EF4-FFF2-40B4-BE49-F238E27FC236}">
                <a16:creationId xmlns:a16="http://schemas.microsoft.com/office/drawing/2014/main" id="{58C870D6-9C68-1F01-4396-F5617842E24C}"/>
              </a:ext>
            </a:extLst>
          </p:cNvPr>
          <p:cNvSpPr/>
          <p:nvPr/>
        </p:nvSpPr>
        <p:spPr>
          <a:xfrm>
            <a:off x="0" y="2074235"/>
            <a:ext cx="9144000" cy="767577"/>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a:solidFill>
                  <a:schemeClr val="accent6"/>
                </a:solidFill>
                <a:latin typeface="Fira Sans" panose="020B0503050000020004" pitchFamily="34" charset="0"/>
              </a:rPr>
              <a:t>Need to accurately determine player’s true value</a:t>
            </a:r>
          </a:p>
        </p:txBody>
      </p:sp>
    </p:spTree>
    <p:extLst>
      <p:ext uri="{BB962C8B-B14F-4D97-AF65-F5344CB8AC3E}">
        <p14:creationId xmlns:p14="http://schemas.microsoft.com/office/powerpoint/2010/main" val="1983941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432"/>
        <p:cNvGrpSpPr/>
        <p:nvPr/>
      </p:nvGrpSpPr>
      <p:grpSpPr>
        <a:xfrm>
          <a:off x="0" y="0"/>
          <a:ext cx="0" cy="0"/>
          <a:chOff x="0" y="0"/>
          <a:chExt cx="0" cy="0"/>
        </a:xfrm>
      </p:grpSpPr>
      <p:sp>
        <p:nvSpPr>
          <p:cNvPr id="2" name="Google Shape;2433;p44">
            <a:extLst>
              <a:ext uri="{FF2B5EF4-FFF2-40B4-BE49-F238E27FC236}">
                <a16:creationId xmlns:a16="http://schemas.microsoft.com/office/drawing/2014/main" id="{427B34F9-7A05-22E5-B5C5-3F7A589057C3}"/>
              </a:ext>
            </a:extLst>
          </p:cNvPr>
          <p:cNvSpPr txBox="1">
            <a:spLocks noGrp="1"/>
          </p:cNvSpPr>
          <p:nvPr>
            <p:ph type="title"/>
          </p:nvPr>
        </p:nvSpPr>
        <p:spPr>
          <a:xfrm>
            <a:off x="713225" y="539500"/>
            <a:ext cx="7717500" cy="40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3600"/>
              <a:t>Player Valuation</a:t>
            </a:r>
            <a:endParaRPr sz="3600"/>
          </a:p>
        </p:txBody>
      </p:sp>
      <p:sp>
        <p:nvSpPr>
          <p:cNvPr id="3" name="Google Shape;2433;p44">
            <a:extLst>
              <a:ext uri="{FF2B5EF4-FFF2-40B4-BE49-F238E27FC236}">
                <a16:creationId xmlns:a16="http://schemas.microsoft.com/office/drawing/2014/main" id="{B7FC8D38-5C4B-453D-281D-1C330A466063}"/>
              </a:ext>
            </a:extLst>
          </p:cNvPr>
          <p:cNvSpPr txBox="1">
            <a:spLocks/>
          </p:cNvSpPr>
          <p:nvPr/>
        </p:nvSpPr>
        <p:spPr>
          <a:xfrm>
            <a:off x="851646" y="1103030"/>
            <a:ext cx="2774046" cy="408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5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1pPr>
            <a:lvl2pPr marR="0" lvl="1"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2pPr>
            <a:lvl3pPr marR="0" lvl="2"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3pPr>
            <a:lvl4pPr marR="0" lvl="3"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4pPr>
            <a:lvl5pPr marR="0" lvl="4"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5pPr>
            <a:lvl6pPr marR="0" lvl="5"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6pPr>
            <a:lvl7pPr marR="0" lvl="6"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7pPr>
            <a:lvl8pPr marR="0" lvl="7"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8pPr>
            <a:lvl9pPr marR="0" lvl="8"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9pPr>
          </a:lstStyle>
          <a:p>
            <a:pPr>
              <a:lnSpc>
                <a:spcPct val="100000"/>
              </a:lnSpc>
            </a:pPr>
            <a:r>
              <a:rPr lang="en-US" sz="2000"/>
              <a:t>Common data points</a:t>
            </a:r>
          </a:p>
        </p:txBody>
      </p:sp>
      <p:sp>
        <p:nvSpPr>
          <p:cNvPr id="11" name="Google Shape;2433;p44">
            <a:extLst>
              <a:ext uri="{FF2B5EF4-FFF2-40B4-BE49-F238E27FC236}">
                <a16:creationId xmlns:a16="http://schemas.microsoft.com/office/drawing/2014/main" id="{436F07DC-A69F-6B83-A0C8-AAD24174414F}"/>
              </a:ext>
            </a:extLst>
          </p:cNvPr>
          <p:cNvSpPr txBox="1">
            <a:spLocks/>
          </p:cNvSpPr>
          <p:nvPr/>
        </p:nvSpPr>
        <p:spPr>
          <a:xfrm>
            <a:off x="5518310" y="1103030"/>
            <a:ext cx="2774046" cy="408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5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1pPr>
            <a:lvl2pPr marR="0" lvl="1"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2pPr>
            <a:lvl3pPr marR="0" lvl="2"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3pPr>
            <a:lvl4pPr marR="0" lvl="3"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4pPr>
            <a:lvl5pPr marR="0" lvl="4"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5pPr>
            <a:lvl6pPr marR="0" lvl="5"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6pPr>
            <a:lvl7pPr marR="0" lvl="6"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7pPr>
            <a:lvl8pPr marR="0" lvl="7"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8pPr>
            <a:lvl9pPr marR="0" lvl="8"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9pPr>
          </a:lstStyle>
          <a:p>
            <a:pPr>
              <a:lnSpc>
                <a:spcPct val="100000"/>
              </a:lnSpc>
            </a:pPr>
            <a:r>
              <a:rPr lang="en-US" sz="2000"/>
              <a:t>Uncommon data points</a:t>
            </a:r>
          </a:p>
        </p:txBody>
      </p:sp>
      <p:grpSp>
        <p:nvGrpSpPr>
          <p:cNvPr id="15" name="Group 14">
            <a:extLst>
              <a:ext uri="{FF2B5EF4-FFF2-40B4-BE49-F238E27FC236}">
                <a16:creationId xmlns:a16="http://schemas.microsoft.com/office/drawing/2014/main" id="{3C64D28A-7C1F-A957-C264-F9D39BA060D3}"/>
              </a:ext>
            </a:extLst>
          </p:cNvPr>
          <p:cNvGrpSpPr/>
          <p:nvPr/>
        </p:nvGrpSpPr>
        <p:grpSpPr>
          <a:xfrm>
            <a:off x="623029" y="1543267"/>
            <a:ext cx="3002663" cy="1136627"/>
            <a:chOff x="5335796" y="2328243"/>
            <a:chExt cx="3002663" cy="1136627"/>
          </a:xfrm>
        </p:grpSpPr>
        <p:sp>
          <p:nvSpPr>
            <p:cNvPr id="4" name="Rectangle 3">
              <a:extLst>
                <a:ext uri="{FF2B5EF4-FFF2-40B4-BE49-F238E27FC236}">
                  <a16:creationId xmlns:a16="http://schemas.microsoft.com/office/drawing/2014/main" id="{50F0B154-17E1-650E-0A08-A1117970D83F}"/>
                </a:ext>
              </a:extLst>
            </p:cNvPr>
            <p:cNvSpPr/>
            <p:nvPr/>
          </p:nvSpPr>
          <p:spPr>
            <a:xfrm>
              <a:off x="5656374" y="2721145"/>
              <a:ext cx="2682085" cy="743725"/>
            </a:xfrm>
            <a:prstGeom prst="rect">
              <a:avLst/>
            </a:prstGeom>
            <a:solidFill>
              <a:schemeClr val="tx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latin typeface="Hammersmith One" panose="02010703030501060504" pitchFamily="2" charset="0"/>
                </a:rPr>
                <a:t>Number of goals scored for every 90 minutes played that season</a:t>
              </a:r>
            </a:p>
          </p:txBody>
        </p:sp>
        <p:sp>
          <p:nvSpPr>
            <p:cNvPr id="6" name="Rounded Rectangle 7">
              <a:extLst>
                <a:ext uri="{FF2B5EF4-FFF2-40B4-BE49-F238E27FC236}">
                  <a16:creationId xmlns:a16="http://schemas.microsoft.com/office/drawing/2014/main" id="{85FC246E-4C01-4BE3-DC5D-637995476E6D}"/>
                </a:ext>
              </a:extLst>
            </p:cNvPr>
            <p:cNvSpPr/>
            <p:nvPr/>
          </p:nvSpPr>
          <p:spPr>
            <a:xfrm>
              <a:off x="5335796" y="2334353"/>
              <a:ext cx="641156" cy="572700"/>
            </a:xfrm>
            <a:prstGeom prst="ellipse">
              <a:avLst/>
            </a:prstGeom>
            <a:solidFill>
              <a:schemeClr val="bg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latin typeface="Hammersmith One" panose="02010703030501060504" pitchFamily="2" charset="0"/>
              </a:endParaRPr>
            </a:p>
          </p:txBody>
        </p:sp>
        <p:pic>
          <p:nvPicPr>
            <p:cNvPr id="1026" name="Picture 2">
              <a:extLst>
                <a:ext uri="{FF2B5EF4-FFF2-40B4-BE49-F238E27FC236}">
                  <a16:creationId xmlns:a16="http://schemas.microsoft.com/office/drawing/2014/main" id="{26E75764-7C6D-7B80-4DFB-F14B25E35E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62163" y="2328243"/>
              <a:ext cx="584919" cy="584919"/>
            </a:xfrm>
            <a:prstGeom prst="rect">
              <a:avLst/>
            </a:prstGeom>
            <a:noFill/>
            <a:extLst>
              <a:ext uri="{909E8E84-426E-40DD-AFC4-6F175D3DCCD1}">
                <a14:hiddenFill xmlns:a14="http://schemas.microsoft.com/office/drawing/2010/main">
                  <a:solidFill>
                    <a:srgbClr val="FFFFFF"/>
                  </a:solidFill>
                </a14:hiddenFill>
              </a:ext>
            </a:extLst>
          </p:spPr>
        </p:pic>
        <p:sp>
          <p:nvSpPr>
            <p:cNvPr id="14" name="Google Shape;2433;p44">
              <a:extLst>
                <a:ext uri="{FF2B5EF4-FFF2-40B4-BE49-F238E27FC236}">
                  <a16:creationId xmlns:a16="http://schemas.microsoft.com/office/drawing/2014/main" id="{F3523352-6380-2F13-076C-6D710EC84568}"/>
                </a:ext>
              </a:extLst>
            </p:cNvPr>
            <p:cNvSpPr txBox="1">
              <a:spLocks/>
            </p:cNvSpPr>
            <p:nvPr/>
          </p:nvSpPr>
          <p:spPr>
            <a:xfrm>
              <a:off x="6303904" y="2328243"/>
              <a:ext cx="1387023" cy="28197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5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1pPr>
              <a:lvl2pPr marR="0" lvl="1"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2pPr>
              <a:lvl3pPr marR="0" lvl="2"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3pPr>
              <a:lvl4pPr marR="0" lvl="3"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4pPr>
              <a:lvl5pPr marR="0" lvl="4"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5pPr>
              <a:lvl6pPr marR="0" lvl="5"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6pPr>
              <a:lvl7pPr marR="0" lvl="6"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7pPr>
              <a:lvl8pPr marR="0" lvl="7"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8pPr>
              <a:lvl9pPr marR="0" lvl="8"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9pPr>
            </a:lstStyle>
            <a:p>
              <a:pPr>
                <a:lnSpc>
                  <a:spcPct val="100000"/>
                </a:lnSpc>
                <a:buSzPct val="150000"/>
              </a:pPr>
              <a:r>
                <a:rPr lang="en-US" sz="1600"/>
                <a:t>Goals per 90</a:t>
              </a:r>
            </a:p>
          </p:txBody>
        </p:sp>
      </p:grpSp>
      <p:grpSp>
        <p:nvGrpSpPr>
          <p:cNvPr id="17" name="Group 16">
            <a:extLst>
              <a:ext uri="{FF2B5EF4-FFF2-40B4-BE49-F238E27FC236}">
                <a16:creationId xmlns:a16="http://schemas.microsoft.com/office/drawing/2014/main" id="{AEF7220B-B59A-7F87-53C3-925AF9390A3D}"/>
              </a:ext>
            </a:extLst>
          </p:cNvPr>
          <p:cNvGrpSpPr/>
          <p:nvPr/>
        </p:nvGrpSpPr>
        <p:grpSpPr>
          <a:xfrm>
            <a:off x="623029" y="2784795"/>
            <a:ext cx="3002663" cy="1136627"/>
            <a:chOff x="5335796" y="2328243"/>
            <a:chExt cx="3002663" cy="1136627"/>
          </a:xfrm>
        </p:grpSpPr>
        <p:sp>
          <p:nvSpPr>
            <p:cNvPr id="18" name="Rectangle 17">
              <a:extLst>
                <a:ext uri="{FF2B5EF4-FFF2-40B4-BE49-F238E27FC236}">
                  <a16:creationId xmlns:a16="http://schemas.microsoft.com/office/drawing/2014/main" id="{96B43D1B-5E5E-940A-35DD-519EAF51DD7D}"/>
                </a:ext>
              </a:extLst>
            </p:cNvPr>
            <p:cNvSpPr/>
            <p:nvPr/>
          </p:nvSpPr>
          <p:spPr>
            <a:xfrm>
              <a:off x="5656374" y="2721145"/>
              <a:ext cx="2682085" cy="743725"/>
            </a:xfrm>
            <a:prstGeom prst="rect">
              <a:avLst/>
            </a:prstGeom>
            <a:solidFill>
              <a:schemeClr val="tx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latin typeface="Hammersmith One" panose="02010703030501060504" pitchFamily="2" charset="0"/>
                </a:rPr>
                <a:t>Number of assists provided for every 90 minutes played that season</a:t>
              </a:r>
            </a:p>
          </p:txBody>
        </p:sp>
        <p:sp>
          <p:nvSpPr>
            <p:cNvPr id="19" name="Rounded Rectangle 7">
              <a:extLst>
                <a:ext uri="{FF2B5EF4-FFF2-40B4-BE49-F238E27FC236}">
                  <a16:creationId xmlns:a16="http://schemas.microsoft.com/office/drawing/2014/main" id="{AF499E07-9497-7ED2-DA64-C80BDFA5B8B4}"/>
                </a:ext>
              </a:extLst>
            </p:cNvPr>
            <p:cNvSpPr/>
            <p:nvPr/>
          </p:nvSpPr>
          <p:spPr>
            <a:xfrm>
              <a:off x="5335796" y="2334353"/>
              <a:ext cx="641156" cy="572700"/>
            </a:xfrm>
            <a:prstGeom prst="ellipse">
              <a:avLst/>
            </a:prstGeom>
            <a:solidFill>
              <a:schemeClr val="bg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latin typeface="Hammersmith One" panose="02010703030501060504" pitchFamily="2" charset="0"/>
              </a:endParaRPr>
            </a:p>
          </p:txBody>
        </p:sp>
        <p:sp>
          <p:nvSpPr>
            <p:cNvPr id="21" name="Google Shape;2433;p44">
              <a:extLst>
                <a:ext uri="{FF2B5EF4-FFF2-40B4-BE49-F238E27FC236}">
                  <a16:creationId xmlns:a16="http://schemas.microsoft.com/office/drawing/2014/main" id="{27C30F3C-072B-B75D-68F1-934EE1F9FB34}"/>
                </a:ext>
              </a:extLst>
            </p:cNvPr>
            <p:cNvSpPr txBox="1">
              <a:spLocks/>
            </p:cNvSpPr>
            <p:nvPr/>
          </p:nvSpPr>
          <p:spPr>
            <a:xfrm>
              <a:off x="6303904" y="2328243"/>
              <a:ext cx="1387023" cy="28197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5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1pPr>
              <a:lvl2pPr marR="0" lvl="1"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2pPr>
              <a:lvl3pPr marR="0" lvl="2"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3pPr>
              <a:lvl4pPr marR="0" lvl="3"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4pPr>
              <a:lvl5pPr marR="0" lvl="4"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5pPr>
              <a:lvl6pPr marR="0" lvl="5"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6pPr>
              <a:lvl7pPr marR="0" lvl="6"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7pPr>
              <a:lvl8pPr marR="0" lvl="7"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8pPr>
              <a:lvl9pPr marR="0" lvl="8"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9pPr>
            </a:lstStyle>
            <a:p>
              <a:pPr>
                <a:lnSpc>
                  <a:spcPct val="100000"/>
                </a:lnSpc>
                <a:buSzPct val="150000"/>
              </a:pPr>
              <a:r>
                <a:rPr lang="en-US" sz="1600"/>
                <a:t>Assists per 90</a:t>
              </a:r>
            </a:p>
          </p:txBody>
        </p:sp>
      </p:grpSp>
      <p:grpSp>
        <p:nvGrpSpPr>
          <p:cNvPr id="22" name="Group 21">
            <a:extLst>
              <a:ext uri="{FF2B5EF4-FFF2-40B4-BE49-F238E27FC236}">
                <a16:creationId xmlns:a16="http://schemas.microsoft.com/office/drawing/2014/main" id="{0C842B6B-DCB2-97E7-B0DF-F6DFCFE16DF2}"/>
              </a:ext>
            </a:extLst>
          </p:cNvPr>
          <p:cNvGrpSpPr/>
          <p:nvPr/>
        </p:nvGrpSpPr>
        <p:grpSpPr>
          <a:xfrm>
            <a:off x="623029" y="3921422"/>
            <a:ext cx="3002663" cy="1136627"/>
            <a:chOff x="5335796" y="2328243"/>
            <a:chExt cx="3002663" cy="1136627"/>
          </a:xfrm>
        </p:grpSpPr>
        <p:sp>
          <p:nvSpPr>
            <p:cNvPr id="23" name="Rectangle 22">
              <a:extLst>
                <a:ext uri="{FF2B5EF4-FFF2-40B4-BE49-F238E27FC236}">
                  <a16:creationId xmlns:a16="http://schemas.microsoft.com/office/drawing/2014/main" id="{3656F4D7-B4CF-DCB5-DE67-EB67C16E7D72}"/>
                </a:ext>
              </a:extLst>
            </p:cNvPr>
            <p:cNvSpPr/>
            <p:nvPr/>
          </p:nvSpPr>
          <p:spPr>
            <a:xfrm>
              <a:off x="5656374" y="2721145"/>
              <a:ext cx="2682085" cy="743725"/>
            </a:xfrm>
            <a:prstGeom prst="rect">
              <a:avLst/>
            </a:prstGeom>
            <a:solidFill>
              <a:schemeClr val="tx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latin typeface="Hammersmith One" panose="02010703030501060504" pitchFamily="2" charset="0"/>
                </a:rPr>
                <a:t>Age of player during the season  </a:t>
              </a:r>
            </a:p>
          </p:txBody>
        </p:sp>
        <p:sp>
          <p:nvSpPr>
            <p:cNvPr id="24" name="Rounded Rectangle 7">
              <a:extLst>
                <a:ext uri="{FF2B5EF4-FFF2-40B4-BE49-F238E27FC236}">
                  <a16:creationId xmlns:a16="http://schemas.microsoft.com/office/drawing/2014/main" id="{EE978622-B11A-8C51-5A35-9EA2871D8EAB}"/>
                </a:ext>
              </a:extLst>
            </p:cNvPr>
            <p:cNvSpPr/>
            <p:nvPr/>
          </p:nvSpPr>
          <p:spPr>
            <a:xfrm>
              <a:off x="5335796" y="2334353"/>
              <a:ext cx="641156" cy="572700"/>
            </a:xfrm>
            <a:prstGeom prst="ellipse">
              <a:avLst/>
            </a:prstGeom>
            <a:solidFill>
              <a:schemeClr val="bg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latin typeface="Hammersmith One" panose="02010703030501060504" pitchFamily="2" charset="0"/>
              </a:endParaRPr>
            </a:p>
          </p:txBody>
        </p:sp>
        <p:sp>
          <p:nvSpPr>
            <p:cNvPr id="26" name="Google Shape;2433;p44">
              <a:extLst>
                <a:ext uri="{FF2B5EF4-FFF2-40B4-BE49-F238E27FC236}">
                  <a16:creationId xmlns:a16="http://schemas.microsoft.com/office/drawing/2014/main" id="{391BCDC8-2AB1-D513-E2B7-2149D45523EB}"/>
                </a:ext>
              </a:extLst>
            </p:cNvPr>
            <p:cNvSpPr txBox="1">
              <a:spLocks/>
            </p:cNvSpPr>
            <p:nvPr/>
          </p:nvSpPr>
          <p:spPr>
            <a:xfrm>
              <a:off x="6303904" y="2328243"/>
              <a:ext cx="1387023" cy="28197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5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1pPr>
              <a:lvl2pPr marR="0" lvl="1"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2pPr>
              <a:lvl3pPr marR="0" lvl="2"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3pPr>
              <a:lvl4pPr marR="0" lvl="3"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4pPr>
              <a:lvl5pPr marR="0" lvl="4"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5pPr>
              <a:lvl6pPr marR="0" lvl="5"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6pPr>
              <a:lvl7pPr marR="0" lvl="6"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7pPr>
              <a:lvl8pPr marR="0" lvl="7"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8pPr>
              <a:lvl9pPr marR="0" lvl="8"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9pPr>
            </a:lstStyle>
            <a:p>
              <a:pPr>
                <a:lnSpc>
                  <a:spcPct val="100000"/>
                </a:lnSpc>
                <a:buSzPct val="150000"/>
              </a:pPr>
              <a:r>
                <a:rPr lang="en-US" sz="1600"/>
                <a:t>Age</a:t>
              </a:r>
            </a:p>
          </p:txBody>
        </p:sp>
      </p:grpSp>
      <p:pic>
        <p:nvPicPr>
          <p:cNvPr id="1028" name="Picture 4" descr="Support - Free hands and gestures icons">
            <a:extLst>
              <a:ext uri="{FF2B5EF4-FFF2-40B4-BE49-F238E27FC236}">
                <a16:creationId xmlns:a16="http://schemas.microsoft.com/office/drawing/2014/main" id="{389E9163-E4CF-3180-6E5D-D9F2C339C57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5861" y="2861261"/>
            <a:ext cx="431988" cy="43198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Birthday cake - Free food and restaurant icons">
            <a:extLst>
              <a:ext uri="{FF2B5EF4-FFF2-40B4-BE49-F238E27FC236}">
                <a16:creationId xmlns:a16="http://schemas.microsoft.com/office/drawing/2014/main" id="{2BAB3EDF-A331-4009-8E55-5CBDE9B6AEB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2458" y="3974182"/>
            <a:ext cx="469477" cy="469477"/>
          </a:xfrm>
          <a:prstGeom prst="rect">
            <a:avLst/>
          </a:prstGeom>
          <a:noFill/>
          <a:extLst>
            <a:ext uri="{909E8E84-426E-40DD-AFC4-6F175D3DCCD1}">
              <a14:hiddenFill xmlns:a14="http://schemas.microsoft.com/office/drawing/2010/main">
                <a:solidFill>
                  <a:srgbClr val="FFFFFF"/>
                </a:solidFill>
              </a14:hiddenFill>
            </a:ext>
          </a:extLst>
        </p:spPr>
      </p:pic>
      <p:grpSp>
        <p:nvGrpSpPr>
          <p:cNvPr id="27" name="Group 26">
            <a:extLst>
              <a:ext uri="{FF2B5EF4-FFF2-40B4-BE49-F238E27FC236}">
                <a16:creationId xmlns:a16="http://schemas.microsoft.com/office/drawing/2014/main" id="{08F7A786-E5A5-3806-4C43-CAE41BBE504D}"/>
              </a:ext>
            </a:extLst>
          </p:cNvPr>
          <p:cNvGrpSpPr/>
          <p:nvPr/>
        </p:nvGrpSpPr>
        <p:grpSpPr>
          <a:xfrm>
            <a:off x="5197730" y="1543267"/>
            <a:ext cx="3002663" cy="1136627"/>
            <a:chOff x="5335796" y="2328243"/>
            <a:chExt cx="3002663" cy="1136627"/>
          </a:xfrm>
        </p:grpSpPr>
        <p:sp>
          <p:nvSpPr>
            <p:cNvPr id="28" name="Rectangle 27">
              <a:extLst>
                <a:ext uri="{FF2B5EF4-FFF2-40B4-BE49-F238E27FC236}">
                  <a16:creationId xmlns:a16="http://schemas.microsoft.com/office/drawing/2014/main" id="{B23BAACF-0C98-812F-BEB4-7239BF6A7BCE}"/>
                </a:ext>
              </a:extLst>
            </p:cNvPr>
            <p:cNvSpPr/>
            <p:nvPr/>
          </p:nvSpPr>
          <p:spPr>
            <a:xfrm>
              <a:off x="5656374" y="2721145"/>
              <a:ext cx="2682085" cy="743725"/>
            </a:xfrm>
            <a:prstGeom prst="rect">
              <a:avLst/>
            </a:prstGeom>
            <a:solidFill>
              <a:schemeClr val="tx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latin typeface="Hammersmith One" panose="02010703030501060504" pitchFamily="2" charset="0"/>
                </a:rPr>
                <a:t>Country that a player plays for</a:t>
              </a:r>
            </a:p>
          </p:txBody>
        </p:sp>
        <p:sp>
          <p:nvSpPr>
            <p:cNvPr id="29" name="Rounded Rectangle 7">
              <a:extLst>
                <a:ext uri="{FF2B5EF4-FFF2-40B4-BE49-F238E27FC236}">
                  <a16:creationId xmlns:a16="http://schemas.microsoft.com/office/drawing/2014/main" id="{0962C533-E1B1-8F0A-6FAD-0641471D2850}"/>
                </a:ext>
              </a:extLst>
            </p:cNvPr>
            <p:cNvSpPr/>
            <p:nvPr/>
          </p:nvSpPr>
          <p:spPr>
            <a:xfrm>
              <a:off x="5335796" y="2334353"/>
              <a:ext cx="641156" cy="572700"/>
            </a:xfrm>
            <a:prstGeom prst="ellipse">
              <a:avLst/>
            </a:prstGeom>
            <a:solidFill>
              <a:schemeClr val="bg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latin typeface="Hammersmith One" panose="02010703030501060504" pitchFamily="2" charset="0"/>
              </a:endParaRPr>
            </a:p>
          </p:txBody>
        </p:sp>
        <p:sp>
          <p:nvSpPr>
            <p:cNvPr id="31" name="Google Shape;2433;p44">
              <a:extLst>
                <a:ext uri="{FF2B5EF4-FFF2-40B4-BE49-F238E27FC236}">
                  <a16:creationId xmlns:a16="http://schemas.microsoft.com/office/drawing/2014/main" id="{1A21B6E8-2E7F-282E-A305-2760A4258EA8}"/>
                </a:ext>
              </a:extLst>
            </p:cNvPr>
            <p:cNvSpPr txBox="1">
              <a:spLocks/>
            </p:cNvSpPr>
            <p:nvPr/>
          </p:nvSpPr>
          <p:spPr>
            <a:xfrm>
              <a:off x="6303904" y="2328243"/>
              <a:ext cx="1387023" cy="28197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5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1pPr>
              <a:lvl2pPr marR="0" lvl="1"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2pPr>
              <a:lvl3pPr marR="0" lvl="2"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3pPr>
              <a:lvl4pPr marR="0" lvl="3"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4pPr>
              <a:lvl5pPr marR="0" lvl="4"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5pPr>
              <a:lvl6pPr marR="0" lvl="5"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6pPr>
              <a:lvl7pPr marR="0" lvl="6"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7pPr>
              <a:lvl8pPr marR="0" lvl="7"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8pPr>
              <a:lvl9pPr marR="0" lvl="8"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9pPr>
            </a:lstStyle>
            <a:p>
              <a:pPr>
                <a:lnSpc>
                  <a:spcPct val="100000"/>
                </a:lnSpc>
                <a:buSzPct val="150000"/>
              </a:pPr>
              <a:r>
                <a:rPr lang="en-US" sz="1600"/>
                <a:t>Citizenship</a:t>
              </a:r>
            </a:p>
          </p:txBody>
        </p:sp>
      </p:grpSp>
      <p:grpSp>
        <p:nvGrpSpPr>
          <p:cNvPr id="32" name="Group 31">
            <a:extLst>
              <a:ext uri="{FF2B5EF4-FFF2-40B4-BE49-F238E27FC236}">
                <a16:creationId xmlns:a16="http://schemas.microsoft.com/office/drawing/2014/main" id="{2563FF1B-738D-84D2-E671-A78478DB267C}"/>
              </a:ext>
            </a:extLst>
          </p:cNvPr>
          <p:cNvGrpSpPr/>
          <p:nvPr/>
        </p:nvGrpSpPr>
        <p:grpSpPr>
          <a:xfrm>
            <a:off x="5289693" y="2786021"/>
            <a:ext cx="3148017" cy="1130517"/>
            <a:chOff x="5335796" y="2334353"/>
            <a:chExt cx="3148017" cy="1130517"/>
          </a:xfrm>
        </p:grpSpPr>
        <p:sp>
          <p:nvSpPr>
            <p:cNvPr id="33" name="Rectangle 32">
              <a:extLst>
                <a:ext uri="{FF2B5EF4-FFF2-40B4-BE49-F238E27FC236}">
                  <a16:creationId xmlns:a16="http://schemas.microsoft.com/office/drawing/2014/main" id="{1558CC95-6FC9-C5B3-D5C4-BAB6C9E10B39}"/>
                </a:ext>
              </a:extLst>
            </p:cNvPr>
            <p:cNvSpPr/>
            <p:nvPr/>
          </p:nvSpPr>
          <p:spPr>
            <a:xfrm>
              <a:off x="5656374" y="2721145"/>
              <a:ext cx="2682085" cy="743725"/>
            </a:xfrm>
            <a:prstGeom prst="rect">
              <a:avLst/>
            </a:prstGeom>
            <a:solidFill>
              <a:schemeClr val="tx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latin typeface="Hammersmith One" panose="02010703030501060504" pitchFamily="2" charset="0"/>
                </a:rPr>
                <a:t>  Median sum of money a player’s club has spent on buying players in the last 3 seasons</a:t>
              </a:r>
            </a:p>
          </p:txBody>
        </p:sp>
        <p:sp>
          <p:nvSpPr>
            <p:cNvPr id="34" name="Rounded Rectangle 7">
              <a:extLst>
                <a:ext uri="{FF2B5EF4-FFF2-40B4-BE49-F238E27FC236}">
                  <a16:creationId xmlns:a16="http://schemas.microsoft.com/office/drawing/2014/main" id="{F23309E4-FAA8-BE11-AFBC-66C9823CB865}"/>
                </a:ext>
              </a:extLst>
            </p:cNvPr>
            <p:cNvSpPr/>
            <p:nvPr/>
          </p:nvSpPr>
          <p:spPr>
            <a:xfrm>
              <a:off x="5335796" y="2334353"/>
              <a:ext cx="641156" cy="572700"/>
            </a:xfrm>
            <a:prstGeom prst="ellipse">
              <a:avLst/>
            </a:prstGeom>
            <a:solidFill>
              <a:schemeClr val="bg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latin typeface="Hammersmith One" panose="02010703030501060504" pitchFamily="2" charset="0"/>
              </a:endParaRPr>
            </a:p>
          </p:txBody>
        </p:sp>
        <p:sp>
          <p:nvSpPr>
            <p:cNvPr id="36" name="Google Shape;2433;p44">
              <a:extLst>
                <a:ext uri="{FF2B5EF4-FFF2-40B4-BE49-F238E27FC236}">
                  <a16:creationId xmlns:a16="http://schemas.microsoft.com/office/drawing/2014/main" id="{0A12C7B3-E831-721F-3B5F-E81E8B7230B8}"/>
                </a:ext>
              </a:extLst>
            </p:cNvPr>
            <p:cNvSpPr txBox="1">
              <a:spLocks/>
            </p:cNvSpPr>
            <p:nvPr/>
          </p:nvSpPr>
          <p:spPr>
            <a:xfrm>
              <a:off x="5801728" y="2347594"/>
              <a:ext cx="2682085" cy="28677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5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1pPr>
              <a:lvl2pPr marR="0" lvl="1"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2pPr>
              <a:lvl3pPr marR="0" lvl="2"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3pPr>
              <a:lvl4pPr marR="0" lvl="3"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4pPr>
              <a:lvl5pPr marR="0" lvl="4"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5pPr>
              <a:lvl6pPr marR="0" lvl="5"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6pPr>
              <a:lvl7pPr marR="0" lvl="6"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7pPr>
              <a:lvl8pPr marR="0" lvl="7"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8pPr>
              <a:lvl9pPr marR="0" lvl="8"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9pPr>
            </a:lstStyle>
            <a:p>
              <a:pPr>
                <a:lnSpc>
                  <a:spcPct val="100000"/>
                </a:lnSpc>
                <a:buSzPct val="150000"/>
              </a:pPr>
              <a:r>
                <a:rPr lang="en-US" sz="1600"/>
                <a:t>Median transfer fee of club</a:t>
              </a:r>
            </a:p>
          </p:txBody>
        </p:sp>
      </p:grpSp>
      <p:grpSp>
        <p:nvGrpSpPr>
          <p:cNvPr id="38" name="Group 37">
            <a:extLst>
              <a:ext uri="{FF2B5EF4-FFF2-40B4-BE49-F238E27FC236}">
                <a16:creationId xmlns:a16="http://schemas.microsoft.com/office/drawing/2014/main" id="{44D23D69-7C46-3606-8467-63973C410E94}"/>
              </a:ext>
            </a:extLst>
          </p:cNvPr>
          <p:cNvGrpSpPr/>
          <p:nvPr/>
        </p:nvGrpSpPr>
        <p:grpSpPr>
          <a:xfrm>
            <a:off x="5289693" y="3922648"/>
            <a:ext cx="3002663" cy="1130517"/>
            <a:chOff x="5335796" y="2334353"/>
            <a:chExt cx="3002663" cy="1130517"/>
          </a:xfrm>
        </p:grpSpPr>
        <p:sp>
          <p:nvSpPr>
            <p:cNvPr id="39" name="Rectangle 38">
              <a:extLst>
                <a:ext uri="{FF2B5EF4-FFF2-40B4-BE49-F238E27FC236}">
                  <a16:creationId xmlns:a16="http://schemas.microsoft.com/office/drawing/2014/main" id="{A658707C-B3AE-E849-7591-31E9EFC542CF}"/>
                </a:ext>
              </a:extLst>
            </p:cNvPr>
            <p:cNvSpPr/>
            <p:nvPr/>
          </p:nvSpPr>
          <p:spPr>
            <a:xfrm>
              <a:off x="5656374" y="2721145"/>
              <a:ext cx="2682085" cy="743725"/>
            </a:xfrm>
            <a:prstGeom prst="rect">
              <a:avLst/>
            </a:prstGeom>
            <a:solidFill>
              <a:schemeClr val="tx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latin typeface="Hammersmith One" panose="02010703030501060504" pitchFamily="2" charset="0"/>
                </a:rPr>
                <a:t>The player’s strong foot. Can be any or a combination of feet</a:t>
              </a:r>
            </a:p>
          </p:txBody>
        </p:sp>
        <p:sp>
          <p:nvSpPr>
            <p:cNvPr id="40" name="Rounded Rectangle 7">
              <a:extLst>
                <a:ext uri="{FF2B5EF4-FFF2-40B4-BE49-F238E27FC236}">
                  <a16:creationId xmlns:a16="http://schemas.microsoft.com/office/drawing/2014/main" id="{194B2794-BA69-96B2-4A19-79FCF1AF52E5}"/>
                </a:ext>
              </a:extLst>
            </p:cNvPr>
            <p:cNvSpPr/>
            <p:nvPr/>
          </p:nvSpPr>
          <p:spPr>
            <a:xfrm>
              <a:off x="5335796" y="2334353"/>
              <a:ext cx="641156" cy="572700"/>
            </a:xfrm>
            <a:prstGeom prst="ellipse">
              <a:avLst/>
            </a:prstGeom>
            <a:solidFill>
              <a:schemeClr val="bg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latin typeface="Hammersmith One" panose="02010703030501060504" pitchFamily="2" charset="0"/>
              </a:endParaRPr>
            </a:p>
          </p:txBody>
        </p:sp>
        <p:sp>
          <p:nvSpPr>
            <p:cNvPr id="42" name="Google Shape;2433;p44">
              <a:extLst>
                <a:ext uri="{FF2B5EF4-FFF2-40B4-BE49-F238E27FC236}">
                  <a16:creationId xmlns:a16="http://schemas.microsoft.com/office/drawing/2014/main" id="{0DF1F348-3C95-8FED-8E19-3E88C1294D75}"/>
                </a:ext>
              </a:extLst>
            </p:cNvPr>
            <p:cNvSpPr txBox="1">
              <a:spLocks/>
            </p:cNvSpPr>
            <p:nvPr/>
          </p:nvSpPr>
          <p:spPr>
            <a:xfrm>
              <a:off x="5606400" y="2361092"/>
              <a:ext cx="2682085" cy="28677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5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1pPr>
              <a:lvl2pPr marR="0" lvl="1"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2pPr>
              <a:lvl3pPr marR="0" lvl="2"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3pPr>
              <a:lvl4pPr marR="0" lvl="3"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4pPr>
              <a:lvl5pPr marR="0" lvl="4"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5pPr>
              <a:lvl6pPr marR="0" lvl="5"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6pPr>
              <a:lvl7pPr marR="0" lvl="6"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7pPr>
              <a:lvl8pPr marR="0" lvl="7"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8pPr>
              <a:lvl9pPr marR="0" lvl="8"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9pPr>
            </a:lstStyle>
            <a:p>
              <a:pPr>
                <a:lnSpc>
                  <a:spcPct val="100000"/>
                </a:lnSpc>
                <a:buSzPct val="150000"/>
              </a:pPr>
              <a:r>
                <a:rPr lang="en-US" sz="1600"/>
                <a:t>Foot</a:t>
              </a:r>
            </a:p>
          </p:txBody>
        </p:sp>
      </p:grpSp>
      <p:pic>
        <p:nvPicPr>
          <p:cNvPr id="1032" name="Picture 8">
            <a:extLst>
              <a:ext uri="{FF2B5EF4-FFF2-40B4-BE49-F238E27FC236}">
                <a16:creationId xmlns:a16="http://schemas.microsoft.com/office/drawing/2014/main" id="{BFBEF6E0-339A-6BD1-FE04-5ECDF22510C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91830" y="4040470"/>
            <a:ext cx="363795" cy="363795"/>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Money bag - Free business icons">
            <a:extLst>
              <a:ext uri="{FF2B5EF4-FFF2-40B4-BE49-F238E27FC236}">
                <a16:creationId xmlns:a16="http://schemas.microsoft.com/office/drawing/2014/main" id="{5C2A65DE-8502-91D8-B115-286B8D1FC7E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15809" y="2861261"/>
            <a:ext cx="386226" cy="386226"/>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008250B0-C81F-9879-6066-47FF112E42F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97561" y="1602435"/>
            <a:ext cx="441494" cy="441494"/>
          </a:xfrm>
          <a:prstGeom prst="rect">
            <a:avLst/>
          </a:prstGeom>
          <a:noFill/>
          <a:extLst>
            <a:ext uri="{909E8E84-426E-40DD-AFC4-6F175D3DCCD1}">
              <a14:hiddenFill xmlns:a14="http://schemas.microsoft.com/office/drawing/2010/main">
                <a:solidFill>
                  <a:srgbClr val="FFFFFF"/>
                </a:solidFill>
              </a14:hiddenFill>
            </a:ext>
          </a:extLst>
        </p:spPr>
      </p:pic>
      <p:sp>
        <p:nvSpPr>
          <p:cNvPr id="46" name="Rectangle 45">
            <a:extLst>
              <a:ext uri="{FF2B5EF4-FFF2-40B4-BE49-F238E27FC236}">
                <a16:creationId xmlns:a16="http://schemas.microsoft.com/office/drawing/2014/main" id="{475AEAC8-A017-3E41-4792-7A1839859EA2}"/>
              </a:ext>
            </a:extLst>
          </p:cNvPr>
          <p:cNvSpPr/>
          <p:nvPr/>
        </p:nvSpPr>
        <p:spPr>
          <a:xfrm>
            <a:off x="0" y="0"/>
            <a:ext cx="9144000" cy="5143500"/>
          </a:xfrm>
          <a:prstGeom prst="rect">
            <a:avLst/>
          </a:prstGeom>
          <a:solidFill>
            <a:schemeClr val="accent6">
              <a:lumMod val="85000"/>
              <a:alpha val="6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nvGrpSpPr>
          <p:cNvPr id="44" name="Group 43">
            <a:extLst>
              <a:ext uri="{FF2B5EF4-FFF2-40B4-BE49-F238E27FC236}">
                <a16:creationId xmlns:a16="http://schemas.microsoft.com/office/drawing/2014/main" id="{86A8C213-7EE3-83C0-EC50-5EE3760A8CF4}"/>
              </a:ext>
            </a:extLst>
          </p:cNvPr>
          <p:cNvGrpSpPr/>
          <p:nvPr/>
        </p:nvGrpSpPr>
        <p:grpSpPr>
          <a:xfrm>
            <a:off x="1090810" y="2820529"/>
            <a:ext cx="6956978" cy="515991"/>
            <a:chOff x="-992529" y="305044"/>
            <a:chExt cx="4300755" cy="641823"/>
          </a:xfrm>
        </p:grpSpPr>
        <p:sp>
          <p:nvSpPr>
            <p:cNvPr id="43" name="Rectangle: Rounded Corners 42">
              <a:extLst>
                <a:ext uri="{FF2B5EF4-FFF2-40B4-BE49-F238E27FC236}">
                  <a16:creationId xmlns:a16="http://schemas.microsoft.com/office/drawing/2014/main" id="{6990F932-2DDD-148B-91D5-3F5BD8C25ED8}"/>
                </a:ext>
              </a:extLst>
            </p:cNvPr>
            <p:cNvSpPr/>
            <p:nvPr/>
          </p:nvSpPr>
          <p:spPr>
            <a:xfrm>
              <a:off x="-945136" y="305044"/>
              <a:ext cx="4155909" cy="641823"/>
            </a:xfrm>
            <a:prstGeom prst="round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8" name="Google Shape;2433;p44">
              <a:extLst>
                <a:ext uri="{FF2B5EF4-FFF2-40B4-BE49-F238E27FC236}">
                  <a16:creationId xmlns:a16="http://schemas.microsoft.com/office/drawing/2014/main" id="{DC10AAA2-9B66-CFA5-39B0-C930D6C285B9}"/>
                </a:ext>
              </a:extLst>
            </p:cNvPr>
            <p:cNvSpPr txBox="1">
              <a:spLocks/>
            </p:cNvSpPr>
            <p:nvPr/>
          </p:nvSpPr>
          <p:spPr>
            <a:xfrm>
              <a:off x="-992529" y="309073"/>
              <a:ext cx="4300755" cy="39315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5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1pPr>
              <a:lvl2pPr marR="0" lvl="1"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2pPr>
              <a:lvl3pPr marR="0" lvl="2"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3pPr>
              <a:lvl4pPr marR="0" lvl="3"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4pPr>
              <a:lvl5pPr marR="0" lvl="4"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5pPr>
              <a:lvl6pPr marR="0" lvl="5"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6pPr>
              <a:lvl7pPr marR="0" lvl="6"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7pPr>
              <a:lvl8pPr marR="0" lvl="7"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8pPr>
              <a:lvl9pPr marR="0" lvl="8"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9pPr>
            </a:lstStyle>
            <a:p>
              <a:pPr>
                <a:lnSpc>
                  <a:spcPct val="100000"/>
                </a:lnSpc>
                <a:buSzPct val="150000"/>
              </a:pPr>
              <a:r>
                <a:rPr lang="en-US" sz="1600" b="0" u="sng"/>
                <a:t>Data Cleaning:</a:t>
              </a:r>
              <a:r>
                <a:rPr lang="en-US" sz="1600" b="0"/>
                <a:t> Playing League == ENGLISH PREIMER LEAGUE &amp; Season &gt;= 2017-2018</a:t>
              </a:r>
            </a:p>
            <a:p>
              <a:pPr algn="l">
                <a:lnSpc>
                  <a:spcPct val="100000"/>
                </a:lnSpc>
                <a:buSzPct val="150000"/>
              </a:pPr>
              <a:endParaRPr lang="en-US" sz="1600" b="0"/>
            </a:p>
          </p:txBody>
        </p:sp>
      </p:grpSp>
    </p:spTree>
    <p:extLst>
      <p:ext uri="{BB962C8B-B14F-4D97-AF65-F5344CB8AC3E}">
        <p14:creationId xmlns:p14="http://schemas.microsoft.com/office/powerpoint/2010/main" val="383879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432"/>
        <p:cNvGrpSpPr/>
        <p:nvPr/>
      </p:nvGrpSpPr>
      <p:grpSpPr>
        <a:xfrm>
          <a:off x="0" y="0"/>
          <a:ext cx="0" cy="0"/>
          <a:chOff x="0" y="0"/>
          <a:chExt cx="0" cy="0"/>
        </a:xfrm>
      </p:grpSpPr>
      <p:sp>
        <p:nvSpPr>
          <p:cNvPr id="2433" name="Google Shape;2433;p44"/>
          <p:cNvSpPr txBox="1">
            <a:spLocks noGrp="1"/>
          </p:cNvSpPr>
          <p:nvPr>
            <p:ph type="title"/>
          </p:nvPr>
        </p:nvSpPr>
        <p:spPr>
          <a:xfrm>
            <a:off x="713225" y="539500"/>
            <a:ext cx="7717500" cy="40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3600"/>
              <a:t>Anomaly Detection</a:t>
            </a:r>
            <a:endParaRPr sz="3600"/>
          </a:p>
        </p:txBody>
      </p:sp>
      <p:pic>
        <p:nvPicPr>
          <p:cNvPr id="1028" name="Picture 4" descr="Lionel Messi - Wikipedia">
            <a:extLst>
              <a:ext uri="{FF2B5EF4-FFF2-40B4-BE49-F238E27FC236}">
                <a16:creationId xmlns:a16="http://schemas.microsoft.com/office/drawing/2014/main" id="{522ADA4E-E74C-1136-8232-66BCEEEB59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5728" y="1187164"/>
            <a:ext cx="1608412" cy="218318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Best Defenders of the Premier League for 2022/23 Season">
            <a:extLst>
              <a:ext uri="{FF2B5EF4-FFF2-40B4-BE49-F238E27FC236}">
                <a16:creationId xmlns:a16="http://schemas.microsoft.com/office/drawing/2014/main" id="{23A4D76A-BA85-A5D0-5081-DD69A74C296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8762"/>
          <a:stretch/>
        </p:blipFill>
        <p:spPr bwMode="auto">
          <a:xfrm>
            <a:off x="6398942" y="1187164"/>
            <a:ext cx="2328569" cy="2183181"/>
          </a:xfrm>
          <a:prstGeom prst="rect">
            <a:avLst/>
          </a:prstGeom>
          <a:noFill/>
          <a:extLst>
            <a:ext uri="{909E8E84-426E-40DD-AFC4-6F175D3DCCD1}">
              <a14:hiddenFill xmlns:a14="http://schemas.microsoft.com/office/drawing/2010/main">
                <a:solidFill>
                  <a:srgbClr val="FFFFFF"/>
                </a:solidFill>
              </a14:hiddenFill>
            </a:ext>
          </a:extLst>
        </p:spPr>
      </p:pic>
      <p:sp>
        <p:nvSpPr>
          <p:cNvPr id="3" name="Google Shape;2433;p44">
            <a:extLst>
              <a:ext uri="{FF2B5EF4-FFF2-40B4-BE49-F238E27FC236}">
                <a16:creationId xmlns:a16="http://schemas.microsoft.com/office/drawing/2014/main" id="{6130ACA5-D22B-8401-7FD7-A7E3DDEF726D}"/>
              </a:ext>
            </a:extLst>
          </p:cNvPr>
          <p:cNvSpPr txBox="1">
            <a:spLocks/>
          </p:cNvSpPr>
          <p:nvPr/>
        </p:nvSpPr>
        <p:spPr>
          <a:xfrm>
            <a:off x="185530" y="3499625"/>
            <a:ext cx="1868610" cy="408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5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1pPr>
            <a:lvl2pPr marR="0" lvl="1"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2pPr>
            <a:lvl3pPr marR="0" lvl="2"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3pPr>
            <a:lvl4pPr marR="0" lvl="3"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4pPr>
            <a:lvl5pPr marR="0" lvl="4"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5pPr>
            <a:lvl6pPr marR="0" lvl="5"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6pPr>
            <a:lvl7pPr marR="0" lvl="6"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7pPr>
            <a:lvl8pPr marR="0" lvl="7"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8pPr>
            <a:lvl9pPr marR="0" lvl="8"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9pPr>
          </a:lstStyle>
          <a:p>
            <a:r>
              <a:rPr lang="en-US" sz="2000"/>
              <a:t>Striker</a:t>
            </a:r>
          </a:p>
        </p:txBody>
      </p:sp>
      <p:sp>
        <p:nvSpPr>
          <p:cNvPr id="4" name="Google Shape;2433;p44">
            <a:extLst>
              <a:ext uri="{FF2B5EF4-FFF2-40B4-BE49-F238E27FC236}">
                <a16:creationId xmlns:a16="http://schemas.microsoft.com/office/drawing/2014/main" id="{3DAFABDD-6790-26FD-957F-7675BB8EDA2D}"/>
              </a:ext>
            </a:extLst>
          </p:cNvPr>
          <p:cNvSpPr txBox="1">
            <a:spLocks/>
          </p:cNvSpPr>
          <p:nvPr/>
        </p:nvSpPr>
        <p:spPr>
          <a:xfrm>
            <a:off x="3356846" y="3499625"/>
            <a:ext cx="1868610" cy="408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5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1pPr>
            <a:lvl2pPr marR="0" lvl="1"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2pPr>
            <a:lvl3pPr marR="0" lvl="2"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3pPr>
            <a:lvl4pPr marR="0" lvl="3"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4pPr>
            <a:lvl5pPr marR="0" lvl="4"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5pPr>
            <a:lvl6pPr marR="0" lvl="5"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6pPr>
            <a:lvl7pPr marR="0" lvl="6"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7pPr>
            <a:lvl8pPr marR="0" lvl="7"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8pPr>
            <a:lvl9pPr marR="0" lvl="8"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9pPr>
          </a:lstStyle>
          <a:p>
            <a:r>
              <a:rPr lang="en-US" sz="2000"/>
              <a:t>Goal Keeper</a:t>
            </a:r>
          </a:p>
        </p:txBody>
      </p:sp>
      <p:pic>
        <p:nvPicPr>
          <p:cNvPr id="1036" name="Picture 12" descr="Where Should A Goalkeeper Stand? | Keeperstop">
            <a:extLst>
              <a:ext uri="{FF2B5EF4-FFF2-40B4-BE49-F238E27FC236}">
                <a16:creationId xmlns:a16="http://schemas.microsoft.com/office/drawing/2014/main" id="{79DEA133-51CE-1CBE-AD7A-358352B78E9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127" r="2216"/>
          <a:stretch/>
        </p:blipFill>
        <p:spPr bwMode="auto">
          <a:xfrm>
            <a:off x="2745059" y="1187164"/>
            <a:ext cx="3092184" cy="2175572"/>
          </a:xfrm>
          <a:prstGeom prst="rect">
            <a:avLst/>
          </a:prstGeom>
          <a:noFill/>
          <a:extLst>
            <a:ext uri="{909E8E84-426E-40DD-AFC4-6F175D3DCCD1}">
              <a14:hiddenFill xmlns:a14="http://schemas.microsoft.com/office/drawing/2010/main">
                <a:solidFill>
                  <a:srgbClr val="FFFFFF"/>
                </a:solidFill>
              </a14:hiddenFill>
            </a:ext>
          </a:extLst>
        </p:spPr>
      </p:pic>
      <p:sp>
        <p:nvSpPr>
          <p:cNvPr id="5" name="Google Shape;2433;p44">
            <a:extLst>
              <a:ext uri="{FF2B5EF4-FFF2-40B4-BE49-F238E27FC236}">
                <a16:creationId xmlns:a16="http://schemas.microsoft.com/office/drawing/2014/main" id="{30E193FC-E4EC-85C6-162E-DE083739339E}"/>
              </a:ext>
            </a:extLst>
          </p:cNvPr>
          <p:cNvSpPr txBox="1">
            <a:spLocks/>
          </p:cNvSpPr>
          <p:nvPr/>
        </p:nvSpPr>
        <p:spPr>
          <a:xfrm>
            <a:off x="6628921" y="3499625"/>
            <a:ext cx="1868610" cy="408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5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1pPr>
            <a:lvl2pPr marR="0" lvl="1"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2pPr>
            <a:lvl3pPr marR="0" lvl="2"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3pPr>
            <a:lvl4pPr marR="0" lvl="3"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4pPr>
            <a:lvl5pPr marR="0" lvl="4"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5pPr>
            <a:lvl6pPr marR="0" lvl="5"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6pPr>
            <a:lvl7pPr marR="0" lvl="6"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7pPr>
            <a:lvl8pPr marR="0" lvl="7"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8pPr>
            <a:lvl9pPr marR="0" lvl="8"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9pPr>
          </a:lstStyle>
          <a:p>
            <a:r>
              <a:rPr lang="en-US" sz="2000"/>
              <a:t>Defender</a:t>
            </a:r>
          </a:p>
        </p:txBody>
      </p:sp>
      <p:sp>
        <p:nvSpPr>
          <p:cNvPr id="8" name="Google Shape;2433;p44">
            <a:extLst>
              <a:ext uri="{FF2B5EF4-FFF2-40B4-BE49-F238E27FC236}">
                <a16:creationId xmlns:a16="http://schemas.microsoft.com/office/drawing/2014/main" id="{D0D5D7F9-0C14-BA92-EBBA-0D4198750F7D}"/>
              </a:ext>
            </a:extLst>
          </p:cNvPr>
          <p:cNvSpPr txBox="1">
            <a:spLocks/>
          </p:cNvSpPr>
          <p:nvPr/>
        </p:nvSpPr>
        <p:spPr>
          <a:xfrm>
            <a:off x="445728" y="3908224"/>
            <a:ext cx="1868610" cy="76757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5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1pPr>
            <a:lvl2pPr marR="0" lvl="1"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2pPr>
            <a:lvl3pPr marR="0" lvl="2"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3pPr>
            <a:lvl4pPr marR="0" lvl="3"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4pPr>
            <a:lvl5pPr marR="0" lvl="4"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5pPr>
            <a:lvl6pPr marR="0" lvl="5"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6pPr>
            <a:lvl7pPr marR="0" lvl="6"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7pPr>
            <a:lvl8pPr marR="0" lvl="7"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8pPr>
            <a:lvl9pPr marR="0" lvl="8"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9pPr>
          </a:lstStyle>
          <a:p>
            <a:pPr algn="l">
              <a:lnSpc>
                <a:spcPct val="100000"/>
              </a:lnSpc>
            </a:pPr>
            <a:r>
              <a:rPr lang="en-US" sz="1600" b="0"/>
              <a:t>No. of Goals Scored</a:t>
            </a:r>
          </a:p>
          <a:p>
            <a:pPr algn="l">
              <a:lnSpc>
                <a:spcPct val="100000"/>
              </a:lnSpc>
            </a:pPr>
            <a:r>
              <a:rPr lang="en-US" sz="1600" b="0"/>
              <a:t>No. of Assists</a:t>
            </a:r>
          </a:p>
          <a:p>
            <a:pPr algn="l">
              <a:lnSpc>
                <a:spcPct val="100000"/>
              </a:lnSpc>
            </a:pPr>
            <a:endParaRPr lang="en-US" sz="1600" b="0"/>
          </a:p>
        </p:txBody>
      </p:sp>
      <p:sp>
        <p:nvSpPr>
          <p:cNvPr id="9" name="Google Shape;2433;p44">
            <a:extLst>
              <a:ext uri="{FF2B5EF4-FFF2-40B4-BE49-F238E27FC236}">
                <a16:creationId xmlns:a16="http://schemas.microsoft.com/office/drawing/2014/main" id="{A49E5E29-C7CE-DCBA-2E70-3A8C3C2BB314}"/>
              </a:ext>
            </a:extLst>
          </p:cNvPr>
          <p:cNvSpPr txBox="1">
            <a:spLocks/>
          </p:cNvSpPr>
          <p:nvPr/>
        </p:nvSpPr>
        <p:spPr>
          <a:xfrm>
            <a:off x="6561180" y="3908225"/>
            <a:ext cx="2004091" cy="76757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5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1pPr>
            <a:lvl2pPr marR="0" lvl="1"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2pPr>
            <a:lvl3pPr marR="0" lvl="2"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3pPr>
            <a:lvl4pPr marR="0" lvl="3"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4pPr>
            <a:lvl5pPr marR="0" lvl="4"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5pPr>
            <a:lvl6pPr marR="0" lvl="5"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6pPr>
            <a:lvl7pPr marR="0" lvl="6"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7pPr>
            <a:lvl8pPr marR="0" lvl="7"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8pPr>
            <a:lvl9pPr marR="0" lvl="8"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9pPr>
          </a:lstStyle>
          <a:p>
            <a:pPr algn="l">
              <a:lnSpc>
                <a:spcPct val="100000"/>
              </a:lnSpc>
            </a:pPr>
            <a:r>
              <a:rPr lang="en-US" sz="1600" b="0"/>
              <a:t>No. of Dribbles Tackled</a:t>
            </a:r>
          </a:p>
          <a:p>
            <a:pPr algn="l">
              <a:lnSpc>
                <a:spcPct val="100000"/>
              </a:lnSpc>
            </a:pPr>
            <a:r>
              <a:rPr lang="en-US" sz="1600" b="0"/>
              <a:t>No. of Shots Blocked</a:t>
            </a:r>
          </a:p>
          <a:p>
            <a:pPr algn="l">
              <a:lnSpc>
                <a:spcPct val="100000"/>
              </a:lnSpc>
            </a:pPr>
            <a:endParaRPr lang="en-US" sz="1600" b="0"/>
          </a:p>
        </p:txBody>
      </p:sp>
      <p:sp>
        <p:nvSpPr>
          <p:cNvPr id="10" name="Google Shape;2433;p44">
            <a:extLst>
              <a:ext uri="{FF2B5EF4-FFF2-40B4-BE49-F238E27FC236}">
                <a16:creationId xmlns:a16="http://schemas.microsoft.com/office/drawing/2014/main" id="{C469BB65-F7A8-BD94-C134-106F3483C3F1}"/>
              </a:ext>
            </a:extLst>
          </p:cNvPr>
          <p:cNvSpPr txBox="1">
            <a:spLocks/>
          </p:cNvSpPr>
          <p:nvPr/>
        </p:nvSpPr>
        <p:spPr>
          <a:xfrm>
            <a:off x="3356846" y="3908223"/>
            <a:ext cx="1868610" cy="76757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5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1pPr>
            <a:lvl2pPr marR="0" lvl="1"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2pPr>
            <a:lvl3pPr marR="0" lvl="2"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3pPr>
            <a:lvl4pPr marR="0" lvl="3"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4pPr>
            <a:lvl5pPr marR="0" lvl="4"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5pPr>
            <a:lvl6pPr marR="0" lvl="5"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6pPr>
            <a:lvl7pPr marR="0" lvl="6"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7pPr>
            <a:lvl8pPr marR="0" lvl="7"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8pPr>
            <a:lvl9pPr marR="0" lvl="8"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9pPr>
          </a:lstStyle>
          <a:p>
            <a:pPr algn="l">
              <a:lnSpc>
                <a:spcPct val="100000"/>
              </a:lnSpc>
            </a:pPr>
            <a:r>
              <a:rPr lang="en-US" sz="1600" b="0"/>
              <a:t>No. of Goals Against</a:t>
            </a:r>
          </a:p>
          <a:p>
            <a:pPr algn="l">
              <a:lnSpc>
                <a:spcPct val="100000"/>
              </a:lnSpc>
            </a:pPr>
            <a:r>
              <a:rPr lang="en-US" sz="1600" b="0"/>
              <a:t>No. of Saves</a:t>
            </a:r>
          </a:p>
          <a:p>
            <a:pPr algn="l">
              <a:lnSpc>
                <a:spcPct val="100000"/>
              </a:lnSpc>
            </a:pPr>
            <a:endParaRPr lang="en-US" sz="1600" b="0"/>
          </a:p>
        </p:txBody>
      </p:sp>
      <p:sp>
        <p:nvSpPr>
          <p:cNvPr id="12" name="Rectangle 11">
            <a:extLst>
              <a:ext uri="{FF2B5EF4-FFF2-40B4-BE49-F238E27FC236}">
                <a16:creationId xmlns:a16="http://schemas.microsoft.com/office/drawing/2014/main" id="{CD1862CA-27F8-D109-45C2-508B5C4B9C8A}"/>
              </a:ext>
            </a:extLst>
          </p:cNvPr>
          <p:cNvSpPr/>
          <p:nvPr/>
        </p:nvSpPr>
        <p:spPr>
          <a:xfrm>
            <a:off x="0" y="2074235"/>
            <a:ext cx="9144000" cy="767577"/>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a:solidFill>
                  <a:schemeClr val="accent6"/>
                </a:solidFill>
                <a:latin typeface="Fira Sans" panose="020B0503050000020004" pitchFamily="34" charset="0"/>
              </a:rPr>
              <a:t>Need to find global metric</a:t>
            </a:r>
          </a:p>
        </p:txBody>
      </p:sp>
    </p:spTree>
    <p:extLst>
      <p:ext uri="{BB962C8B-B14F-4D97-AF65-F5344CB8AC3E}">
        <p14:creationId xmlns:p14="http://schemas.microsoft.com/office/powerpoint/2010/main" val="1080820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432"/>
        <p:cNvGrpSpPr/>
        <p:nvPr/>
      </p:nvGrpSpPr>
      <p:grpSpPr>
        <a:xfrm>
          <a:off x="0" y="0"/>
          <a:ext cx="0" cy="0"/>
          <a:chOff x="0" y="0"/>
          <a:chExt cx="0" cy="0"/>
        </a:xfrm>
      </p:grpSpPr>
      <p:sp>
        <p:nvSpPr>
          <p:cNvPr id="2" name="Google Shape;2433;p44">
            <a:extLst>
              <a:ext uri="{FF2B5EF4-FFF2-40B4-BE49-F238E27FC236}">
                <a16:creationId xmlns:a16="http://schemas.microsoft.com/office/drawing/2014/main" id="{427B34F9-7A05-22E5-B5C5-3F7A589057C3}"/>
              </a:ext>
            </a:extLst>
          </p:cNvPr>
          <p:cNvSpPr txBox="1">
            <a:spLocks noGrp="1"/>
          </p:cNvSpPr>
          <p:nvPr>
            <p:ph type="title"/>
          </p:nvPr>
        </p:nvSpPr>
        <p:spPr>
          <a:xfrm>
            <a:off x="713225" y="539500"/>
            <a:ext cx="7717500" cy="40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3600"/>
              <a:t>Anomaly Detection</a:t>
            </a:r>
            <a:endParaRPr sz="3600"/>
          </a:p>
        </p:txBody>
      </p:sp>
      <p:sp>
        <p:nvSpPr>
          <p:cNvPr id="3" name="Google Shape;2433;p44">
            <a:extLst>
              <a:ext uri="{FF2B5EF4-FFF2-40B4-BE49-F238E27FC236}">
                <a16:creationId xmlns:a16="http://schemas.microsoft.com/office/drawing/2014/main" id="{B7FC8D38-5C4B-453D-281D-1C330A466063}"/>
              </a:ext>
            </a:extLst>
          </p:cNvPr>
          <p:cNvSpPr txBox="1">
            <a:spLocks/>
          </p:cNvSpPr>
          <p:nvPr/>
        </p:nvSpPr>
        <p:spPr>
          <a:xfrm>
            <a:off x="851646" y="1218290"/>
            <a:ext cx="2774046" cy="408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5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1pPr>
            <a:lvl2pPr marR="0" lvl="1"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2pPr>
            <a:lvl3pPr marR="0" lvl="2"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3pPr>
            <a:lvl4pPr marR="0" lvl="3"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4pPr>
            <a:lvl5pPr marR="0" lvl="4"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5pPr>
            <a:lvl6pPr marR="0" lvl="5"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6pPr>
            <a:lvl7pPr marR="0" lvl="6"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7pPr>
            <a:lvl8pPr marR="0" lvl="7"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8pPr>
            <a:lvl9pPr marR="0" lvl="8"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9pPr>
          </a:lstStyle>
          <a:p>
            <a:pPr>
              <a:lnSpc>
                <a:spcPct val="100000"/>
              </a:lnSpc>
            </a:pPr>
            <a:r>
              <a:rPr lang="en-US" sz="2000"/>
              <a:t>Plus-Minus Rating Per Min</a:t>
            </a:r>
          </a:p>
        </p:txBody>
      </p:sp>
      <p:sp>
        <p:nvSpPr>
          <p:cNvPr id="5" name="Google Shape;2433;p44">
            <a:extLst>
              <a:ext uri="{FF2B5EF4-FFF2-40B4-BE49-F238E27FC236}">
                <a16:creationId xmlns:a16="http://schemas.microsoft.com/office/drawing/2014/main" id="{4D028A20-E677-DD52-463D-452C273AD2F8}"/>
              </a:ext>
            </a:extLst>
          </p:cNvPr>
          <p:cNvSpPr txBox="1">
            <a:spLocks/>
          </p:cNvSpPr>
          <p:nvPr/>
        </p:nvSpPr>
        <p:spPr>
          <a:xfrm>
            <a:off x="5449096" y="1218290"/>
            <a:ext cx="2774046" cy="408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5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1pPr>
            <a:lvl2pPr marR="0" lvl="1"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2pPr>
            <a:lvl3pPr marR="0" lvl="2"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3pPr>
            <a:lvl4pPr marR="0" lvl="3"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4pPr>
            <a:lvl5pPr marR="0" lvl="4"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5pPr>
            <a:lvl6pPr marR="0" lvl="5"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6pPr>
            <a:lvl7pPr marR="0" lvl="6"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7pPr>
            <a:lvl8pPr marR="0" lvl="7"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8pPr>
            <a:lvl9pPr marR="0" lvl="8"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9pPr>
          </a:lstStyle>
          <a:p>
            <a:pPr>
              <a:lnSpc>
                <a:spcPct val="100000"/>
              </a:lnSpc>
            </a:pPr>
            <a:r>
              <a:rPr lang="en-US" sz="2000"/>
              <a:t>Player Rating &amp; Potential </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8536E963-12FD-27E4-0BB5-951F36CC3777}"/>
                  </a:ext>
                </a:extLst>
              </p:cNvPr>
              <p:cNvSpPr txBox="1"/>
              <p:nvPr/>
            </p:nvSpPr>
            <p:spPr>
              <a:xfrm>
                <a:off x="305742" y="4153168"/>
                <a:ext cx="4083297" cy="38215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𝑃𝑙𝑢𝑠</m:t>
                      </m:r>
                      <m:r>
                        <a:rPr lang="en-US" sz="1200" b="0" i="1" smtClean="0">
                          <a:latin typeface="Cambria Math" panose="02040503050406030204" pitchFamily="18" charset="0"/>
                        </a:rPr>
                        <m:t>−</m:t>
                      </m:r>
                      <m:r>
                        <a:rPr lang="en-US" sz="1200" b="0" i="1" smtClean="0">
                          <a:latin typeface="Cambria Math" panose="02040503050406030204" pitchFamily="18" charset="0"/>
                        </a:rPr>
                        <m:t>𝑀𝑖𝑛𝑢𝑠</m:t>
                      </m:r>
                      <m:r>
                        <a:rPr lang="en-US" sz="1200" b="0" i="1" smtClean="0">
                          <a:latin typeface="Cambria Math" panose="02040503050406030204" pitchFamily="18" charset="0"/>
                        </a:rPr>
                        <m:t> </m:t>
                      </m:r>
                      <m:r>
                        <a:rPr lang="en-US" sz="1200" b="0" i="1" smtClean="0">
                          <a:latin typeface="Cambria Math" panose="02040503050406030204" pitchFamily="18" charset="0"/>
                        </a:rPr>
                        <m:t>𝑅𝑎𝑡𝑖𝑛𝑔</m:t>
                      </m:r>
                      <m:r>
                        <a:rPr lang="en-US" sz="1200" b="0" i="1" smtClean="0">
                          <a:latin typeface="Cambria Math" panose="02040503050406030204" pitchFamily="18" charset="0"/>
                        </a:rPr>
                        <m:t> </m:t>
                      </m:r>
                      <m:r>
                        <a:rPr lang="en-US" sz="1200" b="0" i="1" smtClean="0">
                          <a:latin typeface="Cambria Math" panose="02040503050406030204" pitchFamily="18" charset="0"/>
                        </a:rPr>
                        <m:t>𝑃𝑒𝑟</m:t>
                      </m:r>
                      <m:r>
                        <a:rPr lang="en-US" sz="1200" b="0" i="1" smtClean="0">
                          <a:latin typeface="Cambria Math" panose="02040503050406030204" pitchFamily="18" charset="0"/>
                        </a:rPr>
                        <m:t> </m:t>
                      </m:r>
                      <m:r>
                        <a:rPr lang="en-US" sz="1200" b="0" i="1" smtClean="0">
                          <a:latin typeface="Cambria Math" panose="02040503050406030204" pitchFamily="18" charset="0"/>
                        </a:rPr>
                        <m:t>𝑀𝑖𝑛</m:t>
                      </m:r>
                      <m:r>
                        <a:rPr lang="en-US" sz="1200" b="0" i="1" smtClean="0">
                          <a:latin typeface="Cambria Math" panose="02040503050406030204" pitchFamily="18" charset="0"/>
                        </a:rPr>
                        <m:t>=</m:t>
                      </m:r>
                      <m:f>
                        <m:fPr>
                          <m:ctrlPr>
                            <a:rPr lang="en-US" sz="1200" b="0" i="1" smtClean="0">
                              <a:latin typeface="Cambria Math" panose="02040503050406030204" pitchFamily="18" charset="0"/>
                            </a:rPr>
                          </m:ctrlPr>
                        </m:fPr>
                        <m:num>
                          <m:r>
                            <a:rPr lang="en-US" sz="1200" b="0" i="1" smtClean="0">
                              <a:latin typeface="Cambria Math" panose="02040503050406030204" pitchFamily="18" charset="0"/>
                            </a:rPr>
                            <m:t>𝐺𝑜𝑎𝑙𝑠</m:t>
                          </m:r>
                          <m:r>
                            <a:rPr lang="en-US" sz="1200" b="0" i="1" smtClean="0">
                              <a:latin typeface="Cambria Math" panose="02040503050406030204" pitchFamily="18" charset="0"/>
                            </a:rPr>
                            <m:t> </m:t>
                          </m:r>
                          <m:r>
                            <a:rPr lang="en-US" sz="1200" b="0" i="1" smtClean="0">
                              <a:latin typeface="Cambria Math" panose="02040503050406030204" pitchFamily="18" charset="0"/>
                            </a:rPr>
                            <m:t>𝑠𝑐𝑜𝑟𝑒𝑑</m:t>
                          </m:r>
                          <m:r>
                            <a:rPr lang="en-US" sz="1200" b="0" i="1" smtClean="0">
                              <a:latin typeface="Cambria Math" panose="02040503050406030204" pitchFamily="18" charset="0"/>
                            </a:rPr>
                            <m:t> −</m:t>
                          </m:r>
                          <m:r>
                            <a:rPr lang="en-US" sz="1200" b="0" i="1" smtClean="0">
                              <a:latin typeface="Cambria Math" panose="02040503050406030204" pitchFamily="18" charset="0"/>
                            </a:rPr>
                            <m:t>𝐺𝑜𝑎𝑙𝑠</m:t>
                          </m:r>
                          <m:r>
                            <a:rPr lang="en-US" sz="1200" b="0" i="1" smtClean="0">
                              <a:latin typeface="Cambria Math" panose="02040503050406030204" pitchFamily="18" charset="0"/>
                            </a:rPr>
                            <m:t> </m:t>
                          </m:r>
                          <m:r>
                            <a:rPr lang="en-US" sz="1200" b="0" i="1" smtClean="0">
                              <a:latin typeface="Cambria Math" panose="02040503050406030204" pitchFamily="18" charset="0"/>
                            </a:rPr>
                            <m:t>𝑙𝑜𝑠𝑡</m:t>
                          </m:r>
                        </m:num>
                        <m:den>
                          <m:r>
                            <a:rPr lang="en-US" sz="1200" b="0" i="1" smtClean="0">
                              <a:latin typeface="Cambria Math" panose="02040503050406030204" pitchFamily="18" charset="0"/>
                            </a:rPr>
                            <m:t>𝑇𝑜𝑡𝑎𝑙</m:t>
                          </m:r>
                          <m:r>
                            <a:rPr lang="en-US" sz="1200" b="0" i="1" smtClean="0">
                              <a:latin typeface="Cambria Math" panose="02040503050406030204" pitchFamily="18" charset="0"/>
                            </a:rPr>
                            <m:t> </m:t>
                          </m:r>
                          <m:r>
                            <a:rPr lang="en-US" sz="1200" b="0" i="1" smtClean="0">
                              <a:latin typeface="Cambria Math" panose="02040503050406030204" pitchFamily="18" charset="0"/>
                            </a:rPr>
                            <m:t>𝑡𝑖𝑚𝑒</m:t>
                          </m:r>
                          <m:r>
                            <a:rPr lang="en-US" sz="1200" b="0" i="1" smtClean="0">
                              <a:latin typeface="Cambria Math" panose="02040503050406030204" pitchFamily="18" charset="0"/>
                            </a:rPr>
                            <m:t> </m:t>
                          </m:r>
                          <m:r>
                            <a:rPr lang="en-US" sz="1200" b="0" i="1" smtClean="0">
                              <a:latin typeface="Cambria Math" panose="02040503050406030204" pitchFamily="18" charset="0"/>
                            </a:rPr>
                            <m:t>𝑝𝑙𝑎𝑦𝑒𝑑</m:t>
                          </m:r>
                        </m:den>
                      </m:f>
                      <m:r>
                        <a:rPr lang="en-US" sz="1200" b="0" i="1" smtClean="0">
                          <a:latin typeface="Cambria Math" panose="02040503050406030204" pitchFamily="18" charset="0"/>
                        </a:rPr>
                        <m:t> </m:t>
                      </m:r>
                    </m:oMath>
                  </m:oMathPara>
                </a14:m>
                <a:endParaRPr lang="en-US" sz="1200"/>
              </a:p>
            </p:txBody>
          </p:sp>
        </mc:Choice>
        <mc:Fallback xmlns="">
          <p:sp>
            <p:nvSpPr>
              <p:cNvPr id="7" name="TextBox 6">
                <a:extLst>
                  <a:ext uri="{FF2B5EF4-FFF2-40B4-BE49-F238E27FC236}">
                    <a16:creationId xmlns:a16="http://schemas.microsoft.com/office/drawing/2014/main" id="{8536E963-12FD-27E4-0BB5-951F36CC3777}"/>
                  </a:ext>
                </a:extLst>
              </p:cNvPr>
              <p:cNvSpPr txBox="1">
                <a:spLocks noRot="1" noChangeAspect="1" noMove="1" noResize="1" noEditPoints="1" noAdjustHandles="1" noChangeArrowheads="1" noChangeShapeType="1" noTextEdit="1"/>
              </p:cNvSpPr>
              <p:nvPr/>
            </p:nvSpPr>
            <p:spPr>
              <a:xfrm>
                <a:off x="305742" y="4153168"/>
                <a:ext cx="4083297" cy="382156"/>
              </a:xfrm>
              <a:prstGeom prst="rect">
                <a:avLst/>
              </a:prstGeom>
              <a:blipFill>
                <a:blip r:embed="rId3"/>
                <a:stretch>
                  <a:fillRect l="-299" t="-3175" b="-17460"/>
                </a:stretch>
              </a:blipFill>
            </p:spPr>
            <p:txBody>
              <a:bodyPr/>
              <a:lstStyle/>
              <a:p>
                <a:r>
                  <a:rPr lang="en-US">
                    <a:noFill/>
                  </a:rPr>
                  <a:t> </a:t>
                </a:r>
              </a:p>
            </p:txBody>
          </p:sp>
        </mc:Fallback>
      </mc:AlternateContent>
      <p:sp>
        <p:nvSpPr>
          <p:cNvPr id="8" name="Google Shape;2433;p44">
            <a:extLst>
              <a:ext uri="{FF2B5EF4-FFF2-40B4-BE49-F238E27FC236}">
                <a16:creationId xmlns:a16="http://schemas.microsoft.com/office/drawing/2014/main" id="{DC10AAA2-9B66-CFA5-39B0-C930D6C285B9}"/>
              </a:ext>
            </a:extLst>
          </p:cNvPr>
          <p:cNvSpPr txBox="1">
            <a:spLocks/>
          </p:cNvSpPr>
          <p:nvPr/>
        </p:nvSpPr>
        <p:spPr>
          <a:xfrm>
            <a:off x="197014" y="1791291"/>
            <a:ext cx="4300755" cy="236187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5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1pPr>
            <a:lvl2pPr marR="0" lvl="1"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2pPr>
            <a:lvl3pPr marR="0" lvl="2"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3pPr>
            <a:lvl4pPr marR="0" lvl="3"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4pPr>
            <a:lvl5pPr marR="0" lvl="4"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5pPr>
            <a:lvl6pPr marR="0" lvl="5"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6pPr>
            <a:lvl7pPr marR="0" lvl="6"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7pPr>
            <a:lvl8pPr marR="0" lvl="7"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8pPr>
            <a:lvl9pPr marR="0" lvl="8"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9pPr>
          </a:lstStyle>
          <a:p>
            <a:pPr marL="285750" indent="-285750" algn="l">
              <a:lnSpc>
                <a:spcPct val="100000"/>
              </a:lnSpc>
              <a:buSzPct val="100000"/>
              <a:buFont typeface="Arial" panose="020B0604020202020204" pitchFamily="34" charset="0"/>
              <a:buChar char="•"/>
            </a:pPr>
            <a:r>
              <a:rPr lang="en-US" sz="1600" b="0"/>
              <a:t>Metric commonly used to study the contributions of individual players in a team</a:t>
            </a:r>
          </a:p>
          <a:p>
            <a:pPr marL="285750" indent="-285750" algn="l">
              <a:lnSpc>
                <a:spcPct val="100000"/>
              </a:lnSpc>
              <a:buSzPct val="100000"/>
              <a:buFont typeface="Arial" panose="020B0604020202020204" pitchFamily="34" charset="0"/>
              <a:buChar char="•"/>
            </a:pPr>
            <a:r>
              <a:rPr lang="en-US" sz="1600" b="0"/>
              <a:t>Directly measures the players contribution to the team’s success based on a certain goal metric</a:t>
            </a:r>
          </a:p>
          <a:p>
            <a:pPr marL="285750" indent="-285750" algn="l">
              <a:lnSpc>
                <a:spcPct val="100000"/>
              </a:lnSpc>
              <a:buSzPct val="100000"/>
              <a:buFont typeface="Arial" panose="020B0604020202020204" pitchFamily="34" charset="0"/>
              <a:buChar char="•"/>
            </a:pPr>
            <a:r>
              <a:rPr lang="en-US" sz="1600" b="0"/>
              <a:t>Per Min is used to account for differences in playing time</a:t>
            </a:r>
          </a:p>
          <a:p>
            <a:pPr marL="285750" indent="-285750" algn="l">
              <a:lnSpc>
                <a:spcPct val="100000"/>
              </a:lnSpc>
              <a:buSzPct val="100000"/>
              <a:buFont typeface="Arial" panose="020B0604020202020204" pitchFamily="34" charset="0"/>
              <a:buChar char="•"/>
            </a:pPr>
            <a:r>
              <a:rPr lang="en-US" sz="1600" b="0" u="sng"/>
              <a:t>Data Cleaning:</a:t>
            </a:r>
            <a:r>
              <a:rPr lang="en-US" sz="1600" b="0"/>
              <a:t> Duration played per match &gt; 10mins &amp; Total Duration played per season &gt; 450mins</a:t>
            </a:r>
          </a:p>
          <a:p>
            <a:pPr algn="l">
              <a:lnSpc>
                <a:spcPct val="100000"/>
              </a:lnSpc>
              <a:buSzPct val="150000"/>
            </a:pPr>
            <a:endParaRPr lang="en-US" sz="1600" b="0"/>
          </a:p>
        </p:txBody>
      </p:sp>
      <p:sp>
        <p:nvSpPr>
          <p:cNvPr id="9" name="Google Shape;2433;p44">
            <a:extLst>
              <a:ext uri="{FF2B5EF4-FFF2-40B4-BE49-F238E27FC236}">
                <a16:creationId xmlns:a16="http://schemas.microsoft.com/office/drawing/2014/main" id="{141A66A1-BD88-CFC0-3FFA-0A41EE868BBD}"/>
              </a:ext>
            </a:extLst>
          </p:cNvPr>
          <p:cNvSpPr txBox="1">
            <a:spLocks/>
          </p:cNvSpPr>
          <p:nvPr/>
        </p:nvSpPr>
        <p:spPr>
          <a:xfrm>
            <a:off x="4577014" y="1791292"/>
            <a:ext cx="4518211" cy="178509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5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1pPr>
            <a:lvl2pPr marR="0" lvl="1"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2pPr>
            <a:lvl3pPr marR="0" lvl="2"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3pPr>
            <a:lvl4pPr marR="0" lvl="3"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4pPr>
            <a:lvl5pPr marR="0" lvl="4"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5pPr>
            <a:lvl6pPr marR="0" lvl="5"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6pPr>
            <a:lvl7pPr marR="0" lvl="6"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7pPr>
            <a:lvl8pPr marR="0" lvl="7"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8pPr>
            <a:lvl9pPr marR="0" lvl="8"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9pPr>
          </a:lstStyle>
          <a:p>
            <a:pPr marL="285750" indent="-285750" algn="l">
              <a:lnSpc>
                <a:spcPct val="100000"/>
              </a:lnSpc>
              <a:buSzPct val="100000"/>
              <a:buFont typeface="Arial" panose="020B0604020202020204" pitchFamily="34" charset="0"/>
              <a:buChar char="•"/>
            </a:pPr>
            <a:r>
              <a:rPr lang="en-US" sz="1600" b="0"/>
              <a:t>Metric provided by EA Sports based on statistical evidence and expert valuations</a:t>
            </a:r>
          </a:p>
          <a:p>
            <a:pPr marL="285750" indent="-285750" algn="l">
              <a:lnSpc>
                <a:spcPct val="100000"/>
              </a:lnSpc>
              <a:buSzPct val="100000"/>
              <a:buFont typeface="Arial" panose="020B0604020202020204" pitchFamily="34" charset="0"/>
              <a:buChar char="•"/>
            </a:pPr>
            <a:r>
              <a:rPr lang="en-US" sz="1600" b="0"/>
              <a:t>Player Rating: Reflects players’ overall ability and performance</a:t>
            </a:r>
          </a:p>
          <a:p>
            <a:pPr marL="285750" indent="-285750" algn="l">
              <a:lnSpc>
                <a:spcPct val="100000"/>
              </a:lnSpc>
              <a:buSzPct val="100000"/>
              <a:buFont typeface="Arial" panose="020B0604020202020204" pitchFamily="34" charset="0"/>
              <a:buChar char="•"/>
            </a:pPr>
            <a:r>
              <a:rPr lang="en-US" sz="1600" b="0"/>
              <a:t>Potential: Reflects the players’ room for future growth</a:t>
            </a:r>
          </a:p>
        </p:txBody>
      </p:sp>
    </p:spTree>
    <p:extLst>
      <p:ext uri="{BB962C8B-B14F-4D97-AF65-F5344CB8AC3E}">
        <p14:creationId xmlns:p14="http://schemas.microsoft.com/office/powerpoint/2010/main" val="8871647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432"/>
        <p:cNvGrpSpPr/>
        <p:nvPr/>
      </p:nvGrpSpPr>
      <p:grpSpPr>
        <a:xfrm>
          <a:off x="0" y="0"/>
          <a:ext cx="0" cy="0"/>
          <a:chOff x="0" y="0"/>
          <a:chExt cx="0" cy="0"/>
        </a:xfrm>
      </p:grpSpPr>
      <p:grpSp>
        <p:nvGrpSpPr>
          <p:cNvPr id="54" name="Group 53">
            <a:extLst>
              <a:ext uri="{FF2B5EF4-FFF2-40B4-BE49-F238E27FC236}">
                <a16:creationId xmlns:a16="http://schemas.microsoft.com/office/drawing/2014/main" id="{7A73DE1C-6150-6610-C534-84045FA59F71}"/>
              </a:ext>
            </a:extLst>
          </p:cNvPr>
          <p:cNvGrpSpPr/>
          <p:nvPr/>
        </p:nvGrpSpPr>
        <p:grpSpPr>
          <a:xfrm>
            <a:off x="582438" y="1586518"/>
            <a:ext cx="1970464" cy="1970464"/>
            <a:chOff x="582438" y="1586518"/>
            <a:chExt cx="1970464" cy="1970464"/>
          </a:xfrm>
        </p:grpSpPr>
        <p:sp>
          <p:nvSpPr>
            <p:cNvPr id="55" name="Google Shape;2445;p44">
              <a:extLst>
                <a:ext uri="{FF2B5EF4-FFF2-40B4-BE49-F238E27FC236}">
                  <a16:creationId xmlns:a16="http://schemas.microsoft.com/office/drawing/2014/main" id="{683AF168-8835-04C6-F99D-DB762C9D7F12}"/>
                </a:ext>
              </a:extLst>
            </p:cNvPr>
            <p:cNvSpPr/>
            <p:nvPr/>
          </p:nvSpPr>
          <p:spPr>
            <a:xfrm>
              <a:off x="582438" y="1586518"/>
              <a:ext cx="1970464" cy="1970464"/>
            </a:xfrm>
            <a:prstGeom prst="pie">
              <a:avLst>
                <a:gd name="adj1" fmla="val 16248941"/>
                <a:gd name="adj2" fmla="val 5463729"/>
              </a:avLst>
            </a:prstGeom>
            <a:solidFill>
              <a:schemeClr val="tx2">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 name="Google Shape;2463;p44">
              <a:extLst>
                <a:ext uri="{FF2B5EF4-FFF2-40B4-BE49-F238E27FC236}">
                  <a16:creationId xmlns:a16="http://schemas.microsoft.com/office/drawing/2014/main" id="{897B7160-159E-D49A-EC3C-35860F409F94}"/>
                </a:ext>
              </a:extLst>
            </p:cNvPr>
            <p:cNvGrpSpPr/>
            <p:nvPr/>
          </p:nvGrpSpPr>
          <p:grpSpPr>
            <a:xfrm>
              <a:off x="777938" y="1781694"/>
              <a:ext cx="1579176" cy="1579166"/>
              <a:chOff x="2522523" y="1875740"/>
              <a:chExt cx="448459" cy="448456"/>
            </a:xfrm>
          </p:grpSpPr>
          <p:sp>
            <p:nvSpPr>
              <p:cNvPr id="57" name="Google Shape;2464;p44">
                <a:extLst>
                  <a:ext uri="{FF2B5EF4-FFF2-40B4-BE49-F238E27FC236}">
                    <a16:creationId xmlns:a16="http://schemas.microsoft.com/office/drawing/2014/main" id="{398402E0-529C-ECAA-5E03-4E108FDC0074}"/>
                  </a:ext>
                </a:extLst>
              </p:cNvPr>
              <p:cNvSpPr/>
              <p:nvPr/>
            </p:nvSpPr>
            <p:spPr>
              <a:xfrm flipH="1">
                <a:off x="2522526" y="1875740"/>
                <a:ext cx="448456" cy="448456"/>
              </a:xfrm>
              <a:custGeom>
                <a:avLst/>
                <a:gdLst/>
                <a:ahLst/>
                <a:cxnLst/>
                <a:rect l="l" t="t" r="r" b="b"/>
                <a:pathLst>
                  <a:path w="12164" h="12164" extrusionOk="0">
                    <a:moveTo>
                      <a:pt x="6081" y="0"/>
                    </a:moveTo>
                    <a:cubicBezTo>
                      <a:pt x="5280" y="0"/>
                      <a:pt x="4512" y="143"/>
                      <a:pt x="3817" y="428"/>
                    </a:cubicBezTo>
                    <a:cubicBezTo>
                      <a:pt x="2978" y="766"/>
                      <a:pt x="2248" y="1266"/>
                      <a:pt x="1641" y="1926"/>
                    </a:cubicBezTo>
                    <a:cubicBezTo>
                      <a:pt x="624" y="3014"/>
                      <a:pt x="0" y="4476"/>
                      <a:pt x="0" y="6081"/>
                    </a:cubicBezTo>
                    <a:lnTo>
                      <a:pt x="0" y="6385"/>
                    </a:lnTo>
                    <a:lnTo>
                      <a:pt x="0" y="6402"/>
                    </a:lnTo>
                    <a:cubicBezTo>
                      <a:pt x="53" y="7330"/>
                      <a:pt x="303" y="8186"/>
                      <a:pt x="731" y="8971"/>
                    </a:cubicBezTo>
                    <a:cubicBezTo>
                      <a:pt x="1499" y="10397"/>
                      <a:pt x="2835" y="11486"/>
                      <a:pt x="4424" y="11931"/>
                    </a:cubicBezTo>
                    <a:cubicBezTo>
                      <a:pt x="4959" y="12092"/>
                      <a:pt x="5511" y="12164"/>
                      <a:pt x="6081" y="12164"/>
                    </a:cubicBezTo>
                    <a:cubicBezTo>
                      <a:pt x="6492" y="12164"/>
                      <a:pt x="6885" y="12128"/>
                      <a:pt x="7259" y="12038"/>
                    </a:cubicBezTo>
                    <a:cubicBezTo>
                      <a:pt x="8899" y="11736"/>
                      <a:pt x="10291" y="10754"/>
                      <a:pt x="11165" y="9417"/>
                    </a:cubicBezTo>
                    <a:cubicBezTo>
                      <a:pt x="11700" y="8632"/>
                      <a:pt x="12021" y="7705"/>
                      <a:pt x="12128" y="6723"/>
                    </a:cubicBezTo>
                    <a:cubicBezTo>
                      <a:pt x="12145" y="6509"/>
                      <a:pt x="12164" y="6295"/>
                      <a:pt x="12164" y="6081"/>
                    </a:cubicBezTo>
                    <a:cubicBezTo>
                      <a:pt x="12164" y="4602"/>
                      <a:pt x="11646" y="3246"/>
                      <a:pt x="10773" y="2193"/>
                    </a:cubicBezTo>
                    <a:cubicBezTo>
                      <a:pt x="10184" y="1498"/>
                      <a:pt x="9434" y="928"/>
                      <a:pt x="8597" y="535"/>
                    </a:cubicBezTo>
                    <a:cubicBezTo>
                      <a:pt x="7829" y="196"/>
                      <a:pt x="6973" y="0"/>
                      <a:pt x="608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2465;p44">
                <a:extLst>
                  <a:ext uri="{FF2B5EF4-FFF2-40B4-BE49-F238E27FC236}">
                    <a16:creationId xmlns:a16="http://schemas.microsoft.com/office/drawing/2014/main" id="{C39048D6-C1AE-A0B5-30AC-0D13C5964E27}"/>
                  </a:ext>
                </a:extLst>
              </p:cNvPr>
              <p:cNvSpPr/>
              <p:nvPr/>
            </p:nvSpPr>
            <p:spPr>
              <a:xfrm flipH="1">
                <a:off x="2590252" y="1906598"/>
                <a:ext cx="353817" cy="353817"/>
              </a:xfrm>
              <a:custGeom>
                <a:avLst/>
                <a:gdLst/>
                <a:ahLst/>
                <a:cxnLst/>
                <a:rect l="l" t="t" r="r" b="b"/>
                <a:pathLst>
                  <a:path w="9597" h="9597" extrusionOk="0">
                    <a:moveTo>
                      <a:pt x="4799" y="1"/>
                    </a:moveTo>
                    <a:cubicBezTo>
                      <a:pt x="4174" y="1"/>
                      <a:pt x="3568" y="126"/>
                      <a:pt x="3016" y="340"/>
                    </a:cubicBezTo>
                    <a:cubicBezTo>
                      <a:pt x="2355" y="607"/>
                      <a:pt x="1767" y="1000"/>
                      <a:pt x="1304" y="1517"/>
                    </a:cubicBezTo>
                    <a:cubicBezTo>
                      <a:pt x="483" y="2374"/>
                      <a:pt x="1" y="3532"/>
                      <a:pt x="1" y="4799"/>
                    </a:cubicBezTo>
                    <a:lnTo>
                      <a:pt x="1" y="5049"/>
                    </a:lnTo>
                    <a:cubicBezTo>
                      <a:pt x="37" y="5779"/>
                      <a:pt x="234" y="6476"/>
                      <a:pt x="572" y="7082"/>
                    </a:cubicBezTo>
                    <a:cubicBezTo>
                      <a:pt x="1178" y="8205"/>
                      <a:pt x="2231" y="9061"/>
                      <a:pt x="3497" y="9418"/>
                    </a:cubicBezTo>
                    <a:cubicBezTo>
                      <a:pt x="3908" y="9543"/>
                      <a:pt x="4353" y="9596"/>
                      <a:pt x="4799" y="9596"/>
                    </a:cubicBezTo>
                    <a:cubicBezTo>
                      <a:pt x="5120" y="9596"/>
                      <a:pt x="5441" y="9579"/>
                      <a:pt x="5727" y="9508"/>
                    </a:cubicBezTo>
                    <a:cubicBezTo>
                      <a:pt x="7028" y="9258"/>
                      <a:pt x="8117" y="8490"/>
                      <a:pt x="8811" y="7439"/>
                    </a:cubicBezTo>
                    <a:cubicBezTo>
                      <a:pt x="9222" y="6814"/>
                      <a:pt x="9489" y="6083"/>
                      <a:pt x="9579" y="5299"/>
                    </a:cubicBezTo>
                    <a:cubicBezTo>
                      <a:pt x="9596" y="5137"/>
                      <a:pt x="9596" y="4977"/>
                      <a:pt x="9596" y="4799"/>
                    </a:cubicBezTo>
                    <a:cubicBezTo>
                      <a:pt x="9596" y="3639"/>
                      <a:pt x="9187" y="2569"/>
                      <a:pt x="8490" y="1732"/>
                    </a:cubicBezTo>
                    <a:cubicBezTo>
                      <a:pt x="8027" y="1178"/>
                      <a:pt x="7456" y="733"/>
                      <a:pt x="6797" y="429"/>
                    </a:cubicBezTo>
                    <a:cubicBezTo>
                      <a:pt x="6190" y="143"/>
                      <a:pt x="5513" y="1"/>
                      <a:pt x="47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2466;p44">
                <a:extLst>
                  <a:ext uri="{FF2B5EF4-FFF2-40B4-BE49-F238E27FC236}">
                    <a16:creationId xmlns:a16="http://schemas.microsoft.com/office/drawing/2014/main" id="{BB3F4F74-9BFD-0EC8-08C9-B15A478E98F5}"/>
                  </a:ext>
                </a:extLst>
              </p:cNvPr>
              <p:cNvSpPr/>
              <p:nvPr/>
            </p:nvSpPr>
            <p:spPr>
              <a:xfrm flipH="1">
                <a:off x="2654031" y="2147013"/>
                <a:ext cx="51320" cy="96962"/>
              </a:xfrm>
              <a:custGeom>
                <a:avLst/>
                <a:gdLst/>
                <a:ahLst/>
                <a:cxnLst/>
                <a:rect l="l" t="t" r="r" b="b"/>
                <a:pathLst>
                  <a:path w="1392" h="2630" extrusionOk="0">
                    <a:moveTo>
                      <a:pt x="68" y="1"/>
                    </a:moveTo>
                    <a:cubicBezTo>
                      <a:pt x="57" y="1"/>
                      <a:pt x="46" y="3"/>
                      <a:pt x="36" y="7"/>
                    </a:cubicBezTo>
                    <a:cubicBezTo>
                      <a:pt x="1" y="26"/>
                      <a:pt x="1" y="79"/>
                      <a:pt x="18" y="114"/>
                    </a:cubicBezTo>
                    <a:lnTo>
                      <a:pt x="303" y="614"/>
                    </a:lnTo>
                    <a:lnTo>
                      <a:pt x="803" y="1791"/>
                    </a:lnTo>
                    <a:lnTo>
                      <a:pt x="1231" y="2594"/>
                    </a:lnTo>
                    <a:cubicBezTo>
                      <a:pt x="1249" y="2611"/>
                      <a:pt x="1266" y="2630"/>
                      <a:pt x="1302" y="2630"/>
                    </a:cubicBezTo>
                    <a:cubicBezTo>
                      <a:pt x="1302" y="2630"/>
                      <a:pt x="1321" y="2630"/>
                      <a:pt x="1338" y="2611"/>
                    </a:cubicBezTo>
                    <a:cubicBezTo>
                      <a:pt x="1373" y="2594"/>
                      <a:pt x="1392" y="2559"/>
                      <a:pt x="1356" y="2523"/>
                    </a:cubicBezTo>
                    <a:lnTo>
                      <a:pt x="945" y="1738"/>
                    </a:lnTo>
                    <a:lnTo>
                      <a:pt x="446" y="542"/>
                    </a:lnTo>
                    <a:lnTo>
                      <a:pt x="143" y="43"/>
                    </a:lnTo>
                    <a:cubicBezTo>
                      <a:pt x="130" y="17"/>
                      <a:pt x="98" y="1"/>
                      <a:pt x="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2467;p44">
                <a:extLst>
                  <a:ext uri="{FF2B5EF4-FFF2-40B4-BE49-F238E27FC236}">
                    <a16:creationId xmlns:a16="http://schemas.microsoft.com/office/drawing/2014/main" id="{85FA7B3C-8AA0-25A8-E3EF-AD0DFB0C7C7C}"/>
                  </a:ext>
                </a:extLst>
              </p:cNvPr>
              <p:cNvSpPr/>
              <p:nvPr/>
            </p:nvSpPr>
            <p:spPr>
              <a:xfrm flipH="1">
                <a:off x="2583687" y="2058530"/>
                <a:ext cx="107174" cy="7927"/>
              </a:xfrm>
              <a:custGeom>
                <a:avLst/>
                <a:gdLst/>
                <a:ahLst/>
                <a:cxnLst/>
                <a:rect l="l" t="t" r="r" b="b"/>
                <a:pathLst>
                  <a:path w="2907" h="215" extrusionOk="0">
                    <a:moveTo>
                      <a:pt x="2835" y="0"/>
                    </a:moveTo>
                    <a:lnTo>
                      <a:pt x="72" y="72"/>
                    </a:lnTo>
                    <a:cubicBezTo>
                      <a:pt x="36" y="72"/>
                      <a:pt x="0" y="107"/>
                      <a:pt x="0" y="143"/>
                    </a:cubicBezTo>
                    <a:cubicBezTo>
                      <a:pt x="0" y="179"/>
                      <a:pt x="36" y="214"/>
                      <a:pt x="72" y="214"/>
                    </a:cubicBezTo>
                    <a:lnTo>
                      <a:pt x="89" y="214"/>
                    </a:lnTo>
                    <a:lnTo>
                      <a:pt x="2835" y="160"/>
                    </a:lnTo>
                    <a:cubicBezTo>
                      <a:pt x="2871" y="160"/>
                      <a:pt x="2907" y="125"/>
                      <a:pt x="2907" y="72"/>
                    </a:cubicBezTo>
                    <a:cubicBezTo>
                      <a:pt x="2907" y="36"/>
                      <a:pt x="2871" y="0"/>
                      <a:pt x="28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2468;p44">
                <a:extLst>
                  <a:ext uri="{FF2B5EF4-FFF2-40B4-BE49-F238E27FC236}">
                    <a16:creationId xmlns:a16="http://schemas.microsoft.com/office/drawing/2014/main" id="{557F2E17-4F58-0FCE-D66A-FBD21829CD92}"/>
                  </a:ext>
                </a:extLst>
              </p:cNvPr>
              <p:cNvSpPr/>
              <p:nvPr/>
            </p:nvSpPr>
            <p:spPr>
              <a:xfrm flipH="1">
                <a:off x="2739490" y="1937530"/>
                <a:ext cx="9917" cy="85533"/>
              </a:xfrm>
              <a:custGeom>
                <a:avLst/>
                <a:gdLst/>
                <a:ahLst/>
                <a:cxnLst/>
                <a:rect l="l" t="t" r="r" b="b"/>
                <a:pathLst>
                  <a:path w="269" h="2320" extrusionOk="0">
                    <a:moveTo>
                      <a:pt x="178" y="1"/>
                    </a:moveTo>
                    <a:cubicBezTo>
                      <a:pt x="143" y="1"/>
                      <a:pt x="107" y="36"/>
                      <a:pt x="107" y="72"/>
                    </a:cubicBezTo>
                    <a:lnTo>
                      <a:pt x="0" y="2229"/>
                    </a:lnTo>
                    <a:cubicBezTo>
                      <a:pt x="0" y="2265"/>
                      <a:pt x="19" y="2301"/>
                      <a:pt x="71" y="2319"/>
                    </a:cubicBezTo>
                    <a:cubicBezTo>
                      <a:pt x="107" y="2319"/>
                      <a:pt x="143" y="2284"/>
                      <a:pt x="143" y="2229"/>
                    </a:cubicBezTo>
                    <a:lnTo>
                      <a:pt x="250" y="89"/>
                    </a:lnTo>
                    <a:cubicBezTo>
                      <a:pt x="268" y="36"/>
                      <a:pt x="233" y="1"/>
                      <a:pt x="1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2469;p44">
                <a:extLst>
                  <a:ext uri="{FF2B5EF4-FFF2-40B4-BE49-F238E27FC236}">
                    <a16:creationId xmlns:a16="http://schemas.microsoft.com/office/drawing/2014/main" id="{44B1DD90-81BD-BDFF-DA79-C5D358B850E8}"/>
                  </a:ext>
                </a:extLst>
              </p:cNvPr>
              <p:cNvSpPr/>
              <p:nvPr/>
            </p:nvSpPr>
            <p:spPr>
              <a:xfrm flipH="1">
                <a:off x="2819088" y="2042050"/>
                <a:ext cx="74988" cy="29678"/>
              </a:xfrm>
              <a:custGeom>
                <a:avLst/>
                <a:gdLst/>
                <a:ahLst/>
                <a:cxnLst/>
                <a:rect l="l" t="t" r="r" b="b"/>
                <a:pathLst>
                  <a:path w="2034" h="805" extrusionOk="0">
                    <a:moveTo>
                      <a:pt x="126" y="1"/>
                    </a:moveTo>
                    <a:cubicBezTo>
                      <a:pt x="72" y="1"/>
                      <a:pt x="36" y="19"/>
                      <a:pt x="19" y="55"/>
                    </a:cubicBezTo>
                    <a:cubicBezTo>
                      <a:pt x="0" y="91"/>
                      <a:pt x="36" y="143"/>
                      <a:pt x="72" y="162"/>
                    </a:cubicBezTo>
                    <a:lnTo>
                      <a:pt x="1927" y="804"/>
                    </a:lnTo>
                    <a:lnTo>
                      <a:pt x="1962" y="804"/>
                    </a:lnTo>
                    <a:cubicBezTo>
                      <a:pt x="1981" y="804"/>
                      <a:pt x="2016" y="786"/>
                      <a:pt x="2034" y="750"/>
                    </a:cubicBezTo>
                    <a:cubicBezTo>
                      <a:pt x="2034" y="714"/>
                      <a:pt x="2016" y="679"/>
                      <a:pt x="1981" y="661"/>
                    </a:cubicBezTo>
                    <a:lnTo>
                      <a:pt x="12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470;p44">
                <a:extLst>
                  <a:ext uri="{FF2B5EF4-FFF2-40B4-BE49-F238E27FC236}">
                    <a16:creationId xmlns:a16="http://schemas.microsoft.com/office/drawing/2014/main" id="{3F166F68-7192-5B0E-45DD-BA79BC5FE3E9}"/>
                  </a:ext>
                </a:extLst>
              </p:cNvPr>
              <p:cNvSpPr/>
              <p:nvPr/>
            </p:nvSpPr>
            <p:spPr>
              <a:xfrm flipH="1">
                <a:off x="2788819" y="2147013"/>
                <a:ext cx="57919" cy="79892"/>
              </a:xfrm>
              <a:custGeom>
                <a:avLst/>
                <a:gdLst/>
                <a:ahLst/>
                <a:cxnLst/>
                <a:rect l="l" t="t" r="r" b="b"/>
                <a:pathLst>
                  <a:path w="1571" h="2167" extrusionOk="0">
                    <a:moveTo>
                      <a:pt x="1503" y="1"/>
                    </a:moveTo>
                    <a:cubicBezTo>
                      <a:pt x="1473" y="1"/>
                      <a:pt x="1441" y="17"/>
                      <a:pt x="1427" y="43"/>
                    </a:cubicBezTo>
                    <a:lnTo>
                      <a:pt x="19" y="2041"/>
                    </a:lnTo>
                    <a:cubicBezTo>
                      <a:pt x="1" y="2076"/>
                      <a:pt x="19" y="2131"/>
                      <a:pt x="55" y="2148"/>
                    </a:cubicBezTo>
                    <a:cubicBezTo>
                      <a:pt x="55" y="2148"/>
                      <a:pt x="72" y="2166"/>
                      <a:pt x="90" y="2166"/>
                    </a:cubicBezTo>
                    <a:cubicBezTo>
                      <a:pt x="108" y="2166"/>
                      <a:pt x="143" y="2148"/>
                      <a:pt x="143" y="2131"/>
                    </a:cubicBezTo>
                    <a:lnTo>
                      <a:pt x="1553" y="114"/>
                    </a:lnTo>
                    <a:cubicBezTo>
                      <a:pt x="1570" y="79"/>
                      <a:pt x="1553" y="43"/>
                      <a:pt x="1534" y="7"/>
                    </a:cubicBezTo>
                    <a:cubicBezTo>
                      <a:pt x="1525" y="3"/>
                      <a:pt x="1514" y="1"/>
                      <a:pt x="15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2471;p44">
                <a:extLst>
                  <a:ext uri="{FF2B5EF4-FFF2-40B4-BE49-F238E27FC236}">
                    <a16:creationId xmlns:a16="http://schemas.microsoft.com/office/drawing/2014/main" id="{D2F9ABF9-3652-92DB-1B6F-A02259D6D5BA}"/>
                  </a:ext>
                </a:extLst>
              </p:cNvPr>
              <p:cNvSpPr/>
              <p:nvPr/>
            </p:nvSpPr>
            <p:spPr>
              <a:xfrm flipH="1">
                <a:off x="2657313" y="1998657"/>
                <a:ext cx="178918" cy="169701"/>
              </a:xfrm>
              <a:custGeom>
                <a:avLst/>
                <a:gdLst/>
                <a:ahLst/>
                <a:cxnLst/>
                <a:rect l="l" t="t" r="r" b="b"/>
                <a:pathLst>
                  <a:path w="4853" h="4603" extrusionOk="0">
                    <a:moveTo>
                      <a:pt x="2426" y="1"/>
                    </a:moveTo>
                    <a:lnTo>
                      <a:pt x="1" y="1767"/>
                    </a:lnTo>
                    <a:lnTo>
                      <a:pt x="928" y="4602"/>
                    </a:lnTo>
                    <a:lnTo>
                      <a:pt x="3925" y="4602"/>
                    </a:lnTo>
                    <a:lnTo>
                      <a:pt x="4852" y="1767"/>
                    </a:lnTo>
                    <a:lnTo>
                      <a:pt x="242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2472;p44">
                <a:extLst>
                  <a:ext uri="{FF2B5EF4-FFF2-40B4-BE49-F238E27FC236}">
                    <a16:creationId xmlns:a16="http://schemas.microsoft.com/office/drawing/2014/main" id="{2A3C678D-553F-2E1D-7628-D20166148039}"/>
                  </a:ext>
                </a:extLst>
              </p:cNvPr>
              <p:cNvSpPr/>
              <p:nvPr/>
            </p:nvSpPr>
            <p:spPr>
              <a:xfrm flipH="1">
                <a:off x="2653368" y="1875740"/>
                <a:ext cx="178217" cy="85496"/>
              </a:xfrm>
              <a:custGeom>
                <a:avLst/>
                <a:gdLst/>
                <a:ahLst/>
                <a:cxnLst/>
                <a:rect l="l" t="t" r="r" b="b"/>
                <a:pathLst>
                  <a:path w="4834" h="2319" extrusionOk="0">
                    <a:moveTo>
                      <a:pt x="2300" y="0"/>
                    </a:moveTo>
                    <a:cubicBezTo>
                      <a:pt x="1499" y="0"/>
                      <a:pt x="731" y="143"/>
                      <a:pt x="36" y="428"/>
                    </a:cubicBezTo>
                    <a:lnTo>
                      <a:pt x="0" y="571"/>
                    </a:lnTo>
                    <a:lnTo>
                      <a:pt x="2407" y="2319"/>
                    </a:lnTo>
                    <a:lnTo>
                      <a:pt x="4833" y="571"/>
                    </a:lnTo>
                    <a:lnTo>
                      <a:pt x="4816" y="535"/>
                    </a:lnTo>
                    <a:cubicBezTo>
                      <a:pt x="4048" y="196"/>
                      <a:pt x="3192" y="0"/>
                      <a:pt x="23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2473;p44">
                <a:extLst>
                  <a:ext uri="{FF2B5EF4-FFF2-40B4-BE49-F238E27FC236}">
                    <a16:creationId xmlns:a16="http://schemas.microsoft.com/office/drawing/2014/main" id="{8EE68925-0CA9-2356-8928-F7B6C6F56696}"/>
                  </a:ext>
                </a:extLst>
              </p:cNvPr>
              <p:cNvSpPr/>
              <p:nvPr/>
            </p:nvSpPr>
            <p:spPr>
              <a:xfrm flipH="1">
                <a:off x="2876934" y="1946747"/>
                <a:ext cx="94049" cy="168374"/>
              </a:xfrm>
              <a:custGeom>
                <a:avLst/>
                <a:gdLst/>
                <a:ahLst/>
                <a:cxnLst/>
                <a:rect l="l" t="t" r="r" b="b"/>
                <a:pathLst>
                  <a:path w="2551" h="4567" extrusionOk="0">
                    <a:moveTo>
                      <a:pt x="1641" y="0"/>
                    </a:moveTo>
                    <a:cubicBezTo>
                      <a:pt x="624" y="1088"/>
                      <a:pt x="0" y="2550"/>
                      <a:pt x="0" y="4155"/>
                    </a:cubicBezTo>
                    <a:lnTo>
                      <a:pt x="0" y="4459"/>
                    </a:lnTo>
                    <a:lnTo>
                      <a:pt x="0" y="4476"/>
                    </a:lnTo>
                    <a:lnTo>
                      <a:pt x="143" y="4566"/>
                    </a:lnTo>
                    <a:lnTo>
                      <a:pt x="2550" y="2800"/>
                    </a:lnTo>
                    <a:lnTo>
                      <a:pt x="164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2474;p44">
                <a:extLst>
                  <a:ext uri="{FF2B5EF4-FFF2-40B4-BE49-F238E27FC236}">
                    <a16:creationId xmlns:a16="http://schemas.microsoft.com/office/drawing/2014/main" id="{E9960AB0-91AD-B59F-F4B0-C918C44614E2}"/>
                  </a:ext>
                </a:extLst>
              </p:cNvPr>
              <p:cNvSpPr/>
              <p:nvPr/>
            </p:nvSpPr>
            <p:spPr>
              <a:xfrm flipH="1">
                <a:off x="2799364" y="2205117"/>
                <a:ext cx="144705" cy="110529"/>
              </a:xfrm>
              <a:custGeom>
                <a:avLst/>
                <a:gdLst/>
                <a:ahLst/>
                <a:cxnLst/>
                <a:rect l="l" t="t" r="r" b="b"/>
                <a:pathLst>
                  <a:path w="3925" h="2998" extrusionOk="0">
                    <a:moveTo>
                      <a:pt x="1" y="1"/>
                    </a:moveTo>
                    <a:lnTo>
                      <a:pt x="1" y="37"/>
                    </a:lnTo>
                    <a:cubicBezTo>
                      <a:pt x="769" y="1463"/>
                      <a:pt x="2105" y="2552"/>
                      <a:pt x="3694" y="2997"/>
                    </a:cubicBezTo>
                    <a:lnTo>
                      <a:pt x="3925" y="2837"/>
                    </a:lnTo>
                    <a:lnTo>
                      <a:pt x="299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2475;p44">
                <a:extLst>
                  <a:ext uri="{FF2B5EF4-FFF2-40B4-BE49-F238E27FC236}">
                    <a16:creationId xmlns:a16="http://schemas.microsoft.com/office/drawing/2014/main" id="{570B56D1-3A4E-6E53-FB17-2D4643443173}"/>
                  </a:ext>
                </a:extLst>
              </p:cNvPr>
              <p:cNvSpPr/>
              <p:nvPr/>
            </p:nvSpPr>
            <p:spPr>
              <a:xfrm flipH="1">
                <a:off x="2559318" y="2211716"/>
                <a:ext cx="148023" cy="107874"/>
              </a:xfrm>
              <a:custGeom>
                <a:avLst/>
                <a:gdLst/>
                <a:ahLst/>
                <a:cxnLst/>
                <a:rect l="l" t="t" r="r" b="b"/>
                <a:pathLst>
                  <a:path w="4015" h="2926" extrusionOk="0">
                    <a:moveTo>
                      <a:pt x="928" y="0"/>
                    </a:moveTo>
                    <a:lnTo>
                      <a:pt x="1" y="2854"/>
                    </a:lnTo>
                    <a:lnTo>
                      <a:pt x="108" y="2925"/>
                    </a:lnTo>
                    <a:cubicBezTo>
                      <a:pt x="1748" y="2623"/>
                      <a:pt x="3140" y="1641"/>
                      <a:pt x="4014" y="304"/>
                    </a:cubicBezTo>
                    <a:lnTo>
                      <a:pt x="39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2476;p44">
                <a:extLst>
                  <a:ext uri="{FF2B5EF4-FFF2-40B4-BE49-F238E27FC236}">
                    <a16:creationId xmlns:a16="http://schemas.microsoft.com/office/drawing/2014/main" id="{0E6166F4-6DDE-172D-682B-73709C4B6BD3}"/>
                  </a:ext>
                </a:extLst>
              </p:cNvPr>
              <p:cNvSpPr/>
              <p:nvPr/>
            </p:nvSpPr>
            <p:spPr>
              <a:xfrm flipH="1">
                <a:off x="2522523" y="1956591"/>
                <a:ext cx="94086" cy="169664"/>
              </a:xfrm>
              <a:custGeom>
                <a:avLst/>
                <a:gdLst/>
                <a:ahLst/>
                <a:cxnLst/>
                <a:rect l="l" t="t" r="r" b="b"/>
                <a:pathLst>
                  <a:path w="2552" h="4602" extrusionOk="0">
                    <a:moveTo>
                      <a:pt x="911" y="0"/>
                    </a:moveTo>
                    <a:lnTo>
                      <a:pt x="1" y="2837"/>
                    </a:lnTo>
                    <a:lnTo>
                      <a:pt x="2409" y="4602"/>
                    </a:lnTo>
                    <a:lnTo>
                      <a:pt x="2516" y="4530"/>
                    </a:lnTo>
                    <a:cubicBezTo>
                      <a:pt x="2533" y="4316"/>
                      <a:pt x="2552" y="4102"/>
                      <a:pt x="2552" y="3888"/>
                    </a:cubicBezTo>
                    <a:cubicBezTo>
                      <a:pt x="2552" y="2409"/>
                      <a:pt x="2034" y="1053"/>
                      <a:pt x="11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 name="Google Shape;1205;p32">
            <a:extLst>
              <a:ext uri="{FF2B5EF4-FFF2-40B4-BE49-F238E27FC236}">
                <a16:creationId xmlns:a16="http://schemas.microsoft.com/office/drawing/2014/main" id="{F1FAA8BA-8E8F-FD86-0A91-C1FC9CB2A464}"/>
              </a:ext>
            </a:extLst>
          </p:cNvPr>
          <p:cNvSpPr txBox="1">
            <a:spLocks/>
          </p:cNvSpPr>
          <p:nvPr/>
        </p:nvSpPr>
        <p:spPr>
          <a:xfrm>
            <a:off x="2926779" y="1580080"/>
            <a:ext cx="5527727" cy="197046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5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1pPr>
            <a:lvl2pPr marR="0" lvl="1"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2pPr>
            <a:lvl3pPr marR="0" lvl="2"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3pPr>
            <a:lvl4pPr marR="0" lvl="3"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4pPr>
            <a:lvl5pPr marR="0" lvl="4"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5pPr>
            <a:lvl6pPr marR="0" lvl="5"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6pPr>
            <a:lvl7pPr marR="0" lvl="6"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7pPr>
            <a:lvl8pPr marR="0" lvl="7"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8pPr>
            <a:lvl9pPr marR="0" lvl="8"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9pPr>
          </a:lstStyle>
          <a:p>
            <a:pPr>
              <a:lnSpc>
                <a:spcPct val="100000"/>
              </a:lnSpc>
              <a:buSzPts val="1100"/>
              <a:buFont typeface="Arial"/>
              <a:buNone/>
            </a:pPr>
            <a:r>
              <a:rPr lang="en" sz="4800"/>
              <a:t>Exploratory Data Analysis</a:t>
            </a:r>
            <a:br>
              <a:rPr lang="en" sz="3600"/>
            </a:br>
            <a:r>
              <a:rPr lang="en" sz="2400" b="0"/>
              <a:t>Initial Insights &amp; </a:t>
            </a:r>
            <a:r>
              <a:rPr lang="en" sz="2400" b="0" err="1"/>
              <a:t>Visualisation</a:t>
            </a:r>
            <a:endParaRPr lang="en-SG" sz="2400"/>
          </a:p>
        </p:txBody>
      </p:sp>
    </p:spTree>
    <p:extLst>
      <p:ext uri="{BB962C8B-B14F-4D97-AF65-F5344CB8AC3E}">
        <p14:creationId xmlns:p14="http://schemas.microsoft.com/office/powerpoint/2010/main" val="40442741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204"/>
        <p:cNvGrpSpPr/>
        <p:nvPr/>
      </p:nvGrpSpPr>
      <p:grpSpPr>
        <a:xfrm>
          <a:off x="0" y="0"/>
          <a:ext cx="0" cy="0"/>
          <a:chOff x="0" y="0"/>
          <a:chExt cx="0" cy="0"/>
        </a:xfrm>
      </p:grpSpPr>
      <p:sp>
        <p:nvSpPr>
          <p:cNvPr id="1205" name="Google Shape;1205;p32"/>
          <p:cNvSpPr txBox="1">
            <a:spLocks noGrp="1"/>
          </p:cNvSpPr>
          <p:nvPr>
            <p:ph type="title"/>
          </p:nvPr>
        </p:nvSpPr>
        <p:spPr>
          <a:xfrm>
            <a:off x="713225" y="539500"/>
            <a:ext cx="7717500" cy="40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Agenda</a:t>
            </a:r>
            <a:endParaRPr/>
          </a:p>
        </p:txBody>
      </p:sp>
      <p:grpSp>
        <p:nvGrpSpPr>
          <p:cNvPr id="1206" name="Google Shape;1206;p32"/>
          <p:cNvGrpSpPr/>
          <p:nvPr/>
        </p:nvGrpSpPr>
        <p:grpSpPr>
          <a:xfrm>
            <a:off x="6288114" y="2136866"/>
            <a:ext cx="727134" cy="863587"/>
            <a:chOff x="8377075" y="4241380"/>
            <a:chExt cx="440015" cy="451189"/>
          </a:xfrm>
        </p:grpSpPr>
        <p:sp>
          <p:nvSpPr>
            <p:cNvPr id="1207" name="Google Shape;1207;p32"/>
            <p:cNvSpPr/>
            <p:nvPr/>
          </p:nvSpPr>
          <p:spPr>
            <a:xfrm>
              <a:off x="8377075" y="4241380"/>
              <a:ext cx="440015" cy="141003"/>
            </a:xfrm>
            <a:custGeom>
              <a:avLst/>
              <a:gdLst/>
              <a:ahLst/>
              <a:cxnLst/>
              <a:rect l="l" t="t" r="r" b="b"/>
              <a:pathLst>
                <a:path w="57182" h="18324" extrusionOk="0">
                  <a:moveTo>
                    <a:pt x="52626" y="4409"/>
                  </a:moveTo>
                  <a:cubicBezTo>
                    <a:pt x="51708" y="9802"/>
                    <a:pt x="47004" y="13932"/>
                    <a:pt x="41350" y="13932"/>
                  </a:cubicBezTo>
                  <a:lnTo>
                    <a:pt x="15832" y="13932"/>
                  </a:lnTo>
                  <a:cubicBezTo>
                    <a:pt x="10178" y="13932"/>
                    <a:pt x="5474" y="9802"/>
                    <a:pt x="4556" y="4409"/>
                  </a:cubicBezTo>
                  <a:close/>
                  <a:moveTo>
                    <a:pt x="0" y="1"/>
                  </a:moveTo>
                  <a:lnTo>
                    <a:pt x="0" y="2492"/>
                  </a:lnTo>
                  <a:cubicBezTo>
                    <a:pt x="0" y="11244"/>
                    <a:pt x="7097" y="18324"/>
                    <a:pt x="15832" y="18324"/>
                  </a:cubicBezTo>
                  <a:lnTo>
                    <a:pt x="41350" y="18324"/>
                  </a:lnTo>
                  <a:cubicBezTo>
                    <a:pt x="50085" y="18324"/>
                    <a:pt x="57182" y="11244"/>
                    <a:pt x="57182" y="2492"/>
                  </a:cubicBezTo>
                  <a:lnTo>
                    <a:pt x="571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32"/>
            <p:cNvSpPr/>
            <p:nvPr/>
          </p:nvSpPr>
          <p:spPr>
            <a:xfrm>
              <a:off x="8568865" y="4404920"/>
              <a:ext cx="56374" cy="141003"/>
            </a:xfrm>
            <a:custGeom>
              <a:avLst/>
              <a:gdLst/>
              <a:ahLst/>
              <a:cxnLst/>
              <a:rect l="l" t="t" r="r" b="b"/>
              <a:pathLst>
                <a:path w="7326" h="18324" extrusionOk="0">
                  <a:moveTo>
                    <a:pt x="0" y="1"/>
                  </a:moveTo>
                  <a:lnTo>
                    <a:pt x="0" y="18324"/>
                  </a:lnTo>
                  <a:lnTo>
                    <a:pt x="7325" y="18324"/>
                  </a:lnTo>
                  <a:lnTo>
                    <a:pt x="73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32"/>
            <p:cNvSpPr/>
            <p:nvPr/>
          </p:nvSpPr>
          <p:spPr>
            <a:xfrm>
              <a:off x="8526618" y="4534675"/>
              <a:ext cx="141003" cy="56374"/>
            </a:xfrm>
            <a:custGeom>
              <a:avLst/>
              <a:gdLst/>
              <a:ahLst/>
              <a:cxnLst/>
              <a:rect l="l" t="t" r="r" b="b"/>
              <a:pathLst>
                <a:path w="18324" h="7326" extrusionOk="0">
                  <a:moveTo>
                    <a:pt x="0" y="1"/>
                  </a:moveTo>
                  <a:lnTo>
                    <a:pt x="0" y="7326"/>
                  </a:lnTo>
                  <a:lnTo>
                    <a:pt x="18323" y="7326"/>
                  </a:lnTo>
                  <a:lnTo>
                    <a:pt x="183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32"/>
            <p:cNvSpPr/>
            <p:nvPr/>
          </p:nvSpPr>
          <p:spPr>
            <a:xfrm>
              <a:off x="8461683" y="4241380"/>
              <a:ext cx="270772" cy="225625"/>
            </a:xfrm>
            <a:custGeom>
              <a:avLst/>
              <a:gdLst/>
              <a:ahLst/>
              <a:cxnLst/>
              <a:rect l="l" t="t" r="r" b="b"/>
              <a:pathLst>
                <a:path w="35188" h="29321" extrusionOk="0">
                  <a:moveTo>
                    <a:pt x="1" y="1"/>
                  </a:moveTo>
                  <a:lnTo>
                    <a:pt x="1" y="11735"/>
                  </a:lnTo>
                  <a:cubicBezTo>
                    <a:pt x="1" y="21453"/>
                    <a:pt x="7883" y="29320"/>
                    <a:pt x="17602" y="29320"/>
                  </a:cubicBezTo>
                  <a:cubicBezTo>
                    <a:pt x="27305" y="29320"/>
                    <a:pt x="35187" y="21453"/>
                    <a:pt x="35187" y="11735"/>
                  </a:cubicBezTo>
                  <a:lnTo>
                    <a:pt x="351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32"/>
            <p:cNvSpPr/>
            <p:nvPr/>
          </p:nvSpPr>
          <p:spPr>
            <a:xfrm>
              <a:off x="8484249" y="4579823"/>
              <a:ext cx="225633" cy="112747"/>
            </a:xfrm>
            <a:custGeom>
              <a:avLst/>
              <a:gdLst/>
              <a:ahLst/>
              <a:cxnLst/>
              <a:rect l="l" t="t" r="r" b="b"/>
              <a:pathLst>
                <a:path w="29322" h="14652" extrusionOk="0">
                  <a:moveTo>
                    <a:pt x="1" y="0"/>
                  </a:moveTo>
                  <a:lnTo>
                    <a:pt x="1" y="14652"/>
                  </a:lnTo>
                  <a:lnTo>
                    <a:pt x="29321" y="14652"/>
                  </a:lnTo>
                  <a:lnTo>
                    <a:pt x="2932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2" name="Google Shape;1212;p32"/>
          <p:cNvGrpSpPr/>
          <p:nvPr/>
        </p:nvGrpSpPr>
        <p:grpSpPr>
          <a:xfrm>
            <a:off x="2127265" y="2204317"/>
            <a:ext cx="944356" cy="718002"/>
            <a:chOff x="2923538" y="2454884"/>
            <a:chExt cx="1311955" cy="997491"/>
          </a:xfrm>
        </p:grpSpPr>
        <p:sp>
          <p:nvSpPr>
            <p:cNvPr id="1213" name="Google Shape;1213;p32"/>
            <p:cNvSpPr/>
            <p:nvPr/>
          </p:nvSpPr>
          <p:spPr>
            <a:xfrm>
              <a:off x="3700832" y="3260430"/>
              <a:ext cx="358462" cy="191944"/>
            </a:xfrm>
            <a:custGeom>
              <a:avLst/>
              <a:gdLst/>
              <a:ahLst/>
              <a:cxnLst/>
              <a:rect l="l" t="t" r="r" b="b"/>
              <a:pathLst>
                <a:path w="16438" h="8802" extrusionOk="0">
                  <a:moveTo>
                    <a:pt x="0" y="0"/>
                  </a:moveTo>
                  <a:lnTo>
                    <a:pt x="0" y="8802"/>
                  </a:lnTo>
                  <a:lnTo>
                    <a:pt x="16438" y="8802"/>
                  </a:lnTo>
                  <a:lnTo>
                    <a:pt x="1643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32"/>
            <p:cNvSpPr/>
            <p:nvPr/>
          </p:nvSpPr>
          <p:spPr>
            <a:xfrm>
              <a:off x="4012082" y="2889789"/>
              <a:ext cx="223412" cy="367468"/>
            </a:xfrm>
            <a:custGeom>
              <a:avLst/>
              <a:gdLst/>
              <a:ahLst/>
              <a:cxnLst/>
              <a:rect l="l" t="t" r="r" b="b"/>
              <a:pathLst>
                <a:path w="10245" h="16851" extrusionOk="0">
                  <a:moveTo>
                    <a:pt x="7752" y="0"/>
                  </a:moveTo>
                  <a:cubicBezTo>
                    <a:pt x="6890" y="0"/>
                    <a:pt x="6067" y="509"/>
                    <a:pt x="5721" y="1362"/>
                  </a:cubicBezTo>
                  <a:lnTo>
                    <a:pt x="0" y="15179"/>
                  </a:lnTo>
                  <a:lnTo>
                    <a:pt x="4049" y="16850"/>
                  </a:lnTo>
                  <a:lnTo>
                    <a:pt x="9785" y="3051"/>
                  </a:lnTo>
                  <a:cubicBezTo>
                    <a:pt x="10244" y="1919"/>
                    <a:pt x="9703" y="641"/>
                    <a:pt x="8588" y="166"/>
                  </a:cubicBezTo>
                  <a:cubicBezTo>
                    <a:pt x="8315" y="54"/>
                    <a:pt x="8032" y="0"/>
                    <a:pt x="77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32"/>
            <p:cNvSpPr/>
            <p:nvPr/>
          </p:nvSpPr>
          <p:spPr>
            <a:xfrm>
              <a:off x="3659380" y="2694688"/>
              <a:ext cx="95798" cy="230194"/>
            </a:xfrm>
            <a:custGeom>
              <a:avLst/>
              <a:gdLst/>
              <a:ahLst/>
              <a:cxnLst/>
              <a:rect l="l" t="t" r="r" b="b"/>
              <a:pathLst>
                <a:path w="4393" h="10556" extrusionOk="0">
                  <a:moveTo>
                    <a:pt x="2196" y="1"/>
                  </a:moveTo>
                  <a:cubicBezTo>
                    <a:pt x="983" y="1"/>
                    <a:pt x="0" y="984"/>
                    <a:pt x="0" y="2197"/>
                  </a:cubicBezTo>
                  <a:lnTo>
                    <a:pt x="0" y="10555"/>
                  </a:lnTo>
                  <a:lnTo>
                    <a:pt x="4392" y="10555"/>
                  </a:lnTo>
                  <a:lnTo>
                    <a:pt x="4392" y="2197"/>
                  </a:lnTo>
                  <a:cubicBezTo>
                    <a:pt x="4392" y="984"/>
                    <a:pt x="3409" y="1"/>
                    <a:pt x="21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32"/>
            <p:cNvSpPr/>
            <p:nvPr/>
          </p:nvSpPr>
          <p:spPr>
            <a:xfrm>
              <a:off x="3774447" y="2550657"/>
              <a:ext cx="95798" cy="374228"/>
            </a:xfrm>
            <a:custGeom>
              <a:avLst/>
              <a:gdLst/>
              <a:ahLst/>
              <a:cxnLst/>
              <a:rect l="l" t="t" r="r" b="b"/>
              <a:pathLst>
                <a:path w="4393" h="17161" extrusionOk="0">
                  <a:moveTo>
                    <a:pt x="2196" y="1"/>
                  </a:moveTo>
                  <a:cubicBezTo>
                    <a:pt x="984" y="1"/>
                    <a:pt x="0" y="984"/>
                    <a:pt x="0" y="2214"/>
                  </a:cubicBezTo>
                  <a:lnTo>
                    <a:pt x="0" y="17160"/>
                  </a:lnTo>
                  <a:lnTo>
                    <a:pt x="4393" y="17160"/>
                  </a:lnTo>
                  <a:lnTo>
                    <a:pt x="4393" y="2214"/>
                  </a:lnTo>
                  <a:cubicBezTo>
                    <a:pt x="4393" y="984"/>
                    <a:pt x="3409" y="1"/>
                    <a:pt x="21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32"/>
            <p:cNvSpPr/>
            <p:nvPr/>
          </p:nvSpPr>
          <p:spPr>
            <a:xfrm>
              <a:off x="3889514" y="2454884"/>
              <a:ext cx="95798" cy="470004"/>
            </a:xfrm>
            <a:custGeom>
              <a:avLst/>
              <a:gdLst/>
              <a:ahLst/>
              <a:cxnLst/>
              <a:rect l="l" t="t" r="r" b="b"/>
              <a:pathLst>
                <a:path w="4393" h="21553" extrusionOk="0">
                  <a:moveTo>
                    <a:pt x="2197" y="0"/>
                  </a:moveTo>
                  <a:cubicBezTo>
                    <a:pt x="984" y="0"/>
                    <a:pt x="1" y="984"/>
                    <a:pt x="1" y="2196"/>
                  </a:cubicBezTo>
                  <a:lnTo>
                    <a:pt x="1" y="21552"/>
                  </a:lnTo>
                  <a:lnTo>
                    <a:pt x="4393" y="21552"/>
                  </a:lnTo>
                  <a:lnTo>
                    <a:pt x="4393" y="2196"/>
                  </a:lnTo>
                  <a:cubicBezTo>
                    <a:pt x="4393" y="984"/>
                    <a:pt x="3410" y="0"/>
                    <a:pt x="21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32"/>
            <p:cNvSpPr/>
            <p:nvPr/>
          </p:nvSpPr>
          <p:spPr>
            <a:xfrm>
              <a:off x="4004581" y="2550657"/>
              <a:ext cx="95820" cy="374228"/>
            </a:xfrm>
            <a:custGeom>
              <a:avLst/>
              <a:gdLst/>
              <a:ahLst/>
              <a:cxnLst/>
              <a:rect l="l" t="t" r="r" b="b"/>
              <a:pathLst>
                <a:path w="4394" h="17161" extrusionOk="0">
                  <a:moveTo>
                    <a:pt x="2197" y="1"/>
                  </a:moveTo>
                  <a:cubicBezTo>
                    <a:pt x="984" y="1"/>
                    <a:pt x="1" y="984"/>
                    <a:pt x="1" y="2214"/>
                  </a:cubicBezTo>
                  <a:lnTo>
                    <a:pt x="1" y="17160"/>
                  </a:lnTo>
                  <a:lnTo>
                    <a:pt x="4393" y="17160"/>
                  </a:lnTo>
                  <a:lnTo>
                    <a:pt x="4393" y="2214"/>
                  </a:lnTo>
                  <a:cubicBezTo>
                    <a:pt x="4393" y="984"/>
                    <a:pt x="3410" y="1"/>
                    <a:pt x="21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32"/>
            <p:cNvSpPr/>
            <p:nvPr/>
          </p:nvSpPr>
          <p:spPr>
            <a:xfrm>
              <a:off x="3659380" y="2886605"/>
              <a:ext cx="441045" cy="412107"/>
            </a:xfrm>
            <a:custGeom>
              <a:avLst/>
              <a:gdLst/>
              <a:ahLst/>
              <a:cxnLst/>
              <a:rect l="l" t="t" r="r" b="b"/>
              <a:pathLst>
                <a:path w="20225" h="18898" extrusionOk="0">
                  <a:moveTo>
                    <a:pt x="0" y="0"/>
                  </a:moveTo>
                  <a:lnTo>
                    <a:pt x="0" y="16996"/>
                  </a:lnTo>
                  <a:cubicBezTo>
                    <a:pt x="0" y="18061"/>
                    <a:pt x="852" y="18897"/>
                    <a:pt x="1901" y="18897"/>
                  </a:cubicBezTo>
                  <a:lnTo>
                    <a:pt x="18339" y="18897"/>
                  </a:lnTo>
                  <a:cubicBezTo>
                    <a:pt x="19388" y="18897"/>
                    <a:pt x="20224" y="18061"/>
                    <a:pt x="20224" y="16996"/>
                  </a:cubicBezTo>
                  <a:lnTo>
                    <a:pt x="202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32"/>
            <p:cNvSpPr/>
            <p:nvPr/>
          </p:nvSpPr>
          <p:spPr>
            <a:xfrm>
              <a:off x="3700832" y="2982378"/>
              <a:ext cx="358462" cy="316331"/>
            </a:xfrm>
            <a:custGeom>
              <a:avLst/>
              <a:gdLst/>
              <a:ahLst/>
              <a:cxnLst/>
              <a:rect l="l" t="t" r="r" b="b"/>
              <a:pathLst>
                <a:path w="16438" h="14506" extrusionOk="0">
                  <a:moveTo>
                    <a:pt x="8210" y="0"/>
                  </a:moveTo>
                  <a:cubicBezTo>
                    <a:pt x="3671" y="0"/>
                    <a:pt x="0" y="3672"/>
                    <a:pt x="0" y="8212"/>
                  </a:cubicBezTo>
                  <a:lnTo>
                    <a:pt x="0" y="14505"/>
                  </a:lnTo>
                  <a:lnTo>
                    <a:pt x="16438" y="14505"/>
                  </a:lnTo>
                  <a:lnTo>
                    <a:pt x="16438" y="8212"/>
                  </a:lnTo>
                  <a:cubicBezTo>
                    <a:pt x="16438" y="3672"/>
                    <a:pt x="12751" y="0"/>
                    <a:pt x="82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32"/>
            <p:cNvSpPr/>
            <p:nvPr/>
          </p:nvSpPr>
          <p:spPr>
            <a:xfrm>
              <a:off x="3099725" y="3260430"/>
              <a:ext cx="358484" cy="191944"/>
            </a:xfrm>
            <a:custGeom>
              <a:avLst/>
              <a:gdLst/>
              <a:ahLst/>
              <a:cxnLst/>
              <a:rect l="l" t="t" r="r" b="b"/>
              <a:pathLst>
                <a:path w="16439" h="8802" extrusionOk="0">
                  <a:moveTo>
                    <a:pt x="1" y="0"/>
                  </a:moveTo>
                  <a:lnTo>
                    <a:pt x="1" y="8802"/>
                  </a:lnTo>
                  <a:lnTo>
                    <a:pt x="16438" y="8802"/>
                  </a:lnTo>
                  <a:lnTo>
                    <a:pt x="1643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32"/>
            <p:cNvSpPr/>
            <p:nvPr/>
          </p:nvSpPr>
          <p:spPr>
            <a:xfrm>
              <a:off x="2923538" y="2889789"/>
              <a:ext cx="223412" cy="367468"/>
            </a:xfrm>
            <a:custGeom>
              <a:avLst/>
              <a:gdLst/>
              <a:ahLst/>
              <a:cxnLst/>
              <a:rect l="l" t="t" r="r" b="b"/>
              <a:pathLst>
                <a:path w="10245" h="16851" extrusionOk="0">
                  <a:moveTo>
                    <a:pt x="2493" y="0"/>
                  </a:moveTo>
                  <a:cubicBezTo>
                    <a:pt x="2213" y="0"/>
                    <a:pt x="1929" y="54"/>
                    <a:pt x="1656" y="166"/>
                  </a:cubicBezTo>
                  <a:cubicBezTo>
                    <a:pt x="542" y="641"/>
                    <a:pt x="1" y="1919"/>
                    <a:pt x="459" y="3051"/>
                  </a:cubicBezTo>
                  <a:lnTo>
                    <a:pt x="6180" y="16850"/>
                  </a:lnTo>
                  <a:lnTo>
                    <a:pt x="10244" y="15179"/>
                  </a:lnTo>
                  <a:lnTo>
                    <a:pt x="4524" y="1362"/>
                  </a:lnTo>
                  <a:cubicBezTo>
                    <a:pt x="4177" y="509"/>
                    <a:pt x="3355" y="0"/>
                    <a:pt x="24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32"/>
            <p:cNvSpPr/>
            <p:nvPr/>
          </p:nvSpPr>
          <p:spPr>
            <a:xfrm>
              <a:off x="3403844" y="2694688"/>
              <a:ext cx="95798" cy="230194"/>
            </a:xfrm>
            <a:custGeom>
              <a:avLst/>
              <a:gdLst/>
              <a:ahLst/>
              <a:cxnLst/>
              <a:rect l="l" t="t" r="r" b="b"/>
              <a:pathLst>
                <a:path w="4393" h="10556" extrusionOk="0">
                  <a:moveTo>
                    <a:pt x="2196" y="1"/>
                  </a:moveTo>
                  <a:cubicBezTo>
                    <a:pt x="984" y="1"/>
                    <a:pt x="0" y="984"/>
                    <a:pt x="0" y="2197"/>
                  </a:cubicBezTo>
                  <a:lnTo>
                    <a:pt x="0" y="10555"/>
                  </a:lnTo>
                  <a:lnTo>
                    <a:pt x="4393" y="10555"/>
                  </a:lnTo>
                  <a:lnTo>
                    <a:pt x="4393" y="2197"/>
                  </a:lnTo>
                  <a:cubicBezTo>
                    <a:pt x="4393" y="984"/>
                    <a:pt x="3409" y="1"/>
                    <a:pt x="21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32"/>
            <p:cNvSpPr/>
            <p:nvPr/>
          </p:nvSpPr>
          <p:spPr>
            <a:xfrm>
              <a:off x="3288777" y="2550657"/>
              <a:ext cx="95798" cy="374228"/>
            </a:xfrm>
            <a:custGeom>
              <a:avLst/>
              <a:gdLst/>
              <a:ahLst/>
              <a:cxnLst/>
              <a:rect l="l" t="t" r="r" b="b"/>
              <a:pathLst>
                <a:path w="4393" h="17161" extrusionOk="0">
                  <a:moveTo>
                    <a:pt x="2196" y="1"/>
                  </a:moveTo>
                  <a:cubicBezTo>
                    <a:pt x="983" y="1"/>
                    <a:pt x="0" y="984"/>
                    <a:pt x="0" y="2214"/>
                  </a:cubicBezTo>
                  <a:lnTo>
                    <a:pt x="0" y="17160"/>
                  </a:lnTo>
                  <a:lnTo>
                    <a:pt x="4392" y="17160"/>
                  </a:lnTo>
                  <a:lnTo>
                    <a:pt x="4392" y="2214"/>
                  </a:lnTo>
                  <a:cubicBezTo>
                    <a:pt x="4392" y="984"/>
                    <a:pt x="3409" y="1"/>
                    <a:pt x="21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32"/>
            <p:cNvSpPr/>
            <p:nvPr/>
          </p:nvSpPr>
          <p:spPr>
            <a:xfrm>
              <a:off x="3173362" y="2454884"/>
              <a:ext cx="96147" cy="470004"/>
            </a:xfrm>
            <a:custGeom>
              <a:avLst/>
              <a:gdLst/>
              <a:ahLst/>
              <a:cxnLst/>
              <a:rect l="l" t="t" r="r" b="b"/>
              <a:pathLst>
                <a:path w="4409" h="21553" extrusionOk="0">
                  <a:moveTo>
                    <a:pt x="2212" y="0"/>
                  </a:moveTo>
                  <a:cubicBezTo>
                    <a:pt x="999" y="0"/>
                    <a:pt x="0" y="984"/>
                    <a:pt x="0" y="2196"/>
                  </a:cubicBezTo>
                  <a:lnTo>
                    <a:pt x="0" y="21552"/>
                  </a:lnTo>
                  <a:lnTo>
                    <a:pt x="4408" y="21552"/>
                  </a:lnTo>
                  <a:lnTo>
                    <a:pt x="4408" y="2196"/>
                  </a:lnTo>
                  <a:cubicBezTo>
                    <a:pt x="4408" y="984"/>
                    <a:pt x="3425" y="0"/>
                    <a:pt x="22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32"/>
            <p:cNvSpPr/>
            <p:nvPr/>
          </p:nvSpPr>
          <p:spPr>
            <a:xfrm>
              <a:off x="3058273" y="2550657"/>
              <a:ext cx="96147" cy="374228"/>
            </a:xfrm>
            <a:custGeom>
              <a:avLst/>
              <a:gdLst/>
              <a:ahLst/>
              <a:cxnLst/>
              <a:rect l="l" t="t" r="r" b="b"/>
              <a:pathLst>
                <a:path w="4409" h="17161" extrusionOk="0">
                  <a:moveTo>
                    <a:pt x="2213" y="1"/>
                  </a:moveTo>
                  <a:cubicBezTo>
                    <a:pt x="1000" y="1"/>
                    <a:pt x="1" y="984"/>
                    <a:pt x="1" y="2214"/>
                  </a:cubicBezTo>
                  <a:lnTo>
                    <a:pt x="1" y="17160"/>
                  </a:lnTo>
                  <a:lnTo>
                    <a:pt x="4409" y="17160"/>
                  </a:lnTo>
                  <a:lnTo>
                    <a:pt x="4409" y="2214"/>
                  </a:lnTo>
                  <a:cubicBezTo>
                    <a:pt x="4409" y="984"/>
                    <a:pt x="3425" y="1"/>
                    <a:pt x="22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32"/>
            <p:cNvSpPr/>
            <p:nvPr/>
          </p:nvSpPr>
          <p:spPr>
            <a:xfrm>
              <a:off x="3058273" y="2886605"/>
              <a:ext cx="441394" cy="412107"/>
            </a:xfrm>
            <a:custGeom>
              <a:avLst/>
              <a:gdLst/>
              <a:ahLst/>
              <a:cxnLst/>
              <a:rect l="l" t="t" r="r" b="b"/>
              <a:pathLst>
                <a:path w="20241" h="18898" extrusionOk="0">
                  <a:moveTo>
                    <a:pt x="1" y="0"/>
                  </a:moveTo>
                  <a:lnTo>
                    <a:pt x="1" y="16996"/>
                  </a:lnTo>
                  <a:cubicBezTo>
                    <a:pt x="1" y="18061"/>
                    <a:pt x="853" y="18897"/>
                    <a:pt x="1902" y="18897"/>
                  </a:cubicBezTo>
                  <a:lnTo>
                    <a:pt x="18339" y="18897"/>
                  </a:lnTo>
                  <a:cubicBezTo>
                    <a:pt x="19388" y="18897"/>
                    <a:pt x="20241" y="18061"/>
                    <a:pt x="20241" y="16996"/>
                  </a:cubicBezTo>
                  <a:lnTo>
                    <a:pt x="2024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32"/>
            <p:cNvSpPr/>
            <p:nvPr/>
          </p:nvSpPr>
          <p:spPr>
            <a:xfrm>
              <a:off x="3099725" y="2982378"/>
              <a:ext cx="358484" cy="316331"/>
            </a:xfrm>
            <a:custGeom>
              <a:avLst/>
              <a:gdLst/>
              <a:ahLst/>
              <a:cxnLst/>
              <a:rect l="l" t="t" r="r" b="b"/>
              <a:pathLst>
                <a:path w="16439" h="14506" extrusionOk="0">
                  <a:moveTo>
                    <a:pt x="8228" y="0"/>
                  </a:moveTo>
                  <a:cubicBezTo>
                    <a:pt x="3688" y="0"/>
                    <a:pt x="1" y="3672"/>
                    <a:pt x="1" y="8212"/>
                  </a:cubicBezTo>
                  <a:lnTo>
                    <a:pt x="1" y="14505"/>
                  </a:lnTo>
                  <a:lnTo>
                    <a:pt x="16438" y="14505"/>
                  </a:lnTo>
                  <a:lnTo>
                    <a:pt x="16438" y="8212"/>
                  </a:lnTo>
                  <a:cubicBezTo>
                    <a:pt x="16438" y="3672"/>
                    <a:pt x="12767" y="0"/>
                    <a:pt x="82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9" name="Google Shape;1229;p32"/>
          <p:cNvGrpSpPr/>
          <p:nvPr/>
        </p:nvGrpSpPr>
        <p:grpSpPr>
          <a:xfrm>
            <a:off x="965560" y="2043878"/>
            <a:ext cx="534479" cy="997493"/>
            <a:chOff x="8503508" y="1940343"/>
            <a:chExt cx="292817" cy="546512"/>
          </a:xfrm>
        </p:grpSpPr>
        <p:sp>
          <p:nvSpPr>
            <p:cNvPr id="1230" name="Google Shape;1230;p32"/>
            <p:cNvSpPr/>
            <p:nvPr/>
          </p:nvSpPr>
          <p:spPr>
            <a:xfrm>
              <a:off x="8614397" y="2046335"/>
              <a:ext cx="41101" cy="98382"/>
            </a:xfrm>
            <a:custGeom>
              <a:avLst/>
              <a:gdLst/>
              <a:ahLst/>
              <a:cxnLst/>
              <a:rect l="l" t="t" r="r" b="b"/>
              <a:pathLst>
                <a:path w="4410" h="10556" extrusionOk="0">
                  <a:moveTo>
                    <a:pt x="2196" y="1"/>
                  </a:moveTo>
                  <a:cubicBezTo>
                    <a:pt x="983" y="1"/>
                    <a:pt x="0" y="984"/>
                    <a:pt x="0" y="2197"/>
                  </a:cubicBezTo>
                  <a:lnTo>
                    <a:pt x="0" y="10556"/>
                  </a:lnTo>
                  <a:lnTo>
                    <a:pt x="4409" y="10556"/>
                  </a:lnTo>
                  <a:lnTo>
                    <a:pt x="4409" y="2197"/>
                  </a:lnTo>
                  <a:cubicBezTo>
                    <a:pt x="4409" y="984"/>
                    <a:pt x="3426" y="1"/>
                    <a:pt x="21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32"/>
            <p:cNvSpPr/>
            <p:nvPr/>
          </p:nvSpPr>
          <p:spPr>
            <a:xfrm>
              <a:off x="8653649" y="2059942"/>
              <a:ext cx="41092" cy="98373"/>
            </a:xfrm>
            <a:custGeom>
              <a:avLst/>
              <a:gdLst/>
              <a:ahLst/>
              <a:cxnLst/>
              <a:rect l="l" t="t" r="r" b="b"/>
              <a:pathLst>
                <a:path w="4409" h="10555" extrusionOk="0">
                  <a:moveTo>
                    <a:pt x="2213" y="0"/>
                  </a:moveTo>
                  <a:cubicBezTo>
                    <a:pt x="1000" y="0"/>
                    <a:pt x="1" y="984"/>
                    <a:pt x="1" y="2196"/>
                  </a:cubicBezTo>
                  <a:lnTo>
                    <a:pt x="1" y="10555"/>
                  </a:lnTo>
                  <a:lnTo>
                    <a:pt x="4409" y="10555"/>
                  </a:lnTo>
                  <a:lnTo>
                    <a:pt x="4409" y="2196"/>
                  </a:lnTo>
                  <a:cubicBezTo>
                    <a:pt x="4409" y="984"/>
                    <a:pt x="3425" y="0"/>
                    <a:pt x="22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32"/>
            <p:cNvSpPr/>
            <p:nvPr/>
          </p:nvSpPr>
          <p:spPr>
            <a:xfrm>
              <a:off x="8693050" y="2073689"/>
              <a:ext cx="40952" cy="98373"/>
            </a:xfrm>
            <a:custGeom>
              <a:avLst/>
              <a:gdLst/>
              <a:ahLst/>
              <a:cxnLst/>
              <a:rect l="l" t="t" r="r" b="b"/>
              <a:pathLst>
                <a:path w="4394" h="10555" extrusionOk="0">
                  <a:moveTo>
                    <a:pt x="2197" y="0"/>
                  </a:moveTo>
                  <a:cubicBezTo>
                    <a:pt x="984" y="0"/>
                    <a:pt x="1" y="984"/>
                    <a:pt x="1" y="2196"/>
                  </a:cubicBezTo>
                  <a:lnTo>
                    <a:pt x="1" y="10555"/>
                  </a:lnTo>
                  <a:lnTo>
                    <a:pt x="4393" y="10555"/>
                  </a:lnTo>
                  <a:lnTo>
                    <a:pt x="4393" y="2196"/>
                  </a:lnTo>
                  <a:cubicBezTo>
                    <a:pt x="4393" y="984"/>
                    <a:pt x="3410" y="0"/>
                    <a:pt x="21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32"/>
            <p:cNvSpPr/>
            <p:nvPr/>
          </p:nvSpPr>
          <p:spPr>
            <a:xfrm>
              <a:off x="8732302" y="2087277"/>
              <a:ext cx="40943" cy="98373"/>
            </a:xfrm>
            <a:custGeom>
              <a:avLst/>
              <a:gdLst/>
              <a:ahLst/>
              <a:cxnLst/>
              <a:rect l="l" t="t" r="r" b="b"/>
              <a:pathLst>
                <a:path w="4393" h="10555" extrusionOk="0">
                  <a:moveTo>
                    <a:pt x="2196" y="0"/>
                  </a:moveTo>
                  <a:cubicBezTo>
                    <a:pt x="984" y="0"/>
                    <a:pt x="0" y="984"/>
                    <a:pt x="0" y="2196"/>
                  </a:cubicBezTo>
                  <a:lnTo>
                    <a:pt x="0" y="10555"/>
                  </a:lnTo>
                  <a:lnTo>
                    <a:pt x="4393" y="10555"/>
                  </a:lnTo>
                  <a:lnTo>
                    <a:pt x="4393" y="2196"/>
                  </a:lnTo>
                  <a:cubicBezTo>
                    <a:pt x="4393" y="984"/>
                    <a:pt x="3409" y="0"/>
                    <a:pt x="21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32"/>
            <p:cNvSpPr/>
            <p:nvPr/>
          </p:nvSpPr>
          <p:spPr>
            <a:xfrm>
              <a:off x="8614397" y="2107743"/>
              <a:ext cx="158859" cy="256170"/>
            </a:xfrm>
            <a:custGeom>
              <a:avLst/>
              <a:gdLst/>
              <a:ahLst/>
              <a:cxnLst/>
              <a:rect l="l" t="t" r="r" b="b"/>
              <a:pathLst>
                <a:path w="17045" h="27486" extrusionOk="0">
                  <a:moveTo>
                    <a:pt x="0" y="0"/>
                  </a:moveTo>
                  <a:lnTo>
                    <a:pt x="0" y="27485"/>
                  </a:lnTo>
                  <a:lnTo>
                    <a:pt x="17045" y="27485"/>
                  </a:lnTo>
                  <a:lnTo>
                    <a:pt x="1704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32"/>
            <p:cNvSpPr/>
            <p:nvPr/>
          </p:nvSpPr>
          <p:spPr>
            <a:xfrm>
              <a:off x="8503508" y="1940343"/>
              <a:ext cx="170780" cy="239207"/>
            </a:xfrm>
            <a:custGeom>
              <a:avLst/>
              <a:gdLst/>
              <a:ahLst/>
              <a:cxnLst/>
              <a:rect l="l" t="t" r="r" b="b"/>
              <a:pathLst>
                <a:path w="18324" h="25666" extrusionOk="0">
                  <a:moveTo>
                    <a:pt x="1" y="0"/>
                  </a:moveTo>
                  <a:lnTo>
                    <a:pt x="1" y="25665"/>
                  </a:lnTo>
                  <a:lnTo>
                    <a:pt x="18324" y="25665"/>
                  </a:lnTo>
                  <a:lnTo>
                    <a:pt x="1832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32"/>
            <p:cNvSpPr/>
            <p:nvPr/>
          </p:nvSpPr>
          <p:spPr>
            <a:xfrm>
              <a:off x="8553459" y="2107752"/>
              <a:ext cx="118988" cy="165579"/>
            </a:xfrm>
            <a:custGeom>
              <a:avLst/>
              <a:gdLst/>
              <a:ahLst/>
              <a:cxnLst/>
              <a:rect l="l" t="t" r="r" b="b"/>
              <a:pathLst>
                <a:path w="12767" h="17766" extrusionOk="0">
                  <a:moveTo>
                    <a:pt x="2508" y="0"/>
                  </a:moveTo>
                  <a:cubicBezTo>
                    <a:pt x="2134" y="0"/>
                    <a:pt x="1755" y="95"/>
                    <a:pt x="1410" y="294"/>
                  </a:cubicBezTo>
                  <a:cubicBezTo>
                    <a:pt x="361" y="901"/>
                    <a:pt x="0" y="2245"/>
                    <a:pt x="606" y="3294"/>
                  </a:cubicBezTo>
                  <a:lnTo>
                    <a:pt x="8965" y="17765"/>
                  </a:lnTo>
                  <a:lnTo>
                    <a:pt x="12767" y="15569"/>
                  </a:lnTo>
                  <a:lnTo>
                    <a:pt x="4426" y="1098"/>
                  </a:lnTo>
                  <a:cubicBezTo>
                    <a:pt x="4018" y="394"/>
                    <a:pt x="3272" y="0"/>
                    <a:pt x="25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32"/>
            <p:cNvSpPr/>
            <p:nvPr/>
          </p:nvSpPr>
          <p:spPr>
            <a:xfrm>
              <a:off x="8591332" y="2295608"/>
              <a:ext cx="204993" cy="191246"/>
            </a:xfrm>
            <a:custGeom>
              <a:avLst/>
              <a:gdLst/>
              <a:ahLst/>
              <a:cxnLst/>
              <a:rect l="l" t="t" r="r" b="b"/>
              <a:pathLst>
                <a:path w="21995" h="20520" extrusionOk="0">
                  <a:moveTo>
                    <a:pt x="1" y="1"/>
                  </a:moveTo>
                  <a:lnTo>
                    <a:pt x="1" y="20520"/>
                  </a:lnTo>
                  <a:lnTo>
                    <a:pt x="21995" y="20520"/>
                  </a:lnTo>
                  <a:lnTo>
                    <a:pt x="2199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32"/>
            <p:cNvSpPr/>
            <p:nvPr/>
          </p:nvSpPr>
          <p:spPr>
            <a:xfrm>
              <a:off x="8632410" y="2295608"/>
              <a:ext cx="40952" cy="191246"/>
            </a:xfrm>
            <a:custGeom>
              <a:avLst/>
              <a:gdLst/>
              <a:ahLst/>
              <a:cxnLst/>
              <a:rect l="l" t="t" r="r" b="b"/>
              <a:pathLst>
                <a:path w="4394" h="20520" extrusionOk="0">
                  <a:moveTo>
                    <a:pt x="1" y="1"/>
                  </a:moveTo>
                  <a:lnTo>
                    <a:pt x="1" y="20520"/>
                  </a:lnTo>
                  <a:lnTo>
                    <a:pt x="4393" y="20520"/>
                  </a:lnTo>
                  <a:lnTo>
                    <a:pt x="439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32"/>
            <p:cNvSpPr/>
            <p:nvPr/>
          </p:nvSpPr>
          <p:spPr>
            <a:xfrm>
              <a:off x="8714279" y="2295608"/>
              <a:ext cx="41101" cy="191246"/>
            </a:xfrm>
            <a:custGeom>
              <a:avLst/>
              <a:gdLst/>
              <a:ahLst/>
              <a:cxnLst/>
              <a:rect l="l" t="t" r="r" b="b"/>
              <a:pathLst>
                <a:path w="4410" h="20520" extrusionOk="0">
                  <a:moveTo>
                    <a:pt x="0" y="1"/>
                  </a:moveTo>
                  <a:lnTo>
                    <a:pt x="0" y="20520"/>
                  </a:lnTo>
                  <a:lnTo>
                    <a:pt x="4410" y="20520"/>
                  </a:lnTo>
                  <a:lnTo>
                    <a:pt x="441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0" name="Google Shape;1240;p32"/>
          <p:cNvGrpSpPr/>
          <p:nvPr/>
        </p:nvGrpSpPr>
        <p:grpSpPr>
          <a:xfrm>
            <a:off x="4993949" y="2081820"/>
            <a:ext cx="638171" cy="757568"/>
            <a:chOff x="8440225" y="2646316"/>
            <a:chExt cx="505641" cy="600242"/>
          </a:xfrm>
        </p:grpSpPr>
        <p:sp>
          <p:nvSpPr>
            <p:cNvPr id="1241" name="Google Shape;1241;p32"/>
            <p:cNvSpPr/>
            <p:nvPr/>
          </p:nvSpPr>
          <p:spPr>
            <a:xfrm>
              <a:off x="8558741" y="2656605"/>
              <a:ext cx="268396" cy="143288"/>
            </a:xfrm>
            <a:custGeom>
              <a:avLst/>
              <a:gdLst/>
              <a:ahLst/>
              <a:cxnLst/>
              <a:rect l="l" t="t" r="r" b="b"/>
              <a:pathLst>
                <a:path w="30353" h="16209" extrusionOk="0">
                  <a:moveTo>
                    <a:pt x="15176" y="1"/>
                  </a:moveTo>
                  <a:lnTo>
                    <a:pt x="0" y="15177"/>
                  </a:lnTo>
                  <a:lnTo>
                    <a:pt x="1033" y="16209"/>
                  </a:lnTo>
                  <a:lnTo>
                    <a:pt x="15176" y="2066"/>
                  </a:lnTo>
                  <a:lnTo>
                    <a:pt x="29321" y="16209"/>
                  </a:lnTo>
                  <a:lnTo>
                    <a:pt x="30352" y="15177"/>
                  </a:lnTo>
                  <a:lnTo>
                    <a:pt x="1517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32"/>
            <p:cNvSpPr/>
            <p:nvPr/>
          </p:nvSpPr>
          <p:spPr>
            <a:xfrm>
              <a:off x="8673483" y="2646316"/>
              <a:ext cx="38845" cy="38834"/>
            </a:xfrm>
            <a:custGeom>
              <a:avLst/>
              <a:gdLst/>
              <a:ahLst/>
              <a:cxnLst/>
              <a:rect l="l" t="t" r="r" b="b"/>
              <a:pathLst>
                <a:path w="4393" h="4393" extrusionOk="0">
                  <a:moveTo>
                    <a:pt x="2196" y="0"/>
                  </a:moveTo>
                  <a:cubicBezTo>
                    <a:pt x="983" y="0"/>
                    <a:pt x="0" y="984"/>
                    <a:pt x="0" y="2197"/>
                  </a:cubicBezTo>
                  <a:cubicBezTo>
                    <a:pt x="0" y="3409"/>
                    <a:pt x="983" y="4393"/>
                    <a:pt x="2196" y="4393"/>
                  </a:cubicBezTo>
                  <a:cubicBezTo>
                    <a:pt x="3409" y="4393"/>
                    <a:pt x="4392" y="3409"/>
                    <a:pt x="4392" y="2197"/>
                  </a:cubicBezTo>
                  <a:cubicBezTo>
                    <a:pt x="4392" y="984"/>
                    <a:pt x="3409" y="0"/>
                    <a:pt x="21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32"/>
            <p:cNvSpPr/>
            <p:nvPr/>
          </p:nvSpPr>
          <p:spPr>
            <a:xfrm>
              <a:off x="8440225" y="2728172"/>
              <a:ext cx="505641" cy="518386"/>
            </a:xfrm>
            <a:custGeom>
              <a:avLst/>
              <a:gdLst/>
              <a:ahLst/>
              <a:cxnLst/>
              <a:rect l="l" t="t" r="r" b="b"/>
              <a:pathLst>
                <a:path w="57183" h="58641" extrusionOk="0">
                  <a:moveTo>
                    <a:pt x="1" y="1"/>
                  </a:moveTo>
                  <a:lnTo>
                    <a:pt x="28583" y="58641"/>
                  </a:lnTo>
                  <a:lnTo>
                    <a:pt x="5718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32"/>
            <p:cNvSpPr/>
            <p:nvPr/>
          </p:nvSpPr>
          <p:spPr>
            <a:xfrm>
              <a:off x="8481666" y="2754098"/>
              <a:ext cx="422592" cy="433354"/>
            </a:xfrm>
            <a:custGeom>
              <a:avLst/>
              <a:gdLst/>
              <a:ahLst/>
              <a:cxnLst/>
              <a:rect l="l" t="t" r="r" b="b"/>
              <a:pathLst>
                <a:path w="47791" h="49022" extrusionOk="0">
                  <a:moveTo>
                    <a:pt x="0" y="1"/>
                  </a:moveTo>
                  <a:lnTo>
                    <a:pt x="23895" y="49021"/>
                  </a:lnTo>
                  <a:lnTo>
                    <a:pt x="4779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5" name="Google Shape;1245;p32"/>
          <p:cNvGrpSpPr/>
          <p:nvPr/>
        </p:nvGrpSpPr>
        <p:grpSpPr>
          <a:xfrm>
            <a:off x="1925765" y="3206176"/>
            <a:ext cx="1346296" cy="1329078"/>
            <a:chOff x="2714642" y="3550927"/>
            <a:chExt cx="1736616" cy="981439"/>
          </a:xfrm>
        </p:grpSpPr>
        <p:sp>
          <p:nvSpPr>
            <p:cNvPr id="1246" name="Google Shape;1246;p32"/>
            <p:cNvSpPr txBox="1"/>
            <p:nvPr/>
          </p:nvSpPr>
          <p:spPr>
            <a:xfrm>
              <a:off x="2714642" y="3550927"/>
              <a:ext cx="1736616" cy="33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rgbClr val="FFC000"/>
                  </a:solidFill>
                  <a:latin typeface="Fira Sans Extra Condensed SemiBold"/>
                  <a:ea typeface="Fira Sans Extra Condensed SemiBold"/>
                  <a:cs typeface="Fira Sans Extra Condensed SemiBold"/>
                  <a:sym typeface="Fira Sans Extra Condensed SemiBold"/>
                </a:rPr>
                <a:t>Data Preparation</a:t>
              </a:r>
              <a:endParaRPr sz="1600" b="1">
                <a:solidFill>
                  <a:srgbClr val="FFC000"/>
                </a:solidFill>
                <a:latin typeface="Fira Sans Extra Condensed SemiBold"/>
                <a:ea typeface="Fira Sans Extra Condensed SemiBold"/>
                <a:cs typeface="Fira Sans Extra Condensed SemiBold"/>
                <a:sym typeface="Fira Sans Extra Condensed SemiBold"/>
              </a:endParaRPr>
            </a:p>
          </p:txBody>
        </p:sp>
        <p:sp>
          <p:nvSpPr>
            <p:cNvPr id="1247" name="Google Shape;1247;p32"/>
            <p:cNvSpPr txBox="1"/>
            <p:nvPr/>
          </p:nvSpPr>
          <p:spPr>
            <a:xfrm>
              <a:off x="2748671" y="3882266"/>
              <a:ext cx="1661700" cy="65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a:latin typeface="Roboto"/>
                  <a:ea typeface="Roboto"/>
                  <a:cs typeface="Roboto"/>
                  <a:sym typeface="Roboto"/>
                </a:rPr>
                <a:t>Datasets Used,</a:t>
              </a:r>
            </a:p>
            <a:p>
              <a:pPr marL="0" lvl="0" indent="0" algn="ctr" rtl="0">
                <a:spcBef>
                  <a:spcPts val="0"/>
                </a:spcBef>
                <a:spcAft>
                  <a:spcPts val="0"/>
                </a:spcAft>
                <a:buNone/>
              </a:pPr>
              <a:r>
                <a:rPr lang="en-US" sz="1200">
                  <a:latin typeface="Roboto"/>
                  <a:ea typeface="Roboto"/>
                  <a:cs typeface="Roboto"/>
                  <a:sym typeface="Roboto"/>
                </a:rPr>
                <a:t>Data Gathering, Pre-Processing</a:t>
              </a:r>
              <a:endParaRPr sz="1200">
                <a:latin typeface="Roboto"/>
                <a:ea typeface="Roboto"/>
                <a:cs typeface="Roboto"/>
                <a:sym typeface="Roboto"/>
              </a:endParaRPr>
            </a:p>
          </p:txBody>
        </p:sp>
      </p:grpSp>
      <p:grpSp>
        <p:nvGrpSpPr>
          <p:cNvPr id="1248" name="Google Shape;1248;p32"/>
          <p:cNvGrpSpPr/>
          <p:nvPr/>
        </p:nvGrpSpPr>
        <p:grpSpPr>
          <a:xfrm>
            <a:off x="384050" y="3203042"/>
            <a:ext cx="1735432" cy="1287514"/>
            <a:chOff x="339459" y="3550468"/>
            <a:chExt cx="2409212" cy="981899"/>
          </a:xfrm>
        </p:grpSpPr>
        <p:sp>
          <p:nvSpPr>
            <p:cNvPr id="1249" name="Google Shape;1249;p32"/>
            <p:cNvSpPr txBox="1"/>
            <p:nvPr/>
          </p:nvSpPr>
          <p:spPr>
            <a:xfrm>
              <a:off x="339459" y="3550468"/>
              <a:ext cx="2409212" cy="33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rgbClr val="FF0000"/>
                  </a:solidFill>
                  <a:latin typeface="Fira Sans Extra Condensed SemiBold"/>
                  <a:ea typeface="Fira Sans Extra Condensed SemiBold"/>
                  <a:cs typeface="Fira Sans Extra Condensed SemiBold"/>
                  <a:sym typeface="Fira Sans Extra Condensed SemiBold"/>
                </a:rPr>
                <a:t>Problem Identification</a:t>
              </a:r>
              <a:endParaRPr sz="1600" b="1">
                <a:solidFill>
                  <a:srgbClr val="FF0000"/>
                </a:solidFill>
                <a:latin typeface="Fira Sans Extra Condensed SemiBold"/>
                <a:ea typeface="Fira Sans Extra Condensed SemiBold"/>
                <a:cs typeface="Fira Sans Extra Condensed SemiBold"/>
                <a:sym typeface="Fira Sans Extra Condensed SemiBold"/>
              </a:endParaRPr>
            </a:p>
          </p:txBody>
        </p:sp>
        <p:sp>
          <p:nvSpPr>
            <p:cNvPr id="1250" name="Google Shape;1250;p32"/>
            <p:cNvSpPr txBox="1"/>
            <p:nvPr/>
          </p:nvSpPr>
          <p:spPr>
            <a:xfrm>
              <a:off x="713225" y="3882267"/>
              <a:ext cx="1661700" cy="65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a:latin typeface="Roboto"/>
                  <a:ea typeface="Roboto"/>
                  <a:cs typeface="Roboto"/>
                  <a:sym typeface="Roboto"/>
                </a:rPr>
                <a:t>Problem Statement, Motivation</a:t>
              </a:r>
              <a:endParaRPr sz="1200">
                <a:latin typeface="Roboto"/>
                <a:ea typeface="Roboto"/>
                <a:cs typeface="Roboto"/>
                <a:sym typeface="Roboto"/>
              </a:endParaRPr>
            </a:p>
          </p:txBody>
        </p:sp>
      </p:grpSp>
      <p:sp>
        <p:nvSpPr>
          <p:cNvPr id="1252" name="Google Shape;1252;p32"/>
          <p:cNvSpPr txBox="1"/>
          <p:nvPr/>
        </p:nvSpPr>
        <p:spPr>
          <a:xfrm>
            <a:off x="3116604" y="3221080"/>
            <a:ext cx="1661700" cy="410009"/>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tx2">
                    <a:lumMod val="75000"/>
                  </a:schemeClr>
                </a:solidFill>
                <a:latin typeface="Fira Sans Extra Condensed SemiBold"/>
                <a:ea typeface="Fira Sans Extra Condensed SemiBold"/>
                <a:cs typeface="Fira Sans Extra Condensed SemiBold"/>
                <a:sym typeface="Fira Sans Extra Condensed SemiBold"/>
              </a:rPr>
              <a:t>EDA</a:t>
            </a:r>
            <a:endParaRPr sz="1800" b="1">
              <a:solidFill>
                <a:schemeClr val="tx2">
                  <a:lumMod val="75000"/>
                </a:schemeClr>
              </a:solidFill>
              <a:latin typeface="Fira Sans Extra Condensed SemiBold"/>
              <a:ea typeface="Fira Sans Extra Condensed SemiBold"/>
              <a:cs typeface="Fira Sans Extra Condensed SemiBold"/>
              <a:sym typeface="Fira Sans Extra Condensed SemiBold"/>
            </a:endParaRPr>
          </a:p>
        </p:txBody>
      </p:sp>
      <p:grpSp>
        <p:nvGrpSpPr>
          <p:cNvPr id="1254" name="Google Shape;1254;p32"/>
          <p:cNvGrpSpPr/>
          <p:nvPr/>
        </p:nvGrpSpPr>
        <p:grpSpPr>
          <a:xfrm>
            <a:off x="5882457" y="3295768"/>
            <a:ext cx="1538346" cy="1114999"/>
            <a:chOff x="6344693" y="3550475"/>
            <a:chExt cx="2510340" cy="899044"/>
          </a:xfrm>
        </p:grpSpPr>
        <p:sp>
          <p:nvSpPr>
            <p:cNvPr id="1255" name="Google Shape;1255;p32"/>
            <p:cNvSpPr txBox="1"/>
            <p:nvPr/>
          </p:nvSpPr>
          <p:spPr>
            <a:xfrm>
              <a:off x="6344693" y="3550475"/>
              <a:ext cx="2510340" cy="33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rgbClr val="00B0F0"/>
                  </a:solidFill>
                  <a:latin typeface="Fira Sans Extra Condensed SemiBold"/>
                  <a:ea typeface="Fira Sans Extra Condensed SemiBold"/>
                  <a:cs typeface="Fira Sans Extra Condensed SemiBold"/>
                  <a:sym typeface="Fira Sans Extra Condensed SemiBold"/>
                </a:rPr>
                <a:t>Insights</a:t>
              </a:r>
              <a:endParaRPr sz="1800" b="1">
                <a:solidFill>
                  <a:srgbClr val="00B0F0"/>
                </a:solidFill>
                <a:latin typeface="Fira Sans Extra Condensed SemiBold"/>
                <a:ea typeface="Fira Sans Extra Condensed SemiBold"/>
                <a:cs typeface="Fira Sans Extra Condensed SemiBold"/>
                <a:sym typeface="Fira Sans Extra Condensed SemiBold"/>
              </a:endParaRPr>
            </a:p>
          </p:txBody>
        </p:sp>
        <p:sp>
          <p:nvSpPr>
            <p:cNvPr id="1256" name="Google Shape;1256;p32"/>
            <p:cNvSpPr txBox="1"/>
            <p:nvPr/>
          </p:nvSpPr>
          <p:spPr>
            <a:xfrm>
              <a:off x="6344693" y="3946335"/>
              <a:ext cx="2510339" cy="503184"/>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a:latin typeface="Roboto"/>
                  <a:ea typeface="Roboto"/>
                  <a:cs typeface="Roboto"/>
                  <a:sym typeface="Roboto"/>
                </a:rPr>
                <a:t>Project Outcomes </a:t>
              </a:r>
            </a:p>
            <a:p>
              <a:pPr marL="0" lvl="0" indent="0" algn="ctr" rtl="0">
                <a:spcBef>
                  <a:spcPts val="0"/>
                </a:spcBef>
                <a:spcAft>
                  <a:spcPts val="0"/>
                </a:spcAft>
                <a:buNone/>
              </a:pPr>
              <a:r>
                <a:rPr lang="en-US" sz="1200">
                  <a:latin typeface="Roboto"/>
                  <a:ea typeface="Roboto"/>
                  <a:cs typeface="Roboto"/>
                  <a:sym typeface="Roboto"/>
                </a:rPr>
                <a:t>&amp; Insights</a:t>
              </a:r>
              <a:endParaRPr sz="1200">
                <a:latin typeface="Roboto"/>
                <a:ea typeface="Roboto"/>
                <a:cs typeface="Roboto"/>
                <a:sym typeface="Roboto"/>
              </a:endParaRPr>
            </a:p>
          </p:txBody>
        </p:sp>
      </p:grpSp>
      <p:sp>
        <p:nvSpPr>
          <p:cNvPr id="1257" name="Google Shape;1257;p32"/>
          <p:cNvSpPr/>
          <p:nvPr/>
        </p:nvSpPr>
        <p:spPr>
          <a:xfrm>
            <a:off x="2258454" y="1245605"/>
            <a:ext cx="675600" cy="675600"/>
          </a:xfrm>
          <a:prstGeom prst="ellipse">
            <a:avLst/>
          </a:prstGeom>
          <a:solidFill>
            <a:srgbClr val="FAD93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chemeClr val="accent5"/>
                </a:solidFill>
                <a:latin typeface="Fira Sans Extra Condensed"/>
                <a:ea typeface="Fira Sans Extra Condensed"/>
                <a:cs typeface="Fira Sans Extra Condensed"/>
                <a:sym typeface="Fira Sans Extra Condensed"/>
              </a:rPr>
              <a:t>2</a:t>
            </a:r>
            <a:endParaRPr sz="3000" b="1">
              <a:solidFill>
                <a:schemeClr val="accent5"/>
              </a:solidFill>
              <a:latin typeface="Fira Sans Extra Condensed"/>
              <a:ea typeface="Fira Sans Extra Condensed"/>
              <a:cs typeface="Fira Sans Extra Condensed"/>
              <a:sym typeface="Fira Sans Extra Condensed"/>
            </a:endParaRPr>
          </a:p>
        </p:txBody>
      </p:sp>
      <p:sp>
        <p:nvSpPr>
          <p:cNvPr id="1258" name="Google Shape;1258;p32"/>
          <p:cNvSpPr/>
          <p:nvPr/>
        </p:nvSpPr>
        <p:spPr>
          <a:xfrm>
            <a:off x="907254" y="1245613"/>
            <a:ext cx="675600" cy="675600"/>
          </a:xfrm>
          <a:prstGeom prst="ellipse">
            <a:avLst/>
          </a:prstGeom>
          <a:solidFill>
            <a:srgbClr val="FF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chemeClr val="accent5"/>
                </a:solidFill>
                <a:latin typeface="Fira Sans Extra Condensed"/>
                <a:ea typeface="Fira Sans Extra Condensed"/>
                <a:cs typeface="Fira Sans Extra Condensed"/>
                <a:sym typeface="Fira Sans Extra Condensed"/>
              </a:rPr>
              <a:t>1</a:t>
            </a:r>
            <a:endParaRPr sz="3000" b="1">
              <a:solidFill>
                <a:schemeClr val="accent5"/>
              </a:solidFill>
              <a:latin typeface="Fira Sans Extra Condensed"/>
              <a:ea typeface="Fira Sans Extra Condensed"/>
              <a:cs typeface="Fira Sans Extra Condensed"/>
              <a:sym typeface="Fira Sans Extra Condensed"/>
            </a:endParaRPr>
          </a:p>
        </p:txBody>
      </p:sp>
      <p:sp>
        <p:nvSpPr>
          <p:cNvPr id="1259" name="Google Shape;1259;p32"/>
          <p:cNvSpPr/>
          <p:nvPr/>
        </p:nvSpPr>
        <p:spPr>
          <a:xfrm>
            <a:off x="3609654" y="1245605"/>
            <a:ext cx="675600" cy="675600"/>
          </a:xfrm>
          <a:prstGeom prst="ellipse">
            <a:avLst/>
          </a:prstGeom>
          <a:solidFill>
            <a:schemeClr val="tx2">
              <a:lumMod val="60000"/>
              <a:lumOff val="40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chemeClr val="accent5"/>
                </a:solidFill>
                <a:latin typeface="Fira Sans Extra Condensed"/>
                <a:ea typeface="Fira Sans Extra Condensed"/>
                <a:cs typeface="Fira Sans Extra Condensed"/>
                <a:sym typeface="Fira Sans Extra Condensed"/>
              </a:rPr>
              <a:t>3</a:t>
            </a:r>
            <a:endParaRPr sz="3000" b="1">
              <a:solidFill>
                <a:schemeClr val="accent5"/>
              </a:solidFill>
              <a:latin typeface="Fira Sans Extra Condensed"/>
              <a:ea typeface="Fira Sans Extra Condensed"/>
              <a:cs typeface="Fira Sans Extra Condensed"/>
              <a:sym typeface="Fira Sans Extra Condensed"/>
            </a:endParaRPr>
          </a:p>
        </p:txBody>
      </p:sp>
      <p:sp>
        <p:nvSpPr>
          <p:cNvPr id="1260" name="Google Shape;1260;p32"/>
          <p:cNvSpPr/>
          <p:nvPr/>
        </p:nvSpPr>
        <p:spPr>
          <a:xfrm>
            <a:off x="4962681" y="1245613"/>
            <a:ext cx="675600" cy="675600"/>
          </a:xfrm>
          <a:prstGeom prst="ellipse">
            <a:avLst/>
          </a:prstGeom>
          <a:solidFill>
            <a:srgbClr val="48BB4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chemeClr val="accent5"/>
                </a:solidFill>
                <a:latin typeface="Fira Sans Extra Condensed"/>
                <a:ea typeface="Fira Sans Extra Condensed"/>
                <a:cs typeface="Fira Sans Extra Condensed"/>
                <a:sym typeface="Fira Sans Extra Condensed"/>
              </a:rPr>
              <a:t>4</a:t>
            </a:r>
            <a:endParaRPr sz="3000" b="1">
              <a:solidFill>
                <a:schemeClr val="accent5"/>
              </a:solidFill>
              <a:latin typeface="Fira Sans Extra Condensed"/>
              <a:ea typeface="Fira Sans Extra Condensed"/>
              <a:cs typeface="Fira Sans Extra Condensed"/>
              <a:sym typeface="Fira Sans Extra Condensed"/>
            </a:endParaRPr>
          </a:p>
        </p:txBody>
      </p:sp>
      <p:cxnSp>
        <p:nvCxnSpPr>
          <p:cNvPr id="1261" name="Google Shape;1261;p32"/>
          <p:cNvCxnSpPr>
            <a:cxnSpLocks/>
            <a:stCxn id="1258" idx="6"/>
            <a:endCxn id="1257" idx="2"/>
          </p:cNvCxnSpPr>
          <p:nvPr/>
        </p:nvCxnSpPr>
        <p:spPr>
          <a:xfrm flipV="1">
            <a:off x="1582854" y="1583405"/>
            <a:ext cx="675600" cy="8"/>
          </a:xfrm>
          <a:prstGeom prst="straightConnector1">
            <a:avLst/>
          </a:prstGeom>
          <a:noFill/>
          <a:ln w="19050" cap="flat" cmpd="sng">
            <a:solidFill>
              <a:schemeClr val="dk1"/>
            </a:solidFill>
            <a:prstDash val="solid"/>
            <a:round/>
            <a:headEnd type="none" w="med" len="med"/>
            <a:tailEnd type="none" w="med" len="med"/>
          </a:ln>
        </p:spPr>
      </p:cxnSp>
      <p:cxnSp>
        <p:nvCxnSpPr>
          <p:cNvPr id="1262" name="Google Shape;1262;p32"/>
          <p:cNvCxnSpPr>
            <a:stCxn id="1257" idx="6"/>
            <a:endCxn id="1259" idx="2"/>
          </p:cNvCxnSpPr>
          <p:nvPr/>
        </p:nvCxnSpPr>
        <p:spPr>
          <a:xfrm>
            <a:off x="2934054" y="1583405"/>
            <a:ext cx="675600" cy="0"/>
          </a:xfrm>
          <a:prstGeom prst="straightConnector1">
            <a:avLst/>
          </a:prstGeom>
          <a:noFill/>
          <a:ln w="19050" cap="flat" cmpd="sng">
            <a:solidFill>
              <a:schemeClr val="dk1"/>
            </a:solidFill>
            <a:prstDash val="solid"/>
            <a:round/>
            <a:headEnd type="none" w="med" len="med"/>
            <a:tailEnd type="none" w="med" len="med"/>
          </a:ln>
        </p:spPr>
      </p:cxnSp>
      <p:cxnSp>
        <p:nvCxnSpPr>
          <p:cNvPr id="1263" name="Google Shape;1263;p32"/>
          <p:cNvCxnSpPr>
            <a:stCxn id="1259" idx="6"/>
            <a:endCxn id="1260" idx="2"/>
          </p:cNvCxnSpPr>
          <p:nvPr/>
        </p:nvCxnSpPr>
        <p:spPr>
          <a:xfrm>
            <a:off x="4285254" y="1583405"/>
            <a:ext cx="677427" cy="8"/>
          </a:xfrm>
          <a:prstGeom prst="straightConnector1">
            <a:avLst/>
          </a:prstGeom>
          <a:noFill/>
          <a:ln w="19050" cap="flat" cmpd="sng">
            <a:solidFill>
              <a:schemeClr val="dk1"/>
            </a:solidFill>
            <a:prstDash val="solid"/>
            <a:round/>
            <a:headEnd type="none" w="med" len="med"/>
            <a:tailEnd type="none" w="med" len="med"/>
          </a:ln>
        </p:spPr>
      </p:cxnSp>
      <p:cxnSp>
        <p:nvCxnSpPr>
          <p:cNvPr id="17" name="Google Shape;1263;p32">
            <a:extLst>
              <a:ext uri="{FF2B5EF4-FFF2-40B4-BE49-F238E27FC236}">
                <a16:creationId xmlns:a16="http://schemas.microsoft.com/office/drawing/2014/main" id="{96B99E37-D4A1-B088-7A43-8B962741E35C}"/>
              </a:ext>
            </a:extLst>
          </p:cNvPr>
          <p:cNvCxnSpPr>
            <a:cxnSpLocks/>
            <a:stCxn id="1260" idx="6"/>
            <a:endCxn id="19" idx="2"/>
          </p:cNvCxnSpPr>
          <p:nvPr/>
        </p:nvCxnSpPr>
        <p:spPr>
          <a:xfrm>
            <a:off x="5638281" y="1583413"/>
            <a:ext cx="675600" cy="2942"/>
          </a:xfrm>
          <a:prstGeom prst="straightConnector1">
            <a:avLst/>
          </a:prstGeom>
          <a:noFill/>
          <a:ln w="19050" cap="flat" cmpd="sng">
            <a:solidFill>
              <a:schemeClr val="dk1"/>
            </a:solidFill>
            <a:prstDash val="solid"/>
            <a:round/>
            <a:headEnd type="none" w="med" len="med"/>
            <a:tailEnd type="none" w="med" len="med"/>
          </a:ln>
        </p:spPr>
      </p:cxnSp>
      <p:sp>
        <p:nvSpPr>
          <p:cNvPr id="19" name="Google Shape;1260;p32">
            <a:extLst>
              <a:ext uri="{FF2B5EF4-FFF2-40B4-BE49-F238E27FC236}">
                <a16:creationId xmlns:a16="http://schemas.microsoft.com/office/drawing/2014/main" id="{53D998C3-341E-A88F-F4B1-B3241283CE56}"/>
              </a:ext>
            </a:extLst>
          </p:cNvPr>
          <p:cNvSpPr/>
          <p:nvPr/>
        </p:nvSpPr>
        <p:spPr>
          <a:xfrm>
            <a:off x="6313881" y="1248555"/>
            <a:ext cx="675600" cy="675600"/>
          </a:xfrm>
          <a:prstGeom prst="ellipse">
            <a:avLst/>
          </a:prstGeom>
          <a:solidFill>
            <a:srgbClr val="00B0F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chemeClr val="accent5"/>
                </a:solidFill>
                <a:latin typeface="Fira Sans Extra Condensed"/>
                <a:ea typeface="Fira Sans Extra Condensed"/>
                <a:cs typeface="Fira Sans Extra Condensed"/>
                <a:sym typeface="Fira Sans Extra Condensed"/>
              </a:rPr>
              <a:t>5</a:t>
            </a:r>
            <a:endParaRPr sz="3000" b="1">
              <a:solidFill>
                <a:schemeClr val="accent5"/>
              </a:solidFill>
              <a:latin typeface="Fira Sans Extra Condensed"/>
              <a:ea typeface="Fira Sans Extra Condensed"/>
              <a:cs typeface="Fira Sans Extra Condensed"/>
              <a:sym typeface="Fira Sans Extra Condensed"/>
            </a:endParaRPr>
          </a:p>
        </p:txBody>
      </p:sp>
      <p:sp>
        <p:nvSpPr>
          <p:cNvPr id="22" name="Google Shape;1260;p32">
            <a:extLst>
              <a:ext uri="{FF2B5EF4-FFF2-40B4-BE49-F238E27FC236}">
                <a16:creationId xmlns:a16="http://schemas.microsoft.com/office/drawing/2014/main" id="{2A5D9D90-DCE6-6CF6-0C1A-643FF5D7375C}"/>
              </a:ext>
            </a:extLst>
          </p:cNvPr>
          <p:cNvSpPr/>
          <p:nvPr/>
        </p:nvSpPr>
        <p:spPr>
          <a:xfrm>
            <a:off x="7665081" y="1249274"/>
            <a:ext cx="675600" cy="675600"/>
          </a:xfrm>
          <a:prstGeom prst="ellipse">
            <a:avLst/>
          </a:prstGeom>
          <a:solidFill>
            <a:schemeClr val="bg1">
              <a:lumMod val="50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chemeClr val="accent5"/>
                </a:solidFill>
                <a:latin typeface="Fira Sans Extra Condensed"/>
                <a:ea typeface="Fira Sans Extra Condensed"/>
                <a:cs typeface="Fira Sans Extra Condensed"/>
                <a:sym typeface="Fira Sans Extra Condensed"/>
              </a:rPr>
              <a:t>6</a:t>
            </a:r>
            <a:endParaRPr sz="3000" b="1">
              <a:solidFill>
                <a:schemeClr val="accent5"/>
              </a:solidFill>
              <a:latin typeface="Fira Sans Extra Condensed"/>
              <a:ea typeface="Fira Sans Extra Condensed"/>
              <a:cs typeface="Fira Sans Extra Condensed"/>
              <a:sym typeface="Fira Sans Extra Condensed"/>
            </a:endParaRPr>
          </a:p>
        </p:txBody>
      </p:sp>
      <p:cxnSp>
        <p:nvCxnSpPr>
          <p:cNvPr id="23" name="Google Shape;1263;p32">
            <a:extLst>
              <a:ext uri="{FF2B5EF4-FFF2-40B4-BE49-F238E27FC236}">
                <a16:creationId xmlns:a16="http://schemas.microsoft.com/office/drawing/2014/main" id="{96E6C1BD-3D76-0DC4-C4D6-D0A2AA207087}"/>
              </a:ext>
            </a:extLst>
          </p:cNvPr>
          <p:cNvCxnSpPr>
            <a:cxnSpLocks/>
            <a:stCxn id="19" idx="6"/>
            <a:endCxn id="22" idx="2"/>
          </p:cNvCxnSpPr>
          <p:nvPr/>
        </p:nvCxnSpPr>
        <p:spPr>
          <a:xfrm>
            <a:off x="6989481" y="1586355"/>
            <a:ext cx="675600" cy="719"/>
          </a:xfrm>
          <a:prstGeom prst="straightConnector1">
            <a:avLst/>
          </a:prstGeom>
          <a:noFill/>
          <a:ln w="19050" cap="flat" cmpd="sng">
            <a:solidFill>
              <a:schemeClr val="dk1"/>
            </a:solidFill>
            <a:prstDash val="solid"/>
            <a:round/>
            <a:headEnd type="none" w="med" len="med"/>
            <a:tailEnd type="none" w="med" len="med"/>
          </a:ln>
        </p:spPr>
      </p:cxnSp>
      <p:grpSp>
        <p:nvGrpSpPr>
          <p:cNvPr id="29" name="Google Shape;2387;p43">
            <a:extLst>
              <a:ext uri="{FF2B5EF4-FFF2-40B4-BE49-F238E27FC236}">
                <a16:creationId xmlns:a16="http://schemas.microsoft.com/office/drawing/2014/main" id="{694C2D65-8AB1-8436-BD7D-C87FFE8F7C0F}"/>
              </a:ext>
            </a:extLst>
          </p:cNvPr>
          <p:cNvGrpSpPr/>
          <p:nvPr/>
        </p:nvGrpSpPr>
        <p:grpSpPr>
          <a:xfrm>
            <a:off x="7639313" y="2125975"/>
            <a:ext cx="727134" cy="774930"/>
            <a:chOff x="433608" y="1662242"/>
            <a:chExt cx="909746" cy="969544"/>
          </a:xfrm>
        </p:grpSpPr>
        <p:sp>
          <p:nvSpPr>
            <p:cNvPr id="30" name="Google Shape;2388;p43">
              <a:extLst>
                <a:ext uri="{FF2B5EF4-FFF2-40B4-BE49-F238E27FC236}">
                  <a16:creationId xmlns:a16="http://schemas.microsoft.com/office/drawing/2014/main" id="{96002C6B-D5F4-6820-378F-3A55743BA1AD}"/>
                </a:ext>
              </a:extLst>
            </p:cNvPr>
            <p:cNvSpPr/>
            <p:nvPr/>
          </p:nvSpPr>
          <p:spPr>
            <a:xfrm>
              <a:off x="433608" y="1663229"/>
              <a:ext cx="282261" cy="968557"/>
            </a:xfrm>
            <a:custGeom>
              <a:avLst/>
              <a:gdLst/>
              <a:ahLst/>
              <a:cxnLst/>
              <a:rect l="l" t="t" r="r" b="b"/>
              <a:pathLst>
                <a:path w="18293" h="62771" extrusionOk="0">
                  <a:moveTo>
                    <a:pt x="17881" y="1"/>
                  </a:moveTo>
                  <a:cubicBezTo>
                    <a:pt x="15492" y="1"/>
                    <a:pt x="505" y="696"/>
                    <a:pt x="1" y="18115"/>
                  </a:cubicBezTo>
                  <a:lnTo>
                    <a:pt x="1" y="55403"/>
                  </a:lnTo>
                  <a:lnTo>
                    <a:pt x="1" y="56681"/>
                  </a:lnTo>
                  <a:lnTo>
                    <a:pt x="1" y="62771"/>
                  </a:lnTo>
                  <a:lnTo>
                    <a:pt x="1893" y="62771"/>
                  </a:lnTo>
                  <a:lnTo>
                    <a:pt x="1893" y="56681"/>
                  </a:lnTo>
                  <a:lnTo>
                    <a:pt x="4219" y="56681"/>
                  </a:lnTo>
                  <a:lnTo>
                    <a:pt x="4219" y="62771"/>
                  </a:lnTo>
                  <a:lnTo>
                    <a:pt x="6113" y="62771"/>
                  </a:lnTo>
                  <a:lnTo>
                    <a:pt x="6113" y="56681"/>
                  </a:lnTo>
                  <a:lnTo>
                    <a:pt x="8188" y="56681"/>
                  </a:lnTo>
                  <a:lnTo>
                    <a:pt x="8188" y="62771"/>
                  </a:lnTo>
                  <a:lnTo>
                    <a:pt x="10082" y="62771"/>
                  </a:lnTo>
                  <a:lnTo>
                    <a:pt x="10082" y="56681"/>
                  </a:lnTo>
                  <a:lnTo>
                    <a:pt x="12339" y="56681"/>
                  </a:lnTo>
                  <a:lnTo>
                    <a:pt x="12339" y="62771"/>
                  </a:lnTo>
                  <a:lnTo>
                    <a:pt x="14233" y="62771"/>
                  </a:lnTo>
                  <a:lnTo>
                    <a:pt x="14233" y="56681"/>
                  </a:lnTo>
                  <a:lnTo>
                    <a:pt x="16398" y="56681"/>
                  </a:lnTo>
                  <a:lnTo>
                    <a:pt x="16398" y="62771"/>
                  </a:lnTo>
                  <a:lnTo>
                    <a:pt x="18292" y="62771"/>
                  </a:lnTo>
                  <a:lnTo>
                    <a:pt x="18292" y="55403"/>
                  </a:lnTo>
                  <a:lnTo>
                    <a:pt x="18201" y="55403"/>
                  </a:lnTo>
                  <a:lnTo>
                    <a:pt x="18201" y="19620"/>
                  </a:lnTo>
                  <a:lnTo>
                    <a:pt x="18201" y="18115"/>
                  </a:lnTo>
                  <a:lnTo>
                    <a:pt x="18201" y="6"/>
                  </a:lnTo>
                  <a:cubicBezTo>
                    <a:pt x="18201" y="6"/>
                    <a:pt x="18089" y="1"/>
                    <a:pt x="1788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389;p43">
              <a:extLst>
                <a:ext uri="{FF2B5EF4-FFF2-40B4-BE49-F238E27FC236}">
                  <a16:creationId xmlns:a16="http://schemas.microsoft.com/office/drawing/2014/main" id="{F735F214-F995-D92D-02AA-DCAF9DEE183E}"/>
                </a:ext>
              </a:extLst>
            </p:cNvPr>
            <p:cNvSpPr/>
            <p:nvPr/>
          </p:nvSpPr>
          <p:spPr>
            <a:xfrm>
              <a:off x="433608" y="2342886"/>
              <a:ext cx="282261" cy="137265"/>
            </a:xfrm>
            <a:custGeom>
              <a:avLst/>
              <a:gdLst/>
              <a:ahLst/>
              <a:cxnLst/>
              <a:rect l="l" t="t" r="r" b="b"/>
              <a:pathLst>
                <a:path w="18293" h="8896" extrusionOk="0">
                  <a:moveTo>
                    <a:pt x="1" y="0"/>
                  </a:moveTo>
                  <a:lnTo>
                    <a:pt x="1" y="8895"/>
                  </a:lnTo>
                  <a:lnTo>
                    <a:pt x="18292" y="8895"/>
                  </a:lnTo>
                  <a:lnTo>
                    <a:pt x="182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390;p43">
              <a:extLst>
                <a:ext uri="{FF2B5EF4-FFF2-40B4-BE49-F238E27FC236}">
                  <a16:creationId xmlns:a16="http://schemas.microsoft.com/office/drawing/2014/main" id="{99C9E83B-8C56-E3EF-09BA-405D6FFE8BDF}"/>
                </a:ext>
              </a:extLst>
            </p:cNvPr>
            <p:cNvSpPr/>
            <p:nvPr/>
          </p:nvSpPr>
          <p:spPr>
            <a:xfrm>
              <a:off x="433608" y="2077180"/>
              <a:ext cx="282261" cy="137265"/>
            </a:xfrm>
            <a:custGeom>
              <a:avLst/>
              <a:gdLst/>
              <a:ahLst/>
              <a:cxnLst/>
              <a:rect l="l" t="t" r="r" b="b"/>
              <a:pathLst>
                <a:path w="18293" h="8896" extrusionOk="0">
                  <a:moveTo>
                    <a:pt x="1" y="1"/>
                  </a:moveTo>
                  <a:lnTo>
                    <a:pt x="1" y="8896"/>
                  </a:lnTo>
                  <a:lnTo>
                    <a:pt x="18292" y="8896"/>
                  </a:lnTo>
                  <a:lnTo>
                    <a:pt x="182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391;p43">
              <a:extLst>
                <a:ext uri="{FF2B5EF4-FFF2-40B4-BE49-F238E27FC236}">
                  <a16:creationId xmlns:a16="http://schemas.microsoft.com/office/drawing/2014/main" id="{869FE7B0-38BD-2B9A-E7E3-033CA6A37614}"/>
                </a:ext>
              </a:extLst>
            </p:cNvPr>
            <p:cNvSpPr/>
            <p:nvPr/>
          </p:nvSpPr>
          <p:spPr>
            <a:xfrm>
              <a:off x="433608" y="1812169"/>
              <a:ext cx="280841" cy="137265"/>
            </a:xfrm>
            <a:custGeom>
              <a:avLst/>
              <a:gdLst/>
              <a:ahLst/>
              <a:cxnLst/>
              <a:rect l="l" t="t" r="r" b="b"/>
              <a:pathLst>
                <a:path w="18201" h="8896" extrusionOk="0">
                  <a:moveTo>
                    <a:pt x="1780" y="0"/>
                  </a:moveTo>
                  <a:cubicBezTo>
                    <a:pt x="776" y="2259"/>
                    <a:pt x="92" y="5042"/>
                    <a:pt x="1" y="8463"/>
                  </a:cubicBezTo>
                  <a:lnTo>
                    <a:pt x="1" y="8895"/>
                  </a:lnTo>
                  <a:lnTo>
                    <a:pt x="18201" y="8895"/>
                  </a:lnTo>
                  <a:lnTo>
                    <a:pt x="18201" y="8463"/>
                  </a:lnTo>
                  <a:lnTo>
                    <a:pt x="1820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392;p43">
              <a:extLst>
                <a:ext uri="{FF2B5EF4-FFF2-40B4-BE49-F238E27FC236}">
                  <a16:creationId xmlns:a16="http://schemas.microsoft.com/office/drawing/2014/main" id="{7579318A-FBDF-978F-07AE-104419DAA7D2}"/>
                </a:ext>
              </a:extLst>
            </p:cNvPr>
            <p:cNvSpPr/>
            <p:nvPr/>
          </p:nvSpPr>
          <p:spPr>
            <a:xfrm>
              <a:off x="714451" y="1663306"/>
              <a:ext cx="117901" cy="279437"/>
            </a:xfrm>
            <a:custGeom>
              <a:avLst/>
              <a:gdLst/>
              <a:ahLst/>
              <a:cxnLst/>
              <a:rect l="l" t="t" r="r" b="b"/>
              <a:pathLst>
                <a:path w="7641" h="18110" extrusionOk="0">
                  <a:moveTo>
                    <a:pt x="1" y="1"/>
                  </a:moveTo>
                  <a:lnTo>
                    <a:pt x="1" y="18110"/>
                  </a:lnTo>
                  <a:lnTo>
                    <a:pt x="7640" y="18110"/>
                  </a:lnTo>
                  <a:lnTo>
                    <a:pt x="764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393;p43">
              <a:extLst>
                <a:ext uri="{FF2B5EF4-FFF2-40B4-BE49-F238E27FC236}">
                  <a16:creationId xmlns:a16="http://schemas.microsoft.com/office/drawing/2014/main" id="{287B1F08-2737-6739-7C4B-D37F792B3CCF}"/>
                </a:ext>
              </a:extLst>
            </p:cNvPr>
            <p:cNvSpPr/>
            <p:nvPr/>
          </p:nvSpPr>
          <p:spPr>
            <a:xfrm>
              <a:off x="833053" y="1662242"/>
              <a:ext cx="235446" cy="280502"/>
            </a:xfrm>
            <a:custGeom>
              <a:avLst/>
              <a:gdLst/>
              <a:ahLst/>
              <a:cxnLst/>
              <a:rect l="l" t="t" r="r" b="b"/>
              <a:pathLst>
                <a:path w="15259" h="18179" extrusionOk="0">
                  <a:moveTo>
                    <a:pt x="0" y="0"/>
                  </a:moveTo>
                  <a:lnTo>
                    <a:pt x="0" y="18109"/>
                  </a:lnTo>
                  <a:lnTo>
                    <a:pt x="7618" y="18109"/>
                  </a:lnTo>
                  <a:lnTo>
                    <a:pt x="7618" y="18179"/>
                  </a:lnTo>
                  <a:lnTo>
                    <a:pt x="15259" y="18179"/>
                  </a:lnTo>
                  <a:lnTo>
                    <a:pt x="15259" y="70"/>
                  </a:lnTo>
                  <a:lnTo>
                    <a:pt x="7641" y="70"/>
                  </a:lnTo>
                  <a:lnTo>
                    <a:pt x="764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394;p43">
              <a:extLst>
                <a:ext uri="{FF2B5EF4-FFF2-40B4-BE49-F238E27FC236}">
                  <a16:creationId xmlns:a16="http://schemas.microsoft.com/office/drawing/2014/main" id="{4EF285DD-6DE0-A7EB-F807-D1810B9C265C}"/>
                </a:ext>
              </a:extLst>
            </p:cNvPr>
            <p:cNvSpPr/>
            <p:nvPr/>
          </p:nvSpPr>
          <p:spPr>
            <a:xfrm>
              <a:off x="1061462" y="1663229"/>
              <a:ext cx="281891" cy="968557"/>
            </a:xfrm>
            <a:custGeom>
              <a:avLst/>
              <a:gdLst/>
              <a:ahLst/>
              <a:cxnLst/>
              <a:rect l="l" t="t" r="r" b="b"/>
              <a:pathLst>
                <a:path w="18269" h="62771" extrusionOk="0">
                  <a:moveTo>
                    <a:pt x="388" y="1"/>
                  </a:moveTo>
                  <a:cubicBezTo>
                    <a:pt x="181" y="1"/>
                    <a:pt x="68" y="6"/>
                    <a:pt x="68" y="6"/>
                  </a:cubicBezTo>
                  <a:lnTo>
                    <a:pt x="68" y="18115"/>
                  </a:lnTo>
                  <a:lnTo>
                    <a:pt x="68" y="19620"/>
                  </a:lnTo>
                  <a:lnTo>
                    <a:pt x="68" y="55403"/>
                  </a:lnTo>
                  <a:lnTo>
                    <a:pt x="1" y="55403"/>
                  </a:lnTo>
                  <a:lnTo>
                    <a:pt x="1" y="62771"/>
                  </a:lnTo>
                  <a:lnTo>
                    <a:pt x="1893" y="62771"/>
                  </a:lnTo>
                  <a:lnTo>
                    <a:pt x="1893" y="56681"/>
                  </a:lnTo>
                  <a:lnTo>
                    <a:pt x="4037" y="56681"/>
                  </a:lnTo>
                  <a:lnTo>
                    <a:pt x="4037" y="62771"/>
                  </a:lnTo>
                  <a:lnTo>
                    <a:pt x="5931" y="62771"/>
                  </a:lnTo>
                  <a:lnTo>
                    <a:pt x="5931" y="56681"/>
                  </a:lnTo>
                  <a:lnTo>
                    <a:pt x="8188" y="56681"/>
                  </a:lnTo>
                  <a:lnTo>
                    <a:pt x="8188" y="62771"/>
                  </a:lnTo>
                  <a:lnTo>
                    <a:pt x="10081" y="62771"/>
                  </a:lnTo>
                  <a:lnTo>
                    <a:pt x="10081" y="56681"/>
                  </a:lnTo>
                  <a:lnTo>
                    <a:pt x="12156" y="56681"/>
                  </a:lnTo>
                  <a:lnTo>
                    <a:pt x="12156" y="62771"/>
                  </a:lnTo>
                  <a:lnTo>
                    <a:pt x="14050" y="62771"/>
                  </a:lnTo>
                  <a:lnTo>
                    <a:pt x="14050" y="56681"/>
                  </a:lnTo>
                  <a:lnTo>
                    <a:pt x="16376" y="56681"/>
                  </a:lnTo>
                  <a:lnTo>
                    <a:pt x="16376" y="62771"/>
                  </a:lnTo>
                  <a:lnTo>
                    <a:pt x="18268" y="62771"/>
                  </a:lnTo>
                  <a:lnTo>
                    <a:pt x="18268" y="56681"/>
                  </a:lnTo>
                  <a:lnTo>
                    <a:pt x="18268" y="55403"/>
                  </a:lnTo>
                  <a:lnTo>
                    <a:pt x="18268" y="18115"/>
                  </a:lnTo>
                  <a:cubicBezTo>
                    <a:pt x="17765" y="696"/>
                    <a:pt x="2777" y="1"/>
                    <a:pt x="38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395;p43">
              <a:extLst>
                <a:ext uri="{FF2B5EF4-FFF2-40B4-BE49-F238E27FC236}">
                  <a16:creationId xmlns:a16="http://schemas.microsoft.com/office/drawing/2014/main" id="{BCF1BB3F-6F75-7DD5-FBA8-3838231707FA}"/>
                </a:ext>
              </a:extLst>
            </p:cNvPr>
            <p:cNvSpPr/>
            <p:nvPr/>
          </p:nvSpPr>
          <p:spPr>
            <a:xfrm>
              <a:off x="1061462" y="2342886"/>
              <a:ext cx="281891" cy="137265"/>
            </a:xfrm>
            <a:custGeom>
              <a:avLst/>
              <a:gdLst/>
              <a:ahLst/>
              <a:cxnLst/>
              <a:rect l="l" t="t" r="r" b="b"/>
              <a:pathLst>
                <a:path w="18269" h="8896" extrusionOk="0">
                  <a:moveTo>
                    <a:pt x="1" y="0"/>
                  </a:moveTo>
                  <a:lnTo>
                    <a:pt x="1" y="8895"/>
                  </a:lnTo>
                  <a:lnTo>
                    <a:pt x="18268" y="8895"/>
                  </a:lnTo>
                  <a:lnTo>
                    <a:pt x="1826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396;p43">
              <a:extLst>
                <a:ext uri="{FF2B5EF4-FFF2-40B4-BE49-F238E27FC236}">
                  <a16:creationId xmlns:a16="http://schemas.microsoft.com/office/drawing/2014/main" id="{13EB5613-E66F-7434-1584-CB55299DC16F}"/>
                </a:ext>
              </a:extLst>
            </p:cNvPr>
            <p:cNvSpPr/>
            <p:nvPr/>
          </p:nvSpPr>
          <p:spPr>
            <a:xfrm>
              <a:off x="1061462" y="2077180"/>
              <a:ext cx="281891" cy="137265"/>
            </a:xfrm>
            <a:custGeom>
              <a:avLst/>
              <a:gdLst/>
              <a:ahLst/>
              <a:cxnLst/>
              <a:rect l="l" t="t" r="r" b="b"/>
              <a:pathLst>
                <a:path w="18269" h="8896" extrusionOk="0">
                  <a:moveTo>
                    <a:pt x="1" y="1"/>
                  </a:moveTo>
                  <a:lnTo>
                    <a:pt x="1" y="8896"/>
                  </a:lnTo>
                  <a:lnTo>
                    <a:pt x="18268" y="8896"/>
                  </a:lnTo>
                  <a:lnTo>
                    <a:pt x="182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397;p43">
              <a:extLst>
                <a:ext uri="{FF2B5EF4-FFF2-40B4-BE49-F238E27FC236}">
                  <a16:creationId xmlns:a16="http://schemas.microsoft.com/office/drawing/2014/main" id="{A0AD647D-A2CD-2F44-6B23-FD043A015E8C}"/>
                </a:ext>
              </a:extLst>
            </p:cNvPr>
            <p:cNvSpPr/>
            <p:nvPr/>
          </p:nvSpPr>
          <p:spPr>
            <a:xfrm>
              <a:off x="1062512" y="1812169"/>
              <a:ext cx="280841" cy="137265"/>
            </a:xfrm>
            <a:custGeom>
              <a:avLst/>
              <a:gdLst/>
              <a:ahLst/>
              <a:cxnLst/>
              <a:rect l="l" t="t" r="r" b="b"/>
              <a:pathLst>
                <a:path w="18201" h="8896" extrusionOk="0">
                  <a:moveTo>
                    <a:pt x="0" y="0"/>
                  </a:moveTo>
                  <a:lnTo>
                    <a:pt x="0" y="8463"/>
                  </a:lnTo>
                  <a:lnTo>
                    <a:pt x="0" y="8895"/>
                  </a:lnTo>
                  <a:lnTo>
                    <a:pt x="18200" y="8895"/>
                  </a:lnTo>
                  <a:lnTo>
                    <a:pt x="18200" y="8463"/>
                  </a:lnTo>
                  <a:cubicBezTo>
                    <a:pt x="18109" y="5042"/>
                    <a:pt x="17449" y="2259"/>
                    <a:pt x="164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 name="Google Shape;2405;p43">
            <a:extLst>
              <a:ext uri="{FF2B5EF4-FFF2-40B4-BE49-F238E27FC236}">
                <a16:creationId xmlns:a16="http://schemas.microsoft.com/office/drawing/2014/main" id="{B78B1898-F332-8464-2ED4-E6BE5885872E}"/>
              </a:ext>
            </a:extLst>
          </p:cNvPr>
          <p:cNvGrpSpPr/>
          <p:nvPr/>
        </p:nvGrpSpPr>
        <p:grpSpPr>
          <a:xfrm>
            <a:off x="3400227" y="2150612"/>
            <a:ext cx="1178675" cy="860717"/>
            <a:chOff x="9946065" y="1738433"/>
            <a:chExt cx="1043844" cy="762257"/>
          </a:xfrm>
        </p:grpSpPr>
        <p:sp>
          <p:nvSpPr>
            <p:cNvPr id="48" name="Google Shape;2406;p43">
              <a:extLst>
                <a:ext uri="{FF2B5EF4-FFF2-40B4-BE49-F238E27FC236}">
                  <a16:creationId xmlns:a16="http://schemas.microsoft.com/office/drawing/2014/main" id="{EFE9DE4E-F8B4-4605-096D-E79BE44E92F4}"/>
                </a:ext>
              </a:extLst>
            </p:cNvPr>
            <p:cNvSpPr/>
            <p:nvPr/>
          </p:nvSpPr>
          <p:spPr>
            <a:xfrm>
              <a:off x="9951697" y="1738433"/>
              <a:ext cx="1015263" cy="762257"/>
            </a:xfrm>
            <a:custGeom>
              <a:avLst/>
              <a:gdLst/>
              <a:ahLst/>
              <a:cxnLst/>
              <a:rect l="l" t="t" r="r" b="b"/>
              <a:pathLst>
                <a:path w="65798" h="49401" extrusionOk="0">
                  <a:moveTo>
                    <a:pt x="53528" y="0"/>
                  </a:moveTo>
                  <a:cubicBezTo>
                    <a:pt x="53528" y="0"/>
                    <a:pt x="45408" y="15737"/>
                    <a:pt x="18405" y="33253"/>
                  </a:cubicBezTo>
                  <a:lnTo>
                    <a:pt x="0" y="45204"/>
                  </a:lnTo>
                  <a:lnTo>
                    <a:pt x="2714" y="49400"/>
                  </a:lnTo>
                  <a:lnTo>
                    <a:pt x="18474" y="39161"/>
                  </a:lnTo>
                  <a:lnTo>
                    <a:pt x="21120" y="37427"/>
                  </a:lnTo>
                  <a:cubicBezTo>
                    <a:pt x="48122" y="19912"/>
                    <a:pt x="65796" y="18884"/>
                    <a:pt x="65798" y="18884"/>
                  </a:cubicBezTo>
                  <a:lnTo>
                    <a:pt x="65798" y="18884"/>
                  </a:lnTo>
                  <a:lnTo>
                    <a:pt x="64886" y="18930"/>
                  </a:lnTo>
                  <a:lnTo>
                    <a:pt x="535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407;p43">
              <a:extLst>
                <a:ext uri="{FF2B5EF4-FFF2-40B4-BE49-F238E27FC236}">
                  <a16:creationId xmlns:a16="http://schemas.microsoft.com/office/drawing/2014/main" id="{EA245C8D-0A77-9962-9D1A-A6CA78F45E2F}"/>
                </a:ext>
              </a:extLst>
            </p:cNvPr>
            <p:cNvSpPr/>
            <p:nvPr/>
          </p:nvSpPr>
          <p:spPr>
            <a:xfrm>
              <a:off x="10754817" y="1740902"/>
              <a:ext cx="235091" cy="290223"/>
            </a:xfrm>
            <a:custGeom>
              <a:avLst/>
              <a:gdLst/>
              <a:ahLst/>
              <a:cxnLst/>
              <a:rect l="l" t="t" r="r" b="b"/>
              <a:pathLst>
                <a:path w="15236" h="18809" extrusionOk="0">
                  <a:moveTo>
                    <a:pt x="2385" y="1"/>
                  </a:moveTo>
                  <a:cubicBezTo>
                    <a:pt x="2103" y="1"/>
                    <a:pt x="1853" y="67"/>
                    <a:pt x="1642" y="205"/>
                  </a:cubicBezTo>
                  <a:cubicBezTo>
                    <a:pt x="0" y="1278"/>
                    <a:pt x="1345" y="6250"/>
                    <a:pt x="4653" y="11335"/>
                  </a:cubicBezTo>
                  <a:cubicBezTo>
                    <a:pt x="7539" y="15776"/>
                    <a:pt x="10949" y="18808"/>
                    <a:pt x="12861" y="18808"/>
                  </a:cubicBezTo>
                  <a:cubicBezTo>
                    <a:pt x="13138" y="18808"/>
                    <a:pt x="13385" y="18744"/>
                    <a:pt x="13593" y="18611"/>
                  </a:cubicBezTo>
                  <a:cubicBezTo>
                    <a:pt x="15235" y="17538"/>
                    <a:pt x="13889" y="12566"/>
                    <a:pt x="10583" y="7481"/>
                  </a:cubicBezTo>
                  <a:cubicBezTo>
                    <a:pt x="7700" y="3048"/>
                    <a:pt x="4299" y="1"/>
                    <a:pt x="238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408;p43">
              <a:extLst>
                <a:ext uri="{FF2B5EF4-FFF2-40B4-BE49-F238E27FC236}">
                  <a16:creationId xmlns:a16="http://schemas.microsoft.com/office/drawing/2014/main" id="{D2FD9947-57F1-190C-22A0-F94C149F18BC}"/>
                </a:ext>
              </a:extLst>
            </p:cNvPr>
            <p:cNvSpPr/>
            <p:nvPr/>
          </p:nvSpPr>
          <p:spPr>
            <a:xfrm>
              <a:off x="9946065" y="2429772"/>
              <a:ext cx="64405" cy="69759"/>
            </a:xfrm>
            <a:custGeom>
              <a:avLst/>
              <a:gdLst/>
              <a:ahLst/>
              <a:cxnLst/>
              <a:rect l="l" t="t" r="r" b="b"/>
              <a:pathLst>
                <a:path w="4174" h="4521" extrusionOk="0">
                  <a:moveTo>
                    <a:pt x="1339" y="1"/>
                  </a:moveTo>
                  <a:cubicBezTo>
                    <a:pt x="1117" y="1"/>
                    <a:pt x="909" y="56"/>
                    <a:pt x="730" y="174"/>
                  </a:cubicBezTo>
                  <a:cubicBezTo>
                    <a:pt x="1" y="654"/>
                    <a:pt x="22" y="1953"/>
                    <a:pt x="776" y="3117"/>
                  </a:cubicBezTo>
                  <a:cubicBezTo>
                    <a:pt x="1343" y="3994"/>
                    <a:pt x="2158" y="4521"/>
                    <a:pt x="2838" y="4521"/>
                  </a:cubicBezTo>
                  <a:cubicBezTo>
                    <a:pt x="3058" y="4521"/>
                    <a:pt x="3265" y="4465"/>
                    <a:pt x="3443" y="4348"/>
                  </a:cubicBezTo>
                  <a:cubicBezTo>
                    <a:pt x="4173" y="3868"/>
                    <a:pt x="4151" y="2569"/>
                    <a:pt x="3398" y="1405"/>
                  </a:cubicBezTo>
                  <a:cubicBezTo>
                    <a:pt x="2847" y="528"/>
                    <a:pt x="2024" y="1"/>
                    <a:pt x="13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409;p43">
              <a:extLst>
                <a:ext uri="{FF2B5EF4-FFF2-40B4-BE49-F238E27FC236}">
                  <a16:creationId xmlns:a16="http://schemas.microsoft.com/office/drawing/2014/main" id="{C50D3018-13E8-DA3A-C67F-901087FADBB9}"/>
                </a:ext>
              </a:extLst>
            </p:cNvPr>
            <p:cNvSpPr/>
            <p:nvPr/>
          </p:nvSpPr>
          <p:spPr>
            <a:xfrm>
              <a:off x="10051974" y="2363177"/>
              <a:ext cx="42679" cy="80106"/>
            </a:xfrm>
            <a:custGeom>
              <a:avLst/>
              <a:gdLst/>
              <a:ahLst/>
              <a:cxnLst/>
              <a:rect l="l" t="t" r="r" b="b"/>
              <a:pathLst>
                <a:path w="6501" h="12202" extrusionOk="0">
                  <a:moveTo>
                    <a:pt x="1870" y="0"/>
                  </a:moveTo>
                  <a:cubicBezTo>
                    <a:pt x="1232" y="250"/>
                    <a:pt x="617" y="524"/>
                    <a:pt x="0" y="867"/>
                  </a:cubicBezTo>
                  <a:cubicBezTo>
                    <a:pt x="161" y="5906"/>
                    <a:pt x="2533" y="9944"/>
                    <a:pt x="5565" y="12201"/>
                  </a:cubicBezTo>
                  <a:cubicBezTo>
                    <a:pt x="5839" y="11677"/>
                    <a:pt x="6158" y="11176"/>
                    <a:pt x="6501" y="10719"/>
                  </a:cubicBezTo>
                  <a:cubicBezTo>
                    <a:pt x="3810" y="8598"/>
                    <a:pt x="1733" y="4744"/>
                    <a:pt x="1870" y="0"/>
                  </a:cubicBezTo>
                  <a:close/>
                </a:path>
              </a:pathLst>
            </a:custGeom>
            <a:solidFill>
              <a:srgbClr val="F15A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2410;p43">
              <a:extLst>
                <a:ext uri="{FF2B5EF4-FFF2-40B4-BE49-F238E27FC236}">
                  <a16:creationId xmlns:a16="http://schemas.microsoft.com/office/drawing/2014/main" id="{9B978CCC-B5B7-B35F-04E7-25C471E46E7E}"/>
                </a:ext>
              </a:extLst>
            </p:cNvPr>
            <p:cNvSpPr/>
            <p:nvPr/>
          </p:nvSpPr>
          <p:spPr>
            <a:xfrm>
              <a:off x="10073687" y="2349104"/>
              <a:ext cx="42679" cy="79962"/>
            </a:xfrm>
            <a:custGeom>
              <a:avLst/>
              <a:gdLst/>
              <a:ahLst/>
              <a:cxnLst/>
              <a:rect l="l" t="t" r="r" b="b"/>
              <a:pathLst>
                <a:path w="6501" h="12180" extrusionOk="0">
                  <a:moveTo>
                    <a:pt x="1871" y="0"/>
                  </a:moveTo>
                  <a:lnTo>
                    <a:pt x="1871" y="0"/>
                  </a:lnTo>
                  <a:cubicBezTo>
                    <a:pt x="1233" y="250"/>
                    <a:pt x="616" y="524"/>
                    <a:pt x="1" y="843"/>
                  </a:cubicBezTo>
                  <a:cubicBezTo>
                    <a:pt x="160" y="5885"/>
                    <a:pt x="2532" y="9944"/>
                    <a:pt x="5566" y="12179"/>
                  </a:cubicBezTo>
                  <a:cubicBezTo>
                    <a:pt x="5840" y="11654"/>
                    <a:pt x="6159" y="11176"/>
                    <a:pt x="6500" y="10720"/>
                  </a:cubicBezTo>
                  <a:cubicBezTo>
                    <a:pt x="3809" y="8598"/>
                    <a:pt x="1734" y="4744"/>
                    <a:pt x="187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411;p43">
              <a:extLst>
                <a:ext uri="{FF2B5EF4-FFF2-40B4-BE49-F238E27FC236}">
                  <a16:creationId xmlns:a16="http://schemas.microsoft.com/office/drawing/2014/main" id="{83BC4837-9808-3D54-2846-E170DA27DAC9}"/>
                </a:ext>
              </a:extLst>
            </p:cNvPr>
            <p:cNvSpPr/>
            <p:nvPr/>
          </p:nvSpPr>
          <p:spPr>
            <a:xfrm>
              <a:off x="10545150" y="2007301"/>
              <a:ext cx="58318" cy="129922"/>
            </a:xfrm>
            <a:custGeom>
              <a:avLst/>
              <a:gdLst/>
              <a:ahLst/>
              <a:cxnLst/>
              <a:rect l="l" t="t" r="r" b="b"/>
              <a:pathLst>
                <a:path w="12408" h="27643" extrusionOk="0">
                  <a:moveTo>
                    <a:pt x="2692" y="0"/>
                  </a:moveTo>
                  <a:lnTo>
                    <a:pt x="2692" y="0"/>
                  </a:lnTo>
                  <a:cubicBezTo>
                    <a:pt x="2077" y="137"/>
                    <a:pt x="1460" y="298"/>
                    <a:pt x="867" y="456"/>
                  </a:cubicBezTo>
                  <a:cubicBezTo>
                    <a:pt x="0" y="12088"/>
                    <a:pt x="4722" y="21919"/>
                    <a:pt x="11358" y="27642"/>
                  </a:cubicBezTo>
                  <a:cubicBezTo>
                    <a:pt x="11701" y="27186"/>
                    <a:pt x="12066" y="26730"/>
                    <a:pt x="12407" y="26298"/>
                  </a:cubicBezTo>
                  <a:cubicBezTo>
                    <a:pt x="6136" y="20778"/>
                    <a:pt x="1666" y="11267"/>
                    <a:pt x="2692" y="0"/>
                  </a:cubicBezTo>
                  <a:close/>
                </a:path>
              </a:pathLst>
            </a:custGeom>
            <a:solidFill>
              <a:srgbClr val="F15A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412;p43">
              <a:extLst>
                <a:ext uri="{FF2B5EF4-FFF2-40B4-BE49-F238E27FC236}">
                  <a16:creationId xmlns:a16="http://schemas.microsoft.com/office/drawing/2014/main" id="{6054F8C0-4992-2870-86F7-0016A07912E1}"/>
                </a:ext>
              </a:extLst>
            </p:cNvPr>
            <p:cNvSpPr/>
            <p:nvPr/>
          </p:nvSpPr>
          <p:spPr>
            <a:xfrm>
              <a:off x="10569733" y="1977375"/>
              <a:ext cx="72446" cy="157785"/>
            </a:xfrm>
            <a:custGeom>
              <a:avLst/>
              <a:gdLst/>
              <a:ahLst/>
              <a:cxnLst/>
              <a:rect l="l" t="t" r="r" b="b"/>
              <a:pathLst>
                <a:path w="12682" h="27621" extrusionOk="0">
                  <a:moveTo>
                    <a:pt x="2555" y="0"/>
                  </a:moveTo>
                  <a:lnTo>
                    <a:pt x="2555" y="0"/>
                  </a:lnTo>
                  <a:cubicBezTo>
                    <a:pt x="1938" y="159"/>
                    <a:pt x="1323" y="319"/>
                    <a:pt x="707" y="524"/>
                  </a:cubicBezTo>
                  <a:cubicBezTo>
                    <a:pt x="1" y="12248"/>
                    <a:pt x="4903" y="22032"/>
                    <a:pt x="11654" y="27620"/>
                  </a:cubicBezTo>
                  <a:cubicBezTo>
                    <a:pt x="11973" y="27141"/>
                    <a:pt x="12316" y="26684"/>
                    <a:pt x="12681" y="26228"/>
                  </a:cubicBezTo>
                  <a:cubicBezTo>
                    <a:pt x="6272" y="20870"/>
                    <a:pt x="1643" y="11358"/>
                    <a:pt x="25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2" name="Google Shape;1254;p32">
            <a:extLst>
              <a:ext uri="{FF2B5EF4-FFF2-40B4-BE49-F238E27FC236}">
                <a16:creationId xmlns:a16="http://schemas.microsoft.com/office/drawing/2014/main" id="{CF46258E-F6FC-C32B-FE32-6D3867A12D62}"/>
              </a:ext>
            </a:extLst>
          </p:cNvPr>
          <p:cNvGrpSpPr/>
          <p:nvPr/>
        </p:nvGrpSpPr>
        <p:grpSpPr>
          <a:xfrm>
            <a:off x="7233708" y="3313698"/>
            <a:ext cx="1538346" cy="1114999"/>
            <a:chOff x="6344693" y="3550475"/>
            <a:chExt cx="2510340" cy="899044"/>
          </a:xfrm>
        </p:grpSpPr>
        <p:sp>
          <p:nvSpPr>
            <p:cNvPr id="1153" name="Google Shape;1255;p32">
              <a:extLst>
                <a:ext uri="{FF2B5EF4-FFF2-40B4-BE49-F238E27FC236}">
                  <a16:creationId xmlns:a16="http://schemas.microsoft.com/office/drawing/2014/main" id="{1924141D-2386-D087-54B7-081CE2579F85}"/>
                </a:ext>
              </a:extLst>
            </p:cNvPr>
            <p:cNvSpPr txBox="1"/>
            <p:nvPr/>
          </p:nvSpPr>
          <p:spPr>
            <a:xfrm>
              <a:off x="6344693" y="3550475"/>
              <a:ext cx="2510340" cy="33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b="1">
                  <a:solidFill>
                    <a:schemeClr val="bg1">
                      <a:lumMod val="50000"/>
                    </a:schemeClr>
                  </a:solidFill>
                  <a:latin typeface="Fira Sans Extra Condensed SemiBold"/>
                  <a:ea typeface="Fira Sans Extra Condensed SemiBold"/>
                  <a:cs typeface="Fira Sans Extra Condensed SemiBold"/>
                  <a:sym typeface="Fira Sans Extra Condensed SemiBold"/>
                </a:rPr>
                <a:t>Future Works</a:t>
              </a:r>
              <a:endParaRPr sz="1800" b="1">
                <a:solidFill>
                  <a:schemeClr val="bg1">
                    <a:lumMod val="50000"/>
                  </a:schemeClr>
                </a:solidFill>
                <a:latin typeface="Fira Sans Extra Condensed SemiBold"/>
                <a:ea typeface="Fira Sans Extra Condensed SemiBold"/>
                <a:cs typeface="Fira Sans Extra Condensed SemiBold"/>
                <a:sym typeface="Fira Sans Extra Condensed SemiBold"/>
              </a:endParaRPr>
            </a:p>
          </p:txBody>
        </p:sp>
        <p:sp>
          <p:nvSpPr>
            <p:cNvPr id="1154" name="Google Shape;1256;p32">
              <a:extLst>
                <a:ext uri="{FF2B5EF4-FFF2-40B4-BE49-F238E27FC236}">
                  <a16:creationId xmlns:a16="http://schemas.microsoft.com/office/drawing/2014/main" id="{7211850C-1CE1-2D87-244D-6BD76D99FDB9}"/>
                </a:ext>
              </a:extLst>
            </p:cNvPr>
            <p:cNvSpPr txBox="1"/>
            <p:nvPr/>
          </p:nvSpPr>
          <p:spPr>
            <a:xfrm>
              <a:off x="6344693" y="3946335"/>
              <a:ext cx="2510339" cy="503184"/>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a:latin typeface="Roboto"/>
                  <a:ea typeface="Roboto"/>
                  <a:cs typeface="Roboto"/>
                  <a:sym typeface="Roboto"/>
                </a:rPr>
                <a:t>Analysis Pipeline Improvements</a:t>
              </a:r>
              <a:endParaRPr sz="1200">
                <a:latin typeface="Roboto"/>
                <a:ea typeface="Roboto"/>
                <a:cs typeface="Roboto"/>
                <a:sym typeface="Roboto"/>
              </a:endParaRPr>
            </a:p>
          </p:txBody>
        </p:sp>
      </p:grpSp>
      <p:grpSp>
        <p:nvGrpSpPr>
          <p:cNvPr id="5" name="Google Shape;1254;p32">
            <a:extLst>
              <a:ext uri="{FF2B5EF4-FFF2-40B4-BE49-F238E27FC236}">
                <a16:creationId xmlns:a16="http://schemas.microsoft.com/office/drawing/2014/main" id="{7C556F34-C897-3391-6309-16532DC02A77}"/>
              </a:ext>
            </a:extLst>
          </p:cNvPr>
          <p:cNvGrpSpPr/>
          <p:nvPr/>
        </p:nvGrpSpPr>
        <p:grpSpPr>
          <a:xfrm>
            <a:off x="4537579" y="3295768"/>
            <a:ext cx="1538346" cy="1114999"/>
            <a:chOff x="6344693" y="3550475"/>
            <a:chExt cx="2510340" cy="899044"/>
          </a:xfrm>
        </p:grpSpPr>
        <p:sp>
          <p:nvSpPr>
            <p:cNvPr id="6" name="Google Shape;1255;p32">
              <a:extLst>
                <a:ext uri="{FF2B5EF4-FFF2-40B4-BE49-F238E27FC236}">
                  <a16:creationId xmlns:a16="http://schemas.microsoft.com/office/drawing/2014/main" id="{7B2C1FB9-07EA-F35D-3183-A7922B35392D}"/>
                </a:ext>
              </a:extLst>
            </p:cNvPr>
            <p:cNvSpPr txBox="1"/>
            <p:nvPr/>
          </p:nvSpPr>
          <p:spPr>
            <a:xfrm>
              <a:off x="6344693" y="3550475"/>
              <a:ext cx="2510340" cy="33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b="1">
                  <a:solidFill>
                    <a:srgbClr val="00B050"/>
                  </a:solidFill>
                  <a:latin typeface="Fira Sans Extra Condensed SemiBold"/>
                  <a:ea typeface="Fira Sans Extra Condensed SemiBold"/>
                  <a:cs typeface="Fira Sans Extra Condensed SemiBold"/>
                  <a:sym typeface="Fira Sans Extra Condensed SemiBold"/>
                </a:rPr>
                <a:t>Machine Learning</a:t>
              </a:r>
              <a:endParaRPr sz="1800" b="1">
                <a:solidFill>
                  <a:srgbClr val="00B050"/>
                </a:solidFill>
                <a:latin typeface="Fira Sans Extra Condensed SemiBold"/>
                <a:ea typeface="Fira Sans Extra Condensed SemiBold"/>
                <a:cs typeface="Fira Sans Extra Condensed SemiBold"/>
                <a:sym typeface="Fira Sans Extra Condensed SemiBold"/>
              </a:endParaRPr>
            </a:p>
          </p:txBody>
        </p:sp>
        <p:sp>
          <p:nvSpPr>
            <p:cNvPr id="7" name="Google Shape;1256;p32">
              <a:extLst>
                <a:ext uri="{FF2B5EF4-FFF2-40B4-BE49-F238E27FC236}">
                  <a16:creationId xmlns:a16="http://schemas.microsoft.com/office/drawing/2014/main" id="{DC12540E-FC8D-FEED-7123-8B6816EA2248}"/>
                </a:ext>
              </a:extLst>
            </p:cNvPr>
            <p:cNvSpPr txBox="1"/>
            <p:nvPr/>
          </p:nvSpPr>
          <p:spPr>
            <a:xfrm>
              <a:off x="6344693" y="3946335"/>
              <a:ext cx="2510339" cy="503184"/>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a:latin typeface="Roboto"/>
                  <a:ea typeface="Roboto"/>
                  <a:cs typeface="Roboto"/>
                  <a:sym typeface="Roboto"/>
                </a:rPr>
                <a:t>Pre-Processing </a:t>
              </a:r>
            </a:p>
            <a:p>
              <a:pPr marL="0" lvl="0" indent="0" algn="ctr" rtl="0">
                <a:spcBef>
                  <a:spcPts val="0"/>
                </a:spcBef>
                <a:spcAft>
                  <a:spcPts val="0"/>
                </a:spcAft>
                <a:buNone/>
              </a:pPr>
              <a:r>
                <a:rPr lang="en-US" sz="1200">
                  <a:latin typeface="Roboto"/>
                  <a:ea typeface="Roboto"/>
                  <a:cs typeface="Roboto"/>
                  <a:sym typeface="Roboto"/>
                </a:rPr>
                <a:t>&amp; Model Training</a:t>
              </a:r>
              <a:endParaRPr sz="1200">
                <a:latin typeface="Roboto"/>
                <a:ea typeface="Roboto"/>
                <a:cs typeface="Roboto"/>
                <a:sym typeface="Roboto"/>
              </a:endParaRPr>
            </a:p>
          </p:txBody>
        </p:sp>
      </p:grpSp>
      <p:sp>
        <p:nvSpPr>
          <p:cNvPr id="8" name="Google Shape;1256;p32">
            <a:extLst>
              <a:ext uri="{FF2B5EF4-FFF2-40B4-BE49-F238E27FC236}">
                <a16:creationId xmlns:a16="http://schemas.microsoft.com/office/drawing/2014/main" id="{52EA7014-9CBD-EDE0-FB63-4389E0BAC39D}"/>
              </a:ext>
            </a:extLst>
          </p:cNvPr>
          <p:cNvSpPr txBox="1"/>
          <p:nvPr/>
        </p:nvSpPr>
        <p:spPr>
          <a:xfrm>
            <a:off x="3116604" y="3794256"/>
            <a:ext cx="1538345" cy="624051"/>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a:latin typeface="Roboto"/>
                <a:ea typeface="Roboto"/>
                <a:cs typeface="Roboto"/>
                <a:sym typeface="Roboto"/>
              </a:rPr>
              <a:t>Initial Insights</a:t>
            </a:r>
          </a:p>
          <a:p>
            <a:pPr marL="0" lvl="0" indent="0" algn="ctr" rtl="0">
              <a:spcBef>
                <a:spcPts val="0"/>
              </a:spcBef>
              <a:spcAft>
                <a:spcPts val="0"/>
              </a:spcAft>
              <a:buNone/>
            </a:pPr>
            <a:r>
              <a:rPr lang="en-US" sz="1200">
                <a:latin typeface="Roboto"/>
                <a:ea typeface="Roboto"/>
                <a:cs typeface="Roboto"/>
                <a:sym typeface="Roboto"/>
              </a:rPr>
              <a:t>&amp; Visualization</a:t>
            </a:r>
            <a:endParaRPr sz="1200">
              <a:latin typeface="Roboto"/>
              <a:ea typeface="Roboto"/>
              <a:cs typeface="Roboto"/>
              <a:sym typeface="Roboto"/>
            </a:endParaRPr>
          </a:p>
        </p:txBody>
      </p:sp>
    </p:spTree>
    <p:extLst>
      <p:ext uri="{BB962C8B-B14F-4D97-AF65-F5344CB8AC3E}">
        <p14:creationId xmlns:p14="http://schemas.microsoft.com/office/powerpoint/2010/main" val="32717620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432"/>
        <p:cNvGrpSpPr/>
        <p:nvPr/>
      </p:nvGrpSpPr>
      <p:grpSpPr>
        <a:xfrm>
          <a:off x="0" y="0"/>
          <a:ext cx="0" cy="0"/>
          <a:chOff x="0" y="0"/>
          <a:chExt cx="0" cy="0"/>
        </a:xfrm>
      </p:grpSpPr>
      <p:sp>
        <p:nvSpPr>
          <p:cNvPr id="2" name="Google Shape;2433;p44">
            <a:extLst>
              <a:ext uri="{FF2B5EF4-FFF2-40B4-BE49-F238E27FC236}">
                <a16:creationId xmlns:a16="http://schemas.microsoft.com/office/drawing/2014/main" id="{427B34F9-7A05-22E5-B5C5-3F7A589057C3}"/>
              </a:ext>
            </a:extLst>
          </p:cNvPr>
          <p:cNvSpPr txBox="1">
            <a:spLocks noGrp="1"/>
          </p:cNvSpPr>
          <p:nvPr>
            <p:ph type="title"/>
          </p:nvPr>
        </p:nvSpPr>
        <p:spPr>
          <a:xfrm>
            <a:off x="713225" y="539500"/>
            <a:ext cx="7717500" cy="40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3600"/>
              <a:t>Univariate Analysis of Player Valuation</a:t>
            </a:r>
            <a:endParaRPr sz="3600"/>
          </a:p>
        </p:txBody>
      </p:sp>
      <p:pic>
        <p:nvPicPr>
          <p:cNvPr id="9" name="Picture 8">
            <a:extLst>
              <a:ext uri="{FF2B5EF4-FFF2-40B4-BE49-F238E27FC236}">
                <a16:creationId xmlns:a16="http://schemas.microsoft.com/office/drawing/2014/main" id="{21D79003-F346-5BC3-1D1A-C91D50454B77}"/>
              </a:ext>
            </a:extLst>
          </p:cNvPr>
          <p:cNvPicPr>
            <a:picLocks noChangeAspect="1"/>
          </p:cNvPicPr>
          <p:nvPr/>
        </p:nvPicPr>
        <p:blipFill>
          <a:blip r:embed="rId3"/>
          <a:stretch>
            <a:fillRect/>
          </a:stretch>
        </p:blipFill>
        <p:spPr>
          <a:xfrm>
            <a:off x="279375" y="1751537"/>
            <a:ext cx="8585200" cy="2270830"/>
          </a:xfrm>
          <a:prstGeom prst="rect">
            <a:avLst/>
          </a:prstGeom>
        </p:spPr>
      </p:pic>
      <p:sp>
        <p:nvSpPr>
          <p:cNvPr id="11" name="Google Shape;2433;p44">
            <a:extLst>
              <a:ext uri="{FF2B5EF4-FFF2-40B4-BE49-F238E27FC236}">
                <a16:creationId xmlns:a16="http://schemas.microsoft.com/office/drawing/2014/main" id="{C6CA0F9F-C751-CCEA-65F6-B739E4E63B5C}"/>
              </a:ext>
            </a:extLst>
          </p:cNvPr>
          <p:cNvSpPr txBox="1">
            <a:spLocks/>
          </p:cNvSpPr>
          <p:nvPr/>
        </p:nvSpPr>
        <p:spPr>
          <a:xfrm>
            <a:off x="3637670" y="1145518"/>
            <a:ext cx="1868610" cy="40860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5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1pPr>
            <a:lvl2pPr marR="0" lvl="1"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2pPr>
            <a:lvl3pPr marR="0" lvl="2"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3pPr>
            <a:lvl4pPr marR="0" lvl="3"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4pPr>
            <a:lvl5pPr marR="0" lvl="4"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5pPr>
            <a:lvl6pPr marR="0" lvl="5"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6pPr>
            <a:lvl7pPr marR="0" lvl="6"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7pPr>
            <a:lvl8pPr marR="0" lvl="7"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8pPr>
            <a:lvl9pPr marR="0" lvl="8"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9pPr>
          </a:lstStyle>
          <a:p>
            <a:pPr>
              <a:lnSpc>
                <a:spcPct val="100000"/>
              </a:lnSpc>
            </a:pPr>
            <a:r>
              <a:rPr lang="en-US" sz="2400" b="0" err="1"/>
              <a:t>df.describe</a:t>
            </a:r>
            <a:r>
              <a:rPr lang="en-US" sz="2400" b="0"/>
              <a:t>()</a:t>
            </a:r>
          </a:p>
          <a:p>
            <a:pPr algn="l">
              <a:lnSpc>
                <a:spcPct val="100000"/>
              </a:lnSpc>
            </a:pPr>
            <a:endParaRPr lang="en-US" sz="1600" b="0"/>
          </a:p>
        </p:txBody>
      </p:sp>
      <p:sp>
        <p:nvSpPr>
          <p:cNvPr id="3" name="Rectangle 2">
            <a:extLst>
              <a:ext uri="{FF2B5EF4-FFF2-40B4-BE49-F238E27FC236}">
                <a16:creationId xmlns:a16="http://schemas.microsoft.com/office/drawing/2014/main" id="{3C518545-86DB-0CFF-6129-0C6871A42B11}"/>
              </a:ext>
            </a:extLst>
          </p:cNvPr>
          <p:cNvSpPr/>
          <p:nvPr/>
        </p:nvSpPr>
        <p:spPr>
          <a:xfrm>
            <a:off x="7628966" y="1751537"/>
            <a:ext cx="1235610" cy="2270830"/>
          </a:xfrm>
          <a:prstGeom prst="rect">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353481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F18D99F-A8AC-531C-263C-726F265C239F}"/>
              </a:ext>
            </a:extLst>
          </p:cNvPr>
          <p:cNvPicPr>
            <a:picLocks noChangeAspect="1"/>
          </p:cNvPicPr>
          <p:nvPr/>
        </p:nvPicPr>
        <p:blipFill rotWithShape="1">
          <a:blip r:embed="rId2"/>
          <a:srcRect l="1527" t="1196" r="1344" b="2296"/>
          <a:stretch/>
        </p:blipFill>
        <p:spPr>
          <a:xfrm>
            <a:off x="451354" y="1269946"/>
            <a:ext cx="4862325" cy="2908407"/>
          </a:xfrm>
          <a:prstGeom prst="rect">
            <a:avLst/>
          </a:prstGeom>
        </p:spPr>
      </p:pic>
      <p:sp>
        <p:nvSpPr>
          <p:cNvPr id="6" name="Google Shape;2433;p44">
            <a:extLst>
              <a:ext uri="{FF2B5EF4-FFF2-40B4-BE49-F238E27FC236}">
                <a16:creationId xmlns:a16="http://schemas.microsoft.com/office/drawing/2014/main" id="{63E8D670-A7BD-F17B-EACD-46B403527C52}"/>
              </a:ext>
            </a:extLst>
          </p:cNvPr>
          <p:cNvSpPr txBox="1">
            <a:spLocks/>
          </p:cNvSpPr>
          <p:nvPr/>
        </p:nvSpPr>
        <p:spPr>
          <a:xfrm>
            <a:off x="5438318" y="1307302"/>
            <a:ext cx="3153822" cy="326368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5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1pPr>
            <a:lvl2pPr marR="0" lvl="1"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2pPr>
            <a:lvl3pPr marR="0" lvl="2"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3pPr>
            <a:lvl4pPr marR="0" lvl="3"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4pPr>
            <a:lvl5pPr marR="0" lvl="4"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5pPr>
            <a:lvl6pPr marR="0" lvl="5"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6pPr>
            <a:lvl7pPr marR="0" lvl="6"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7pPr>
            <a:lvl8pPr marR="0" lvl="7"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8pPr>
            <a:lvl9pPr marR="0" lvl="8"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9pPr>
          </a:lstStyle>
          <a:p>
            <a:pPr marL="285750" indent="-285750" algn="l">
              <a:lnSpc>
                <a:spcPct val="100000"/>
              </a:lnSpc>
              <a:buSzPct val="100000"/>
              <a:buFont typeface="Arial" panose="020B0604020202020204" pitchFamily="34" charset="0"/>
              <a:buChar char="•"/>
            </a:pPr>
            <a:r>
              <a:rPr lang="en-US" sz="1600" b="0"/>
              <a:t>Non-normal distribution curve</a:t>
            </a:r>
          </a:p>
          <a:p>
            <a:pPr algn="l">
              <a:lnSpc>
                <a:spcPct val="100000"/>
              </a:lnSpc>
              <a:buSzPct val="100000"/>
            </a:pPr>
            <a:endParaRPr lang="en-US" sz="1600" b="0"/>
          </a:p>
          <a:p>
            <a:pPr marL="285750" indent="-285750" algn="l">
              <a:lnSpc>
                <a:spcPct val="100000"/>
              </a:lnSpc>
              <a:buSzPct val="100000"/>
              <a:buFont typeface="Arial" panose="020B0604020202020204" pitchFamily="34" charset="0"/>
              <a:buChar char="•"/>
            </a:pPr>
            <a:r>
              <a:rPr lang="en-US" sz="1600" b="0"/>
              <a:t>Expected for a real-world dataset</a:t>
            </a:r>
          </a:p>
          <a:p>
            <a:pPr marL="285750" indent="-285750" algn="l">
              <a:lnSpc>
                <a:spcPct val="100000"/>
              </a:lnSpc>
              <a:buSzPct val="100000"/>
              <a:buFont typeface="Arial" panose="020B0604020202020204" pitchFamily="34" charset="0"/>
              <a:buChar char="•"/>
            </a:pPr>
            <a:endParaRPr lang="en-US" sz="1600" b="0"/>
          </a:p>
          <a:p>
            <a:pPr marL="285750" indent="-285750" algn="l">
              <a:lnSpc>
                <a:spcPct val="100000"/>
              </a:lnSpc>
              <a:buSzPct val="100000"/>
              <a:buFont typeface="Arial" panose="020B0604020202020204" pitchFamily="34" charset="0"/>
              <a:buChar char="•"/>
            </a:pPr>
            <a:r>
              <a:rPr lang="en-US" sz="1600" b="0" u="sng"/>
              <a:t>General Trend</a:t>
            </a:r>
            <a:r>
              <a:rPr lang="en-US" sz="1600" b="0"/>
              <a:t>: There exists a positive skew with a wide range of market values for the top 50 percentile of players</a:t>
            </a:r>
          </a:p>
          <a:p>
            <a:pPr algn="l">
              <a:lnSpc>
                <a:spcPct val="100000"/>
              </a:lnSpc>
              <a:buSzPct val="100000"/>
            </a:pPr>
            <a:endParaRPr lang="en-US" sz="1600" b="0"/>
          </a:p>
          <a:p>
            <a:pPr marL="285750" indent="-285750" algn="l">
              <a:lnSpc>
                <a:spcPct val="100000"/>
              </a:lnSpc>
              <a:buSzPct val="100000"/>
              <a:buFont typeface="Wingdings" panose="05000000000000000000" pitchFamily="2" charset="2"/>
              <a:buChar char="Ø"/>
            </a:pPr>
            <a:r>
              <a:rPr lang="en-US" sz="1600" b="0"/>
              <a:t>Clubs are willing to pay a huge premium to sign the most desired players</a:t>
            </a:r>
          </a:p>
          <a:p>
            <a:pPr marL="285750" indent="-285750" algn="l">
              <a:lnSpc>
                <a:spcPct val="100000"/>
              </a:lnSpc>
              <a:buSzPct val="100000"/>
              <a:buFont typeface="Arial" panose="020B0604020202020204" pitchFamily="34" charset="0"/>
              <a:buChar char="•"/>
            </a:pPr>
            <a:endParaRPr lang="en-US" sz="1600" b="0"/>
          </a:p>
        </p:txBody>
      </p:sp>
      <p:sp>
        <p:nvSpPr>
          <p:cNvPr id="2" name="Google Shape;2433;p44">
            <a:extLst>
              <a:ext uri="{FF2B5EF4-FFF2-40B4-BE49-F238E27FC236}">
                <a16:creationId xmlns:a16="http://schemas.microsoft.com/office/drawing/2014/main" id="{A33D6513-8C12-DB69-A50A-14432EDB9943}"/>
              </a:ext>
            </a:extLst>
          </p:cNvPr>
          <p:cNvSpPr txBox="1">
            <a:spLocks noGrp="1"/>
          </p:cNvSpPr>
          <p:nvPr>
            <p:ph type="title"/>
          </p:nvPr>
        </p:nvSpPr>
        <p:spPr>
          <a:xfrm>
            <a:off x="713225" y="539500"/>
            <a:ext cx="7717500" cy="40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3600"/>
              <a:t>Univariate Analysis of Player Valuation</a:t>
            </a:r>
            <a:endParaRPr sz="3600"/>
          </a:p>
        </p:txBody>
      </p:sp>
    </p:spTree>
    <p:extLst>
      <p:ext uri="{BB962C8B-B14F-4D97-AF65-F5344CB8AC3E}">
        <p14:creationId xmlns:p14="http://schemas.microsoft.com/office/powerpoint/2010/main" val="2058668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C9DFB13-BF31-025D-308F-C5A226B81115}"/>
              </a:ext>
            </a:extLst>
          </p:cNvPr>
          <p:cNvPicPr>
            <a:picLocks noChangeAspect="1"/>
          </p:cNvPicPr>
          <p:nvPr/>
        </p:nvPicPr>
        <p:blipFill rotWithShape="1">
          <a:blip r:embed="rId2"/>
          <a:srcRect l="2916" t="2839" r="2384" b="3342"/>
          <a:stretch/>
        </p:blipFill>
        <p:spPr>
          <a:xfrm>
            <a:off x="491778" y="1130565"/>
            <a:ext cx="3948812" cy="3473185"/>
          </a:xfrm>
          <a:prstGeom prst="rect">
            <a:avLst/>
          </a:prstGeom>
        </p:spPr>
      </p:pic>
      <p:cxnSp>
        <p:nvCxnSpPr>
          <p:cNvPr id="7" name="Straight Connector 6">
            <a:extLst>
              <a:ext uri="{FF2B5EF4-FFF2-40B4-BE49-F238E27FC236}">
                <a16:creationId xmlns:a16="http://schemas.microsoft.com/office/drawing/2014/main" id="{9DE09715-C643-FCEB-8C8A-898D70427C2B}"/>
              </a:ext>
            </a:extLst>
          </p:cNvPr>
          <p:cNvCxnSpPr>
            <a:cxnSpLocks/>
            <a:endCxn id="8" idx="1"/>
          </p:cNvCxnSpPr>
          <p:nvPr/>
        </p:nvCxnSpPr>
        <p:spPr>
          <a:xfrm flipV="1">
            <a:off x="960504" y="1798064"/>
            <a:ext cx="4641156" cy="31531"/>
          </a:xfrm>
          <a:prstGeom prst="line">
            <a:avLst/>
          </a:prstGeom>
          <a:ln/>
        </p:spPr>
        <p:style>
          <a:lnRef idx="1">
            <a:schemeClr val="dk1"/>
          </a:lnRef>
          <a:fillRef idx="0">
            <a:schemeClr val="dk1"/>
          </a:fillRef>
          <a:effectRef idx="0">
            <a:schemeClr val="dk1"/>
          </a:effectRef>
          <a:fontRef idx="minor">
            <a:schemeClr val="tx1"/>
          </a:fontRef>
        </p:style>
      </p:cxnSp>
      <p:sp>
        <p:nvSpPr>
          <p:cNvPr id="8" name="Rectangle 7">
            <a:extLst>
              <a:ext uri="{FF2B5EF4-FFF2-40B4-BE49-F238E27FC236}">
                <a16:creationId xmlns:a16="http://schemas.microsoft.com/office/drawing/2014/main" id="{1F09AEA4-4E1F-7BD7-51BD-C1E1B057D013}"/>
              </a:ext>
            </a:extLst>
          </p:cNvPr>
          <p:cNvSpPr/>
          <p:nvPr/>
        </p:nvSpPr>
        <p:spPr>
          <a:xfrm>
            <a:off x="5601660" y="1426201"/>
            <a:ext cx="2682085" cy="74372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chemeClr val="tx1"/>
                </a:solidFill>
                <a:latin typeface="Fira Sans" panose="020B0503050000020004" pitchFamily="34" charset="0"/>
              </a:rPr>
              <a:t>Positive skew in our dataset</a:t>
            </a:r>
          </a:p>
        </p:txBody>
      </p:sp>
      <p:sp>
        <p:nvSpPr>
          <p:cNvPr id="9" name="Oval 8">
            <a:extLst>
              <a:ext uri="{FF2B5EF4-FFF2-40B4-BE49-F238E27FC236}">
                <a16:creationId xmlns:a16="http://schemas.microsoft.com/office/drawing/2014/main" id="{04DFA3BB-8C58-34B9-5181-C193F30C23DE}"/>
              </a:ext>
            </a:extLst>
          </p:cNvPr>
          <p:cNvSpPr/>
          <p:nvPr/>
        </p:nvSpPr>
        <p:spPr>
          <a:xfrm>
            <a:off x="1805748" y="2523045"/>
            <a:ext cx="2688630" cy="54336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10" name="Straight Connector 9">
            <a:extLst>
              <a:ext uri="{FF2B5EF4-FFF2-40B4-BE49-F238E27FC236}">
                <a16:creationId xmlns:a16="http://schemas.microsoft.com/office/drawing/2014/main" id="{91C07431-FE23-0BCA-89E2-6BFB82360698}"/>
              </a:ext>
            </a:extLst>
          </p:cNvPr>
          <p:cNvCxnSpPr>
            <a:cxnSpLocks/>
          </p:cNvCxnSpPr>
          <p:nvPr/>
        </p:nvCxnSpPr>
        <p:spPr>
          <a:xfrm>
            <a:off x="4487475" y="2772925"/>
            <a:ext cx="1629016" cy="0"/>
          </a:xfrm>
          <a:prstGeom prst="line">
            <a:avLst/>
          </a:prstGeom>
          <a:ln/>
        </p:spPr>
        <p:style>
          <a:lnRef idx="1">
            <a:schemeClr val="dk1"/>
          </a:lnRef>
          <a:fillRef idx="0">
            <a:schemeClr val="dk1"/>
          </a:fillRef>
          <a:effectRef idx="0">
            <a:schemeClr val="dk1"/>
          </a:effectRef>
          <a:fontRef idx="minor">
            <a:schemeClr val="tx1"/>
          </a:fontRef>
        </p:style>
      </p:cxnSp>
      <p:sp>
        <p:nvSpPr>
          <p:cNvPr id="16" name="Rectangle 15">
            <a:extLst>
              <a:ext uri="{FF2B5EF4-FFF2-40B4-BE49-F238E27FC236}">
                <a16:creationId xmlns:a16="http://schemas.microsoft.com/office/drawing/2014/main" id="{77D0E1A7-AEA0-88CB-1C8D-7D60A1191A7B}"/>
              </a:ext>
            </a:extLst>
          </p:cNvPr>
          <p:cNvSpPr/>
          <p:nvPr/>
        </p:nvSpPr>
        <p:spPr>
          <a:xfrm>
            <a:off x="6116491" y="2422865"/>
            <a:ext cx="2682085" cy="74372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chemeClr val="tx1"/>
                </a:solidFill>
                <a:latin typeface="Fira Sans" panose="020B0503050000020004" pitchFamily="34" charset="0"/>
              </a:rPr>
              <a:t>Sizeable number of outliers in our dataset</a:t>
            </a:r>
          </a:p>
        </p:txBody>
      </p:sp>
      <p:pic>
        <p:nvPicPr>
          <p:cNvPr id="22" name="Picture 21">
            <a:extLst>
              <a:ext uri="{FF2B5EF4-FFF2-40B4-BE49-F238E27FC236}">
                <a16:creationId xmlns:a16="http://schemas.microsoft.com/office/drawing/2014/main" id="{DC7114D7-09EC-1B52-04D4-B133AF747A72}"/>
              </a:ext>
            </a:extLst>
          </p:cNvPr>
          <p:cNvPicPr>
            <a:picLocks noChangeAspect="1"/>
          </p:cNvPicPr>
          <p:nvPr/>
        </p:nvPicPr>
        <p:blipFill>
          <a:blip r:embed="rId3"/>
          <a:stretch>
            <a:fillRect/>
          </a:stretch>
        </p:blipFill>
        <p:spPr>
          <a:xfrm>
            <a:off x="4703412" y="3649911"/>
            <a:ext cx="4253947" cy="973996"/>
          </a:xfrm>
          <a:prstGeom prst="rect">
            <a:avLst/>
          </a:prstGeom>
        </p:spPr>
      </p:pic>
      <p:sp>
        <p:nvSpPr>
          <p:cNvPr id="11" name="Google Shape;2433;p44">
            <a:extLst>
              <a:ext uri="{FF2B5EF4-FFF2-40B4-BE49-F238E27FC236}">
                <a16:creationId xmlns:a16="http://schemas.microsoft.com/office/drawing/2014/main" id="{34C7D6E5-1FF0-CAC8-4ACE-3313B14C3FFA}"/>
              </a:ext>
            </a:extLst>
          </p:cNvPr>
          <p:cNvSpPr txBox="1">
            <a:spLocks noGrp="1"/>
          </p:cNvSpPr>
          <p:nvPr>
            <p:ph type="title"/>
          </p:nvPr>
        </p:nvSpPr>
        <p:spPr>
          <a:xfrm>
            <a:off x="713225" y="539500"/>
            <a:ext cx="7717500" cy="40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3600"/>
              <a:t>Univariate Analysis of Player Valuation</a:t>
            </a:r>
            <a:endParaRPr sz="3600"/>
          </a:p>
        </p:txBody>
      </p:sp>
    </p:spTree>
    <p:extLst>
      <p:ext uri="{BB962C8B-B14F-4D97-AF65-F5344CB8AC3E}">
        <p14:creationId xmlns:p14="http://schemas.microsoft.com/office/powerpoint/2010/main" val="2050497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par>
                          <p:cTn id="8" fill="hold">
                            <p:stCondLst>
                              <p:cond delay="500"/>
                            </p:stCondLst>
                            <p:childTnLst>
                              <p:par>
                                <p:cTn id="9" presetID="1" presetClass="entr" presetSubtype="0"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par>
                          <p:cTn id="11" fill="hold">
                            <p:stCondLst>
                              <p:cond delay="500"/>
                            </p:stCondLst>
                            <p:childTnLst>
                              <p:par>
                                <p:cTn id="12" presetID="1" presetClass="entr" presetSubtype="0" fill="hold" grpId="0" nodeType="afterEffect">
                                  <p:stCondLst>
                                    <p:cond delay="0"/>
                                  </p:stCondLst>
                                  <p:childTnLst>
                                    <p:set>
                                      <p:cBhvr>
                                        <p:cTn id="13" dur="1" fill="hold">
                                          <p:stCondLst>
                                            <p:cond delay="0"/>
                                          </p:stCondLst>
                                        </p:cTn>
                                        <p:tgtEl>
                                          <p:spTgt spid="16"/>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6"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432"/>
        <p:cNvGrpSpPr/>
        <p:nvPr/>
      </p:nvGrpSpPr>
      <p:grpSpPr>
        <a:xfrm>
          <a:off x="0" y="0"/>
          <a:ext cx="0" cy="0"/>
          <a:chOff x="0" y="0"/>
          <a:chExt cx="0" cy="0"/>
        </a:xfrm>
      </p:grpSpPr>
      <p:pic>
        <p:nvPicPr>
          <p:cNvPr id="3" name="Picture 2" descr="Chart&#10;&#10;Description automatically generated">
            <a:extLst>
              <a:ext uri="{FF2B5EF4-FFF2-40B4-BE49-F238E27FC236}">
                <a16:creationId xmlns:a16="http://schemas.microsoft.com/office/drawing/2014/main" id="{2EBB44A6-FF26-CFC5-31E2-0821A6CAE6C2}"/>
              </a:ext>
            </a:extLst>
          </p:cNvPr>
          <p:cNvPicPr>
            <a:picLocks noChangeAspect="1"/>
          </p:cNvPicPr>
          <p:nvPr/>
        </p:nvPicPr>
        <p:blipFill>
          <a:blip r:embed="rId3"/>
          <a:stretch>
            <a:fillRect/>
          </a:stretch>
        </p:blipFill>
        <p:spPr>
          <a:xfrm>
            <a:off x="1038679" y="948100"/>
            <a:ext cx="3533295" cy="4195400"/>
          </a:xfrm>
          <a:prstGeom prst="rect">
            <a:avLst/>
          </a:prstGeom>
        </p:spPr>
      </p:pic>
      <p:sp>
        <p:nvSpPr>
          <p:cNvPr id="12" name="Rectangle 11">
            <a:extLst>
              <a:ext uri="{FF2B5EF4-FFF2-40B4-BE49-F238E27FC236}">
                <a16:creationId xmlns:a16="http://schemas.microsoft.com/office/drawing/2014/main" id="{D524D1C0-F778-C939-CFD7-11AA69D8DB75}"/>
              </a:ext>
            </a:extLst>
          </p:cNvPr>
          <p:cNvSpPr/>
          <p:nvPr/>
        </p:nvSpPr>
        <p:spPr>
          <a:xfrm>
            <a:off x="1807860" y="1912561"/>
            <a:ext cx="230345" cy="1528653"/>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FF69500-A87A-68C2-6447-00F6AB275408}"/>
              </a:ext>
            </a:extLst>
          </p:cNvPr>
          <p:cNvSpPr/>
          <p:nvPr/>
        </p:nvSpPr>
        <p:spPr>
          <a:xfrm>
            <a:off x="1280241" y="2066126"/>
            <a:ext cx="108809" cy="1005142"/>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37A7462-1163-8349-5769-F346AAD9B4C9}"/>
              </a:ext>
            </a:extLst>
          </p:cNvPr>
          <p:cNvSpPr/>
          <p:nvPr/>
        </p:nvSpPr>
        <p:spPr>
          <a:xfrm>
            <a:off x="1500862" y="1825309"/>
            <a:ext cx="108809" cy="1252939"/>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89A27D64-141F-ADFD-5EA6-8825CF336D3A}"/>
              </a:ext>
            </a:extLst>
          </p:cNvPr>
          <p:cNvGrpSpPr/>
          <p:nvPr/>
        </p:nvGrpSpPr>
        <p:grpSpPr>
          <a:xfrm>
            <a:off x="5141474" y="1332104"/>
            <a:ext cx="3153822" cy="2262743"/>
            <a:chOff x="5141474" y="1332104"/>
            <a:chExt cx="3153822" cy="2262743"/>
          </a:xfrm>
        </p:grpSpPr>
        <p:sp>
          <p:nvSpPr>
            <p:cNvPr id="11" name="Google Shape;2433;p44">
              <a:extLst>
                <a:ext uri="{FF2B5EF4-FFF2-40B4-BE49-F238E27FC236}">
                  <a16:creationId xmlns:a16="http://schemas.microsoft.com/office/drawing/2014/main" id="{8337F586-4E99-E38A-B267-71EC9A33C94A}"/>
                </a:ext>
              </a:extLst>
            </p:cNvPr>
            <p:cNvSpPr txBox="1">
              <a:spLocks/>
            </p:cNvSpPr>
            <p:nvPr/>
          </p:nvSpPr>
          <p:spPr>
            <a:xfrm>
              <a:off x="5141474" y="1332104"/>
              <a:ext cx="3153822" cy="226274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5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1pPr>
              <a:lvl2pPr marR="0" lvl="1"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2pPr>
              <a:lvl3pPr marR="0" lvl="2"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3pPr>
              <a:lvl4pPr marR="0" lvl="3"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4pPr>
              <a:lvl5pPr marR="0" lvl="4"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5pPr>
              <a:lvl6pPr marR="0" lvl="5"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6pPr>
              <a:lvl7pPr marR="0" lvl="6"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7pPr>
              <a:lvl8pPr marR="0" lvl="7"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8pPr>
              <a:lvl9pPr marR="0" lvl="8"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9pPr>
            </a:lstStyle>
            <a:p>
              <a:pPr marL="285750" indent="-285750" algn="l">
                <a:lnSpc>
                  <a:spcPct val="100000"/>
                </a:lnSpc>
                <a:buSzPct val="100000"/>
                <a:buFont typeface="Arial" panose="020B0604020202020204" pitchFamily="34" charset="0"/>
                <a:buChar char="•"/>
              </a:pPr>
              <a:r>
                <a:rPr lang="en-US" sz="1600" b="0"/>
                <a:t>Bar Graph showing correlation between Market Value and other factors</a:t>
              </a:r>
            </a:p>
            <a:p>
              <a:pPr marL="285750" indent="-285750" algn="l">
                <a:lnSpc>
                  <a:spcPct val="100000"/>
                </a:lnSpc>
                <a:buSzPct val="100000"/>
                <a:buFont typeface="Arial" panose="020B0604020202020204" pitchFamily="34" charset="0"/>
                <a:buChar char="•"/>
              </a:pPr>
              <a:r>
                <a:rPr lang="en-US" sz="1600" b="0" u="sng"/>
                <a:t>4 factors with highest correlation:</a:t>
              </a:r>
            </a:p>
            <a:p>
              <a:pPr marL="285750" indent="-285750" algn="l">
                <a:lnSpc>
                  <a:spcPct val="100000"/>
                </a:lnSpc>
                <a:buSzPct val="100000"/>
                <a:buFont typeface="Arial" panose="020B0604020202020204" pitchFamily="34" charset="0"/>
                <a:buChar char="•"/>
              </a:pPr>
              <a:endParaRPr lang="en-US" sz="1600" b="0"/>
            </a:p>
            <a:p>
              <a:pPr marL="285750" lvl="4" indent="-285750">
                <a:buSzPct val="100000"/>
                <a:buFont typeface="Arial" panose="020B0604020202020204" pitchFamily="34" charset="0"/>
                <a:buChar char="•"/>
              </a:pPr>
              <a:endParaRPr lang="en-US" sz="1600" b="0"/>
            </a:p>
            <a:p>
              <a:pPr algn="l">
                <a:lnSpc>
                  <a:spcPct val="100000"/>
                </a:lnSpc>
                <a:buSzPct val="150000"/>
              </a:pPr>
              <a:endParaRPr lang="en-US" sz="1600" b="0"/>
            </a:p>
          </p:txBody>
        </p:sp>
        <p:sp>
          <p:nvSpPr>
            <p:cNvPr id="16" name="Google Shape;2433;p44">
              <a:extLst>
                <a:ext uri="{FF2B5EF4-FFF2-40B4-BE49-F238E27FC236}">
                  <a16:creationId xmlns:a16="http://schemas.microsoft.com/office/drawing/2014/main" id="{F6D4EAED-4D44-99BD-B754-FDF77B7276B8}"/>
                </a:ext>
              </a:extLst>
            </p:cNvPr>
            <p:cNvSpPr txBox="1">
              <a:spLocks/>
            </p:cNvSpPr>
            <p:nvPr/>
          </p:nvSpPr>
          <p:spPr>
            <a:xfrm>
              <a:off x="5467724" y="2350596"/>
              <a:ext cx="2637597" cy="109061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5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1pPr>
              <a:lvl2pPr marR="0" lvl="1"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2pPr>
              <a:lvl3pPr marR="0" lvl="2"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3pPr>
              <a:lvl4pPr marR="0" lvl="3"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4pPr>
              <a:lvl5pPr marR="0" lvl="4"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5pPr>
              <a:lvl6pPr marR="0" lvl="5"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6pPr>
              <a:lvl7pPr marR="0" lvl="6"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7pPr>
              <a:lvl8pPr marR="0" lvl="7"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8pPr>
              <a:lvl9pPr marR="0" lvl="8"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9pPr>
            </a:lstStyle>
            <a:p>
              <a:pPr marL="285750" indent="-285750" algn="l">
                <a:lnSpc>
                  <a:spcPct val="100000"/>
                </a:lnSpc>
                <a:buSzPct val="80000"/>
                <a:buFont typeface="Wingdings" pitchFamily="2" charset="2"/>
                <a:buChar char="Ø"/>
              </a:pPr>
              <a:r>
                <a:rPr lang="en-US" sz="1500" b="0"/>
                <a:t>Age</a:t>
              </a:r>
            </a:p>
            <a:p>
              <a:pPr marL="285750" indent="-285750" algn="l">
                <a:lnSpc>
                  <a:spcPct val="100000"/>
                </a:lnSpc>
                <a:buSzPct val="80000"/>
                <a:buFont typeface="Wingdings" pitchFamily="2" charset="2"/>
                <a:buChar char="Ø"/>
              </a:pPr>
              <a:r>
                <a:rPr lang="en-US" sz="1500" b="0"/>
                <a:t>No. of Minutes played</a:t>
              </a:r>
            </a:p>
            <a:p>
              <a:pPr marL="285750" indent="-285750" algn="l">
                <a:lnSpc>
                  <a:spcPct val="100000"/>
                </a:lnSpc>
                <a:buSzPct val="80000"/>
                <a:buFont typeface="Wingdings" pitchFamily="2" charset="2"/>
                <a:buChar char="Ø"/>
              </a:pPr>
              <a:r>
                <a:rPr lang="en-US" sz="1500" b="0"/>
                <a:t>No. of Assists per 90mins</a:t>
              </a:r>
            </a:p>
            <a:p>
              <a:pPr marL="285750" indent="-285750" algn="l">
                <a:lnSpc>
                  <a:spcPct val="100000"/>
                </a:lnSpc>
                <a:buSzPct val="80000"/>
                <a:buFont typeface="Wingdings" pitchFamily="2" charset="2"/>
                <a:buChar char="Ø"/>
              </a:pPr>
              <a:r>
                <a:rPr lang="en-US" sz="1500" b="0"/>
                <a:t>No. of Goals per 90mins </a:t>
              </a:r>
            </a:p>
          </p:txBody>
        </p:sp>
      </p:grpSp>
      <p:sp>
        <p:nvSpPr>
          <p:cNvPr id="18" name="Google Shape;2433;p44">
            <a:extLst>
              <a:ext uri="{FF2B5EF4-FFF2-40B4-BE49-F238E27FC236}">
                <a16:creationId xmlns:a16="http://schemas.microsoft.com/office/drawing/2014/main" id="{39D0F42B-22F3-5146-2B1A-9B8DA2A027F3}"/>
              </a:ext>
            </a:extLst>
          </p:cNvPr>
          <p:cNvSpPr txBox="1">
            <a:spLocks noGrp="1"/>
          </p:cNvSpPr>
          <p:nvPr>
            <p:ph type="title"/>
          </p:nvPr>
        </p:nvSpPr>
        <p:spPr>
          <a:xfrm>
            <a:off x="713224" y="348650"/>
            <a:ext cx="7717500" cy="408600"/>
          </a:xfrm>
          <a:prstGeom prst="rect">
            <a:avLst/>
          </a:prstGeom>
        </p:spPr>
        <p:txBody>
          <a:bodyPr spcFirstLastPara="1" wrap="square" lIns="91425" tIns="91425" rIns="91425" bIns="91425" anchor="t" anchorCtr="0">
            <a:noAutofit/>
          </a:bodyPr>
          <a:lstStyle/>
          <a:p>
            <a:r>
              <a:rPr lang="en-US" sz="3600"/>
              <a:t>Multi-variate Analysis of Player Valuation</a:t>
            </a:r>
            <a:br>
              <a:rPr lang="en-US" sz="3600"/>
            </a:br>
            <a:endParaRPr lang="en-US" sz="3600"/>
          </a:p>
        </p:txBody>
      </p:sp>
    </p:spTree>
    <p:extLst>
      <p:ext uri="{BB962C8B-B14F-4D97-AF65-F5344CB8AC3E}">
        <p14:creationId xmlns:p14="http://schemas.microsoft.com/office/powerpoint/2010/main" val="21987519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432"/>
        <p:cNvGrpSpPr/>
        <p:nvPr/>
      </p:nvGrpSpPr>
      <p:grpSpPr>
        <a:xfrm>
          <a:off x="0" y="0"/>
          <a:ext cx="0" cy="0"/>
          <a:chOff x="0" y="0"/>
          <a:chExt cx="0" cy="0"/>
        </a:xfrm>
      </p:grpSpPr>
      <p:pic>
        <p:nvPicPr>
          <p:cNvPr id="5" name="Picture 4" descr="Chart, bar chart&#10;&#10;Description automatically generated">
            <a:extLst>
              <a:ext uri="{FF2B5EF4-FFF2-40B4-BE49-F238E27FC236}">
                <a16:creationId xmlns:a16="http://schemas.microsoft.com/office/drawing/2014/main" id="{DB6F9F95-3238-689A-7576-400478FE343F}"/>
              </a:ext>
            </a:extLst>
          </p:cNvPr>
          <p:cNvPicPr>
            <a:picLocks noChangeAspect="1"/>
          </p:cNvPicPr>
          <p:nvPr/>
        </p:nvPicPr>
        <p:blipFill>
          <a:blip r:embed="rId3"/>
          <a:stretch>
            <a:fillRect/>
          </a:stretch>
        </p:blipFill>
        <p:spPr>
          <a:xfrm>
            <a:off x="415585" y="1113848"/>
            <a:ext cx="4444541" cy="3263682"/>
          </a:xfrm>
          <a:prstGeom prst="rect">
            <a:avLst/>
          </a:prstGeom>
        </p:spPr>
      </p:pic>
      <p:cxnSp>
        <p:nvCxnSpPr>
          <p:cNvPr id="14" name="Straight Arrow Connector 13">
            <a:extLst>
              <a:ext uri="{FF2B5EF4-FFF2-40B4-BE49-F238E27FC236}">
                <a16:creationId xmlns:a16="http://schemas.microsoft.com/office/drawing/2014/main" id="{77B30AE3-9832-3DD3-1AAD-789A0524FE62}"/>
              </a:ext>
            </a:extLst>
          </p:cNvPr>
          <p:cNvCxnSpPr>
            <a:cxnSpLocks/>
          </p:cNvCxnSpPr>
          <p:nvPr/>
        </p:nvCxnSpPr>
        <p:spPr>
          <a:xfrm>
            <a:off x="1307805" y="1382233"/>
            <a:ext cx="2945218" cy="1509823"/>
          </a:xfrm>
          <a:prstGeom prst="straightConnector1">
            <a:avLst/>
          </a:prstGeom>
          <a:ln w="635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pic>
        <p:nvPicPr>
          <p:cNvPr id="24" name="Picture 23" descr="Icon&#10;&#10;Description automatically generated">
            <a:extLst>
              <a:ext uri="{FF2B5EF4-FFF2-40B4-BE49-F238E27FC236}">
                <a16:creationId xmlns:a16="http://schemas.microsoft.com/office/drawing/2014/main" id="{B9F7E695-8344-F23A-F4A1-634FBD945F23}"/>
              </a:ext>
            </a:extLst>
          </p:cNvPr>
          <p:cNvPicPr>
            <a:picLocks noChangeAspect="1"/>
          </p:cNvPicPr>
          <p:nvPr/>
        </p:nvPicPr>
        <p:blipFill>
          <a:blip r:embed="rId4"/>
          <a:stretch>
            <a:fillRect/>
          </a:stretch>
        </p:blipFill>
        <p:spPr>
          <a:xfrm>
            <a:off x="7598583" y="3880318"/>
            <a:ext cx="1129832" cy="1129832"/>
          </a:xfrm>
          <a:prstGeom prst="rect">
            <a:avLst/>
          </a:prstGeom>
        </p:spPr>
      </p:pic>
      <p:grpSp>
        <p:nvGrpSpPr>
          <p:cNvPr id="28" name="Group 27">
            <a:extLst>
              <a:ext uri="{FF2B5EF4-FFF2-40B4-BE49-F238E27FC236}">
                <a16:creationId xmlns:a16="http://schemas.microsoft.com/office/drawing/2014/main" id="{85A15DA2-C6BB-7566-FCBC-BB0E4FFD60F2}"/>
              </a:ext>
            </a:extLst>
          </p:cNvPr>
          <p:cNvGrpSpPr/>
          <p:nvPr/>
        </p:nvGrpSpPr>
        <p:grpSpPr>
          <a:xfrm>
            <a:off x="5276903" y="1263182"/>
            <a:ext cx="3153822" cy="3263682"/>
            <a:chOff x="5276903" y="1263182"/>
            <a:chExt cx="3153822" cy="3263682"/>
          </a:xfrm>
        </p:grpSpPr>
        <p:sp>
          <p:nvSpPr>
            <p:cNvPr id="11" name="Google Shape;2433;p44">
              <a:extLst>
                <a:ext uri="{FF2B5EF4-FFF2-40B4-BE49-F238E27FC236}">
                  <a16:creationId xmlns:a16="http://schemas.microsoft.com/office/drawing/2014/main" id="{8337F586-4E99-E38A-B267-71EC9A33C94A}"/>
                </a:ext>
              </a:extLst>
            </p:cNvPr>
            <p:cNvSpPr txBox="1">
              <a:spLocks/>
            </p:cNvSpPr>
            <p:nvPr/>
          </p:nvSpPr>
          <p:spPr>
            <a:xfrm>
              <a:off x="5276903" y="1263182"/>
              <a:ext cx="3153822" cy="326368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5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1pPr>
              <a:lvl2pPr marR="0" lvl="1"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2pPr>
              <a:lvl3pPr marR="0" lvl="2"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3pPr>
              <a:lvl4pPr marR="0" lvl="3"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4pPr>
              <a:lvl5pPr marR="0" lvl="4"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5pPr>
              <a:lvl6pPr marR="0" lvl="5"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6pPr>
              <a:lvl7pPr marR="0" lvl="6"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7pPr>
              <a:lvl8pPr marR="0" lvl="7"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8pPr>
              <a:lvl9pPr marR="0" lvl="8"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9pPr>
            </a:lstStyle>
            <a:p>
              <a:pPr marL="285750" indent="-285750" algn="l">
                <a:lnSpc>
                  <a:spcPct val="100000"/>
                </a:lnSpc>
                <a:buSzPct val="100000"/>
                <a:buFont typeface="Arial" panose="020B0604020202020204" pitchFamily="34" charset="0"/>
                <a:buChar char="•"/>
              </a:pPr>
              <a:r>
                <a:rPr lang="en-US" sz="1600" b="0"/>
                <a:t>Bar Graph of Mean Price against Age Interval</a:t>
              </a:r>
            </a:p>
            <a:p>
              <a:pPr marL="285750" indent="-285750" algn="l">
                <a:lnSpc>
                  <a:spcPct val="100000"/>
                </a:lnSpc>
                <a:buSzPct val="100000"/>
                <a:buFont typeface="Arial" panose="020B0604020202020204" pitchFamily="34" charset="0"/>
                <a:buChar char="•"/>
              </a:pPr>
              <a:r>
                <a:rPr lang="en-US" sz="1600" b="0" u="sng"/>
                <a:t>General Trend</a:t>
              </a:r>
              <a:r>
                <a:rPr lang="en-US" sz="1600" b="0"/>
                <a:t>: Older players are generally priced lower than younger players</a:t>
              </a:r>
            </a:p>
            <a:p>
              <a:pPr marL="285750" indent="-285750" algn="l">
                <a:lnSpc>
                  <a:spcPct val="100000"/>
                </a:lnSpc>
                <a:buSzPct val="80000"/>
                <a:buFont typeface="Wingdings" pitchFamily="2" charset="2"/>
                <a:buChar char="Ø"/>
              </a:pPr>
              <a:endParaRPr lang="en-US" sz="1600" b="0"/>
            </a:p>
            <a:p>
              <a:pPr marL="285750" lvl="4" indent="-285750">
                <a:buSzPct val="100000"/>
                <a:buFont typeface="Arial" panose="020B0604020202020204" pitchFamily="34" charset="0"/>
                <a:buChar char="•"/>
              </a:pPr>
              <a:endParaRPr lang="en-US" sz="1600" b="0"/>
            </a:p>
            <a:p>
              <a:pPr algn="l">
                <a:lnSpc>
                  <a:spcPct val="100000"/>
                </a:lnSpc>
                <a:buSzPct val="150000"/>
              </a:pPr>
              <a:endParaRPr lang="en-US" sz="1600" b="0"/>
            </a:p>
          </p:txBody>
        </p:sp>
        <p:sp>
          <p:nvSpPr>
            <p:cNvPr id="27" name="Google Shape;2433;p44">
              <a:extLst>
                <a:ext uri="{FF2B5EF4-FFF2-40B4-BE49-F238E27FC236}">
                  <a16:creationId xmlns:a16="http://schemas.microsoft.com/office/drawing/2014/main" id="{37AA7EF0-F6DF-DDAA-375C-4F94B4D9B36D}"/>
                </a:ext>
              </a:extLst>
            </p:cNvPr>
            <p:cNvSpPr txBox="1">
              <a:spLocks/>
            </p:cNvSpPr>
            <p:nvPr/>
          </p:nvSpPr>
          <p:spPr>
            <a:xfrm>
              <a:off x="5535015" y="2686628"/>
              <a:ext cx="2637597" cy="145530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5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1pPr>
              <a:lvl2pPr marR="0" lvl="1"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2pPr>
              <a:lvl3pPr marR="0" lvl="2"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3pPr>
              <a:lvl4pPr marR="0" lvl="3"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4pPr>
              <a:lvl5pPr marR="0" lvl="4"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5pPr>
              <a:lvl6pPr marR="0" lvl="5"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6pPr>
              <a:lvl7pPr marR="0" lvl="6"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7pPr>
              <a:lvl8pPr marR="0" lvl="7"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8pPr>
              <a:lvl9pPr marR="0" lvl="8"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9pPr>
            </a:lstStyle>
            <a:p>
              <a:pPr algn="l">
                <a:lnSpc>
                  <a:spcPct val="100000"/>
                </a:lnSpc>
                <a:buSzPct val="80000"/>
              </a:pPr>
              <a:r>
                <a:rPr lang="en-US" sz="1500" b="0" u="sng"/>
                <a:t>Agrees with common consensus:</a:t>
              </a:r>
            </a:p>
            <a:p>
              <a:pPr marL="285750" indent="-285750" algn="l">
                <a:lnSpc>
                  <a:spcPct val="100000"/>
                </a:lnSpc>
                <a:buSzPct val="80000"/>
                <a:buFont typeface="Wingdings" pitchFamily="2" charset="2"/>
                <a:buChar char="Ø"/>
              </a:pPr>
              <a:r>
                <a:rPr lang="en-US" sz="1500" b="0"/>
                <a:t>Player performance decreases as age increases</a:t>
              </a:r>
            </a:p>
            <a:p>
              <a:pPr marL="285750" indent="-285750" algn="l">
                <a:lnSpc>
                  <a:spcPct val="100000"/>
                </a:lnSpc>
                <a:buSzPct val="80000"/>
                <a:buFont typeface="Wingdings" pitchFamily="2" charset="2"/>
                <a:buChar char="Ø"/>
              </a:pPr>
              <a:r>
                <a:rPr lang="en-US" sz="1500" b="0"/>
                <a:t>Increased susceptibility to injuries with age</a:t>
              </a:r>
            </a:p>
            <a:p>
              <a:pPr marL="285750" indent="-285750" algn="l">
                <a:lnSpc>
                  <a:spcPct val="100000"/>
                </a:lnSpc>
                <a:buSzPct val="80000"/>
                <a:buFont typeface="Wingdings" pitchFamily="2" charset="2"/>
                <a:buChar char="Ø"/>
              </a:pPr>
              <a:r>
                <a:rPr lang="en-US" sz="1500" b="0"/>
                <a:t>Less runway to develop </a:t>
              </a:r>
            </a:p>
          </p:txBody>
        </p:sp>
      </p:grpSp>
      <p:sp>
        <p:nvSpPr>
          <p:cNvPr id="4" name="Google Shape;2433;p44">
            <a:extLst>
              <a:ext uri="{FF2B5EF4-FFF2-40B4-BE49-F238E27FC236}">
                <a16:creationId xmlns:a16="http://schemas.microsoft.com/office/drawing/2014/main" id="{8117D3EC-10D5-FB23-5B21-85E42918E59B}"/>
              </a:ext>
            </a:extLst>
          </p:cNvPr>
          <p:cNvSpPr txBox="1">
            <a:spLocks noGrp="1"/>
          </p:cNvSpPr>
          <p:nvPr>
            <p:ph type="title"/>
          </p:nvPr>
        </p:nvSpPr>
        <p:spPr>
          <a:xfrm>
            <a:off x="713223" y="348650"/>
            <a:ext cx="7839105" cy="40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3600"/>
              <a:t>Correlation between Price and Age</a:t>
            </a:r>
            <a:endParaRPr sz="3600"/>
          </a:p>
        </p:txBody>
      </p:sp>
      <p:sp>
        <p:nvSpPr>
          <p:cNvPr id="2" name="TextBox 1">
            <a:extLst>
              <a:ext uri="{FF2B5EF4-FFF2-40B4-BE49-F238E27FC236}">
                <a16:creationId xmlns:a16="http://schemas.microsoft.com/office/drawing/2014/main" id="{4B82FD49-D1CA-AF0E-9AA1-F6FA890DE71F}"/>
              </a:ext>
            </a:extLst>
          </p:cNvPr>
          <p:cNvSpPr txBox="1"/>
          <p:nvPr/>
        </p:nvSpPr>
        <p:spPr>
          <a:xfrm>
            <a:off x="1142598" y="2198460"/>
            <a:ext cx="376517" cy="230832"/>
          </a:xfrm>
          <a:prstGeom prst="rect">
            <a:avLst/>
          </a:prstGeom>
          <a:noFill/>
        </p:spPr>
        <p:txBody>
          <a:bodyPr wrap="square" rtlCol="0">
            <a:spAutoFit/>
          </a:bodyPr>
          <a:lstStyle/>
          <a:p>
            <a:r>
              <a:rPr lang="en-SG" sz="900">
                <a:solidFill>
                  <a:schemeClr val="accent6"/>
                </a:solidFill>
              </a:rPr>
              <a:t>Q1</a:t>
            </a:r>
            <a:endParaRPr lang="en-SG">
              <a:solidFill>
                <a:schemeClr val="accent6"/>
              </a:solidFill>
            </a:endParaRPr>
          </a:p>
        </p:txBody>
      </p:sp>
      <p:sp>
        <p:nvSpPr>
          <p:cNvPr id="6" name="TextBox 5">
            <a:extLst>
              <a:ext uri="{FF2B5EF4-FFF2-40B4-BE49-F238E27FC236}">
                <a16:creationId xmlns:a16="http://schemas.microsoft.com/office/drawing/2014/main" id="{215830C8-9A61-773C-6402-1E5140FD4AC2}"/>
              </a:ext>
            </a:extLst>
          </p:cNvPr>
          <p:cNvSpPr txBox="1"/>
          <p:nvPr/>
        </p:nvSpPr>
        <p:spPr>
          <a:xfrm>
            <a:off x="2123267" y="2429292"/>
            <a:ext cx="376517" cy="230832"/>
          </a:xfrm>
          <a:prstGeom prst="rect">
            <a:avLst/>
          </a:prstGeom>
          <a:noFill/>
        </p:spPr>
        <p:txBody>
          <a:bodyPr wrap="square" rtlCol="0">
            <a:spAutoFit/>
          </a:bodyPr>
          <a:lstStyle/>
          <a:p>
            <a:r>
              <a:rPr lang="en-SG" sz="900">
                <a:solidFill>
                  <a:schemeClr val="accent6"/>
                </a:solidFill>
              </a:rPr>
              <a:t>Q2</a:t>
            </a:r>
            <a:endParaRPr lang="en-SG">
              <a:solidFill>
                <a:schemeClr val="accent6"/>
              </a:solidFill>
            </a:endParaRPr>
          </a:p>
        </p:txBody>
      </p:sp>
      <p:sp>
        <p:nvSpPr>
          <p:cNvPr id="7" name="TextBox 6">
            <a:extLst>
              <a:ext uri="{FF2B5EF4-FFF2-40B4-BE49-F238E27FC236}">
                <a16:creationId xmlns:a16="http://schemas.microsoft.com/office/drawing/2014/main" id="{992FAC89-5CD0-F61B-96F6-6F5D4BBDD425}"/>
              </a:ext>
            </a:extLst>
          </p:cNvPr>
          <p:cNvSpPr txBox="1"/>
          <p:nvPr/>
        </p:nvSpPr>
        <p:spPr>
          <a:xfrm>
            <a:off x="3094768" y="2661224"/>
            <a:ext cx="376518" cy="230832"/>
          </a:xfrm>
          <a:prstGeom prst="rect">
            <a:avLst/>
          </a:prstGeom>
          <a:noFill/>
        </p:spPr>
        <p:txBody>
          <a:bodyPr wrap="square" rtlCol="0">
            <a:spAutoFit/>
          </a:bodyPr>
          <a:lstStyle/>
          <a:p>
            <a:r>
              <a:rPr lang="en-SG" sz="900">
                <a:solidFill>
                  <a:schemeClr val="accent6"/>
                </a:solidFill>
              </a:rPr>
              <a:t>Q3</a:t>
            </a:r>
            <a:endParaRPr lang="en-SG">
              <a:solidFill>
                <a:schemeClr val="accent6"/>
              </a:solidFill>
            </a:endParaRPr>
          </a:p>
        </p:txBody>
      </p:sp>
      <p:sp>
        <p:nvSpPr>
          <p:cNvPr id="8" name="TextBox 7">
            <a:extLst>
              <a:ext uri="{FF2B5EF4-FFF2-40B4-BE49-F238E27FC236}">
                <a16:creationId xmlns:a16="http://schemas.microsoft.com/office/drawing/2014/main" id="{B7EA511E-5BA6-D89E-4F34-877BFB252B3B}"/>
              </a:ext>
            </a:extLst>
          </p:cNvPr>
          <p:cNvSpPr txBox="1"/>
          <p:nvPr/>
        </p:nvSpPr>
        <p:spPr>
          <a:xfrm>
            <a:off x="4064764" y="3052709"/>
            <a:ext cx="376517" cy="230832"/>
          </a:xfrm>
          <a:prstGeom prst="rect">
            <a:avLst/>
          </a:prstGeom>
          <a:noFill/>
        </p:spPr>
        <p:txBody>
          <a:bodyPr wrap="square" rtlCol="0">
            <a:spAutoFit/>
          </a:bodyPr>
          <a:lstStyle/>
          <a:p>
            <a:r>
              <a:rPr lang="en-SG" sz="900">
                <a:solidFill>
                  <a:schemeClr val="accent6"/>
                </a:solidFill>
              </a:rPr>
              <a:t>Q4</a:t>
            </a:r>
            <a:endParaRPr lang="en-SG">
              <a:solidFill>
                <a:schemeClr val="accent6"/>
              </a:solidFill>
            </a:endParaRPr>
          </a:p>
        </p:txBody>
      </p:sp>
    </p:spTree>
    <p:extLst>
      <p:ext uri="{BB962C8B-B14F-4D97-AF65-F5344CB8AC3E}">
        <p14:creationId xmlns:p14="http://schemas.microsoft.com/office/powerpoint/2010/main" val="13414738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432"/>
        <p:cNvGrpSpPr/>
        <p:nvPr/>
      </p:nvGrpSpPr>
      <p:grpSpPr>
        <a:xfrm>
          <a:off x="0" y="0"/>
          <a:ext cx="0" cy="0"/>
          <a:chOff x="0" y="0"/>
          <a:chExt cx="0" cy="0"/>
        </a:xfrm>
      </p:grpSpPr>
      <p:pic>
        <p:nvPicPr>
          <p:cNvPr id="7" name="Picture 6" descr="Chart, bar chart&#10;&#10;Description automatically generated">
            <a:extLst>
              <a:ext uri="{FF2B5EF4-FFF2-40B4-BE49-F238E27FC236}">
                <a16:creationId xmlns:a16="http://schemas.microsoft.com/office/drawing/2014/main" id="{8761EEB9-B15D-6910-EBD0-7C5FD90A24B9}"/>
              </a:ext>
            </a:extLst>
          </p:cNvPr>
          <p:cNvPicPr>
            <a:picLocks noChangeAspect="1"/>
          </p:cNvPicPr>
          <p:nvPr/>
        </p:nvPicPr>
        <p:blipFill>
          <a:blip r:embed="rId3"/>
          <a:stretch>
            <a:fillRect/>
          </a:stretch>
        </p:blipFill>
        <p:spPr>
          <a:xfrm>
            <a:off x="519262" y="1097173"/>
            <a:ext cx="4366776" cy="3244716"/>
          </a:xfrm>
          <a:prstGeom prst="rect">
            <a:avLst/>
          </a:prstGeom>
        </p:spPr>
      </p:pic>
      <p:cxnSp>
        <p:nvCxnSpPr>
          <p:cNvPr id="18" name="Straight Arrow Connector 17">
            <a:extLst>
              <a:ext uri="{FF2B5EF4-FFF2-40B4-BE49-F238E27FC236}">
                <a16:creationId xmlns:a16="http://schemas.microsoft.com/office/drawing/2014/main" id="{BDE293F4-1637-C2CB-64A4-C465BB1E959D}"/>
              </a:ext>
            </a:extLst>
          </p:cNvPr>
          <p:cNvCxnSpPr>
            <a:cxnSpLocks/>
          </p:cNvCxnSpPr>
          <p:nvPr/>
        </p:nvCxnSpPr>
        <p:spPr>
          <a:xfrm flipV="1">
            <a:off x="1435395" y="1318437"/>
            <a:ext cx="2860158" cy="1392865"/>
          </a:xfrm>
          <a:prstGeom prst="straightConnector1">
            <a:avLst/>
          </a:prstGeom>
          <a:ln w="635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grpSp>
        <p:nvGrpSpPr>
          <p:cNvPr id="28" name="Group 27">
            <a:extLst>
              <a:ext uri="{FF2B5EF4-FFF2-40B4-BE49-F238E27FC236}">
                <a16:creationId xmlns:a16="http://schemas.microsoft.com/office/drawing/2014/main" id="{221F73B5-F93C-4815-C7D9-0DEB2DC9D436}"/>
              </a:ext>
            </a:extLst>
          </p:cNvPr>
          <p:cNvGrpSpPr/>
          <p:nvPr/>
        </p:nvGrpSpPr>
        <p:grpSpPr>
          <a:xfrm>
            <a:off x="5276903" y="1263182"/>
            <a:ext cx="3153822" cy="3263682"/>
            <a:chOff x="5276903" y="1263182"/>
            <a:chExt cx="3153822" cy="3263682"/>
          </a:xfrm>
        </p:grpSpPr>
        <p:sp>
          <p:nvSpPr>
            <p:cNvPr id="26" name="Google Shape;2433;p44">
              <a:extLst>
                <a:ext uri="{FF2B5EF4-FFF2-40B4-BE49-F238E27FC236}">
                  <a16:creationId xmlns:a16="http://schemas.microsoft.com/office/drawing/2014/main" id="{AEFBCB33-155C-6D05-0975-581614076C08}"/>
                </a:ext>
              </a:extLst>
            </p:cNvPr>
            <p:cNvSpPr txBox="1">
              <a:spLocks/>
            </p:cNvSpPr>
            <p:nvPr/>
          </p:nvSpPr>
          <p:spPr>
            <a:xfrm>
              <a:off x="5276903" y="1263182"/>
              <a:ext cx="3153822" cy="326368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5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1pPr>
              <a:lvl2pPr marR="0" lvl="1"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2pPr>
              <a:lvl3pPr marR="0" lvl="2"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3pPr>
              <a:lvl4pPr marR="0" lvl="3"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4pPr>
              <a:lvl5pPr marR="0" lvl="4"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5pPr>
              <a:lvl6pPr marR="0" lvl="5"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6pPr>
              <a:lvl7pPr marR="0" lvl="6"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7pPr>
              <a:lvl8pPr marR="0" lvl="7"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8pPr>
              <a:lvl9pPr marR="0" lvl="8"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9pPr>
            </a:lstStyle>
            <a:p>
              <a:pPr marL="285750" indent="-285750" algn="l">
                <a:lnSpc>
                  <a:spcPct val="100000"/>
                </a:lnSpc>
                <a:buSzPct val="100000"/>
                <a:buFont typeface="Arial" panose="020B0604020202020204" pitchFamily="34" charset="0"/>
                <a:buChar char="•"/>
              </a:pPr>
              <a:r>
                <a:rPr lang="en-US" sz="1600" b="0"/>
                <a:t>Bar Graph of Mean Price against Number of minutes played</a:t>
              </a:r>
            </a:p>
            <a:p>
              <a:pPr marL="285750" indent="-285750" algn="l">
                <a:lnSpc>
                  <a:spcPct val="100000"/>
                </a:lnSpc>
                <a:buSzPct val="100000"/>
                <a:buFont typeface="Arial" panose="020B0604020202020204" pitchFamily="34" charset="0"/>
                <a:buChar char="•"/>
              </a:pPr>
              <a:r>
                <a:rPr lang="en-US" sz="1600" b="0" u="sng"/>
                <a:t>General Trend</a:t>
              </a:r>
              <a:r>
                <a:rPr lang="en-US" sz="1600" b="0"/>
                <a:t>: Players who play more minutes per season are valued higher</a:t>
              </a:r>
            </a:p>
            <a:p>
              <a:pPr algn="l">
                <a:lnSpc>
                  <a:spcPct val="100000"/>
                </a:lnSpc>
                <a:buSzPct val="100000"/>
              </a:pPr>
              <a:endParaRPr lang="en-US" sz="1600" b="0"/>
            </a:p>
            <a:p>
              <a:pPr marL="285750" lvl="4" indent="-285750">
                <a:buSzPct val="100000"/>
                <a:buFont typeface="Arial" panose="020B0604020202020204" pitchFamily="34" charset="0"/>
                <a:buChar char="•"/>
              </a:pPr>
              <a:endParaRPr lang="en-US" sz="1600" b="0"/>
            </a:p>
            <a:p>
              <a:pPr algn="l">
                <a:lnSpc>
                  <a:spcPct val="100000"/>
                </a:lnSpc>
                <a:buSzPct val="150000"/>
              </a:pPr>
              <a:endParaRPr lang="en-US" sz="1600" b="0"/>
            </a:p>
          </p:txBody>
        </p:sp>
        <p:sp>
          <p:nvSpPr>
            <p:cNvPr id="27" name="Google Shape;2433;p44">
              <a:extLst>
                <a:ext uri="{FF2B5EF4-FFF2-40B4-BE49-F238E27FC236}">
                  <a16:creationId xmlns:a16="http://schemas.microsoft.com/office/drawing/2014/main" id="{8318AEA2-26F5-51D8-80B1-195BC9765C00}"/>
                </a:ext>
              </a:extLst>
            </p:cNvPr>
            <p:cNvSpPr txBox="1">
              <a:spLocks/>
            </p:cNvSpPr>
            <p:nvPr/>
          </p:nvSpPr>
          <p:spPr>
            <a:xfrm>
              <a:off x="5535015" y="2711302"/>
              <a:ext cx="2637597" cy="145530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5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1pPr>
              <a:lvl2pPr marR="0" lvl="1"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2pPr>
              <a:lvl3pPr marR="0" lvl="2"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3pPr>
              <a:lvl4pPr marR="0" lvl="3"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4pPr>
              <a:lvl5pPr marR="0" lvl="4"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5pPr>
              <a:lvl6pPr marR="0" lvl="5"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6pPr>
              <a:lvl7pPr marR="0" lvl="6"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7pPr>
              <a:lvl8pPr marR="0" lvl="7"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8pPr>
              <a:lvl9pPr marR="0" lvl="8"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9pPr>
            </a:lstStyle>
            <a:p>
              <a:pPr algn="l">
                <a:lnSpc>
                  <a:spcPct val="100000"/>
                </a:lnSpc>
                <a:buSzPct val="80000"/>
              </a:pPr>
              <a:r>
                <a:rPr lang="en-US" sz="1500" b="0" u="sng"/>
                <a:t>Agrees with common consensus :</a:t>
              </a:r>
            </a:p>
            <a:p>
              <a:pPr marL="285750" indent="-285750" algn="l">
                <a:lnSpc>
                  <a:spcPct val="100000"/>
                </a:lnSpc>
                <a:buSzPct val="80000"/>
                <a:buFont typeface="Wingdings" pitchFamily="2" charset="2"/>
                <a:buChar char="Ø"/>
              </a:pPr>
              <a:r>
                <a:rPr lang="en-US" sz="1400" b="0"/>
                <a:t>Teams will field better players more often</a:t>
              </a:r>
            </a:p>
            <a:p>
              <a:pPr marL="285750" indent="-285750" algn="l">
                <a:lnSpc>
                  <a:spcPct val="100000"/>
                </a:lnSpc>
                <a:buSzPct val="80000"/>
                <a:buFont typeface="Wingdings" pitchFamily="2" charset="2"/>
                <a:buChar char="Ø"/>
              </a:pPr>
              <a:r>
                <a:rPr lang="en-US" sz="1400" b="0"/>
                <a:t>Players who play more have generally higher performance, and hence higher valuations</a:t>
              </a:r>
            </a:p>
          </p:txBody>
        </p:sp>
      </p:grpSp>
      <p:sp>
        <p:nvSpPr>
          <p:cNvPr id="9" name="Google Shape;2433;p44">
            <a:extLst>
              <a:ext uri="{FF2B5EF4-FFF2-40B4-BE49-F238E27FC236}">
                <a16:creationId xmlns:a16="http://schemas.microsoft.com/office/drawing/2014/main" id="{99CE3DAE-1501-CB53-6385-0F7066638A7A}"/>
              </a:ext>
            </a:extLst>
          </p:cNvPr>
          <p:cNvSpPr txBox="1">
            <a:spLocks noGrp="1"/>
          </p:cNvSpPr>
          <p:nvPr>
            <p:ph type="title"/>
          </p:nvPr>
        </p:nvSpPr>
        <p:spPr>
          <a:xfrm>
            <a:off x="713223" y="348650"/>
            <a:ext cx="7839105" cy="40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3600"/>
              <a:t>Correlation between Price and Mins played</a:t>
            </a:r>
            <a:endParaRPr sz="3600"/>
          </a:p>
        </p:txBody>
      </p:sp>
      <p:sp>
        <p:nvSpPr>
          <p:cNvPr id="4" name="TextBox 3">
            <a:extLst>
              <a:ext uri="{FF2B5EF4-FFF2-40B4-BE49-F238E27FC236}">
                <a16:creationId xmlns:a16="http://schemas.microsoft.com/office/drawing/2014/main" id="{CC54529D-D367-1997-66FE-C010A6F5D4C4}"/>
              </a:ext>
            </a:extLst>
          </p:cNvPr>
          <p:cNvSpPr txBox="1"/>
          <p:nvPr/>
        </p:nvSpPr>
        <p:spPr>
          <a:xfrm>
            <a:off x="1247136" y="2932566"/>
            <a:ext cx="376517" cy="230832"/>
          </a:xfrm>
          <a:prstGeom prst="rect">
            <a:avLst/>
          </a:prstGeom>
          <a:noFill/>
        </p:spPr>
        <p:txBody>
          <a:bodyPr wrap="square" rtlCol="0">
            <a:spAutoFit/>
          </a:bodyPr>
          <a:lstStyle/>
          <a:p>
            <a:r>
              <a:rPr lang="en-SG" sz="900">
                <a:solidFill>
                  <a:schemeClr val="accent6"/>
                </a:solidFill>
              </a:rPr>
              <a:t>Q1</a:t>
            </a:r>
            <a:endParaRPr lang="en-SG">
              <a:solidFill>
                <a:schemeClr val="accent6"/>
              </a:solidFill>
            </a:endParaRPr>
          </a:p>
        </p:txBody>
      </p:sp>
      <p:sp>
        <p:nvSpPr>
          <p:cNvPr id="5" name="TextBox 4">
            <a:extLst>
              <a:ext uri="{FF2B5EF4-FFF2-40B4-BE49-F238E27FC236}">
                <a16:creationId xmlns:a16="http://schemas.microsoft.com/office/drawing/2014/main" id="{D6B9AA2A-EB14-E640-3392-9070A1D7B541}"/>
              </a:ext>
            </a:extLst>
          </p:cNvPr>
          <p:cNvSpPr txBox="1"/>
          <p:nvPr/>
        </p:nvSpPr>
        <p:spPr>
          <a:xfrm>
            <a:off x="2194004" y="2779607"/>
            <a:ext cx="376517" cy="230832"/>
          </a:xfrm>
          <a:prstGeom prst="rect">
            <a:avLst/>
          </a:prstGeom>
          <a:noFill/>
        </p:spPr>
        <p:txBody>
          <a:bodyPr wrap="square" rtlCol="0">
            <a:spAutoFit/>
          </a:bodyPr>
          <a:lstStyle/>
          <a:p>
            <a:r>
              <a:rPr lang="en-SG" sz="900">
                <a:solidFill>
                  <a:schemeClr val="accent6"/>
                </a:solidFill>
              </a:rPr>
              <a:t>Q2</a:t>
            </a:r>
            <a:endParaRPr lang="en-SG">
              <a:solidFill>
                <a:schemeClr val="accent6"/>
              </a:solidFill>
            </a:endParaRPr>
          </a:p>
        </p:txBody>
      </p:sp>
      <p:sp>
        <p:nvSpPr>
          <p:cNvPr id="11" name="TextBox 10">
            <a:extLst>
              <a:ext uri="{FF2B5EF4-FFF2-40B4-BE49-F238E27FC236}">
                <a16:creationId xmlns:a16="http://schemas.microsoft.com/office/drawing/2014/main" id="{7DEB0FA6-EA60-CDD3-1701-39C463C7C9B0}"/>
              </a:ext>
            </a:extLst>
          </p:cNvPr>
          <p:cNvSpPr txBox="1"/>
          <p:nvPr/>
        </p:nvSpPr>
        <p:spPr>
          <a:xfrm>
            <a:off x="3140872" y="2701734"/>
            <a:ext cx="376517" cy="230832"/>
          </a:xfrm>
          <a:prstGeom prst="rect">
            <a:avLst/>
          </a:prstGeom>
          <a:noFill/>
        </p:spPr>
        <p:txBody>
          <a:bodyPr wrap="square" rtlCol="0">
            <a:spAutoFit/>
          </a:bodyPr>
          <a:lstStyle/>
          <a:p>
            <a:r>
              <a:rPr lang="en-SG" sz="900">
                <a:solidFill>
                  <a:schemeClr val="accent6"/>
                </a:solidFill>
              </a:rPr>
              <a:t>Q3</a:t>
            </a:r>
            <a:endParaRPr lang="en-SG">
              <a:solidFill>
                <a:schemeClr val="accent6"/>
              </a:solidFill>
            </a:endParaRPr>
          </a:p>
        </p:txBody>
      </p:sp>
      <p:sp>
        <p:nvSpPr>
          <p:cNvPr id="15" name="TextBox 14">
            <a:extLst>
              <a:ext uri="{FF2B5EF4-FFF2-40B4-BE49-F238E27FC236}">
                <a16:creationId xmlns:a16="http://schemas.microsoft.com/office/drawing/2014/main" id="{70BF935B-6F41-8AF4-7894-9EE269B26B97}"/>
              </a:ext>
            </a:extLst>
          </p:cNvPr>
          <p:cNvSpPr txBox="1"/>
          <p:nvPr/>
        </p:nvSpPr>
        <p:spPr>
          <a:xfrm>
            <a:off x="4076558" y="2399207"/>
            <a:ext cx="376517" cy="230832"/>
          </a:xfrm>
          <a:prstGeom prst="rect">
            <a:avLst/>
          </a:prstGeom>
          <a:noFill/>
        </p:spPr>
        <p:txBody>
          <a:bodyPr wrap="square" rtlCol="0">
            <a:spAutoFit/>
          </a:bodyPr>
          <a:lstStyle/>
          <a:p>
            <a:r>
              <a:rPr lang="en-SG" sz="900">
                <a:solidFill>
                  <a:schemeClr val="accent6"/>
                </a:solidFill>
              </a:rPr>
              <a:t>Q4</a:t>
            </a:r>
            <a:endParaRPr lang="en-SG">
              <a:solidFill>
                <a:schemeClr val="accent6"/>
              </a:solidFill>
            </a:endParaRPr>
          </a:p>
        </p:txBody>
      </p:sp>
    </p:spTree>
    <p:extLst>
      <p:ext uri="{BB962C8B-B14F-4D97-AF65-F5344CB8AC3E}">
        <p14:creationId xmlns:p14="http://schemas.microsoft.com/office/powerpoint/2010/main" val="32912725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432"/>
        <p:cNvGrpSpPr/>
        <p:nvPr/>
      </p:nvGrpSpPr>
      <p:grpSpPr>
        <a:xfrm>
          <a:off x="0" y="0"/>
          <a:ext cx="0" cy="0"/>
          <a:chOff x="0" y="0"/>
          <a:chExt cx="0" cy="0"/>
        </a:xfrm>
      </p:grpSpPr>
      <p:pic>
        <p:nvPicPr>
          <p:cNvPr id="17" name="Picture 16" descr="Chart, bar chart, histogram&#10;&#10;Description automatically generated">
            <a:extLst>
              <a:ext uri="{FF2B5EF4-FFF2-40B4-BE49-F238E27FC236}">
                <a16:creationId xmlns:a16="http://schemas.microsoft.com/office/drawing/2014/main" id="{2596ED5E-C091-DD89-9104-47F54FDE03AF}"/>
              </a:ext>
            </a:extLst>
          </p:cNvPr>
          <p:cNvPicPr>
            <a:picLocks noChangeAspect="1"/>
          </p:cNvPicPr>
          <p:nvPr/>
        </p:nvPicPr>
        <p:blipFill>
          <a:blip r:embed="rId3"/>
          <a:stretch>
            <a:fillRect/>
          </a:stretch>
        </p:blipFill>
        <p:spPr>
          <a:xfrm>
            <a:off x="232422" y="887449"/>
            <a:ext cx="5391014" cy="3368601"/>
          </a:xfrm>
          <a:prstGeom prst="rect">
            <a:avLst/>
          </a:prstGeom>
        </p:spPr>
      </p:pic>
      <p:cxnSp>
        <p:nvCxnSpPr>
          <p:cNvPr id="18" name="Straight Arrow Connector 17">
            <a:extLst>
              <a:ext uri="{FF2B5EF4-FFF2-40B4-BE49-F238E27FC236}">
                <a16:creationId xmlns:a16="http://schemas.microsoft.com/office/drawing/2014/main" id="{57331573-0E08-5714-BA4F-B94ED878A0AE}"/>
              </a:ext>
            </a:extLst>
          </p:cNvPr>
          <p:cNvCxnSpPr>
            <a:cxnSpLocks/>
          </p:cNvCxnSpPr>
          <p:nvPr/>
        </p:nvCxnSpPr>
        <p:spPr>
          <a:xfrm flipV="1">
            <a:off x="979055" y="1163782"/>
            <a:ext cx="1644072" cy="1209963"/>
          </a:xfrm>
          <a:prstGeom prst="straightConnector1">
            <a:avLst/>
          </a:prstGeom>
          <a:ln w="635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7896EEA5-3761-84D4-32FB-790B97D20389}"/>
              </a:ext>
            </a:extLst>
          </p:cNvPr>
          <p:cNvCxnSpPr>
            <a:cxnSpLocks/>
          </p:cNvCxnSpPr>
          <p:nvPr/>
        </p:nvCxnSpPr>
        <p:spPr>
          <a:xfrm flipV="1">
            <a:off x="3675529" y="1163782"/>
            <a:ext cx="1612289" cy="1274618"/>
          </a:xfrm>
          <a:prstGeom prst="straightConnector1">
            <a:avLst/>
          </a:prstGeom>
          <a:ln w="635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grpSp>
        <p:nvGrpSpPr>
          <p:cNvPr id="22" name="Group 21">
            <a:extLst>
              <a:ext uri="{FF2B5EF4-FFF2-40B4-BE49-F238E27FC236}">
                <a16:creationId xmlns:a16="http://schemas.microsoft.com/office/drawing/2014/main" id="{84CCADA0-3176-7BA7-4166-63DFAD211327}"/>
              </a:ext>
            </a:extLst>
          </p:cNvPr>
          <p:cNvGrpSpPr/>
          <p:nvPr/>
        </p:nvGrpSpPr>
        <p:grpSpPr>
          <a:xfrm>
            <a:off x="5818909" y="972491"/>
            <a:ext cx="2817309" cy="3091509"/>
            <a:chOff x="5818909" y="972491"/>
            <a:chExt cx="2817309" cy="3091509"/>
          </a:xfrm>
        </p:grpSpPr>
        <p:sp>
          <p:nvSpPr>
            <p:cNvPr id="3" name="Google Shape;2433;p44">
              <a:extLst>
                <a:ext uri="{FF2B5EF4-FFF2-40B4-BE49-F238E27FC236}">
                  <a16:creationId xmlns:a16="http://schemas.microsoft.com/office/drawing/2014/main" id="{5EE691BF-A358-B2AF-F8E8-5B7136E5EF21}"/>
                </a:ext>
              </a:extLst>
            </p:cNvPr>
            <p:cNvSpPr txBox="1">
              <a:spLocks/>
            </p:cNvSpPr>
            <p:nvPr/>
          </p:nvSpPr>
          <p:spPr>
            <a:xfrm>
              <a:off x="5818909" y="972491"/>
              <a:ext cx="2817309" cy="309150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5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1pPr>
              <a:lvl2pPr marR="0" lvl="1"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2pPr>
              <a:lvl3pPr marR="0" lvl="2"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3pPr>
              <a:lvl4pPr marR="0" lvl="3"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4pPr>
              <a:lvl5pPr marR="0" lvl="4"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5pPr>
              <a:lvl6pPr marR="0" lvl="5"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6pPr>
              <a:lvl7pPr marR="0" lvl="6"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7pPr>
              <a:lvl8pPr marR="0" lvl="7"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8pPr>
              <a:lvl9pPr marR="0" lvl="8"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9pPr>
            </a:lstStyle>
            <a:p>
              <a:pPr marL="285750" indent="-285750" algn="l">
                <a:lnSpc>
                  <a:spcPct val="100000"/>
                </a:lnSpc>
                <a:buSzPct val="100000"/>
                <a:buFont typeface="Arial" panose="020B0604020202020204" pitchFamily="34" charset="0"/>
                <a:buChar char="•"/>
              </a:pPr>
              <a:r>
                <a:rPr lang="en-US" sz="1600" b="0"/>
                <a:t>Bar Graphs of Mean Price against Goals per 90 &amp; Assists per 90</a:t>
              </a:r>
            </a:p>
            <a:p>
              <a:pPr marL="285750" indent="-285750" algn="l">
                <a:lnSpc>
                  <a:spcPct val="100000"/>
                </a:lnSpc>
                <a:buSzPct val="100000"/>
                <a:buFont typeface="Arial" panose="020B0604020202020204" pitchFamily="34" charset="0"/>
                <a:buChar char="•"/>
              </a:pPr>
              <a:r>
                <a:rPr lang="en-US" sz="1600" b="0" u="sng"/>
                <a:t>General Trend</a:t>
              </a:r>
              <a:r>
                <a:rPr lang="en-US" sz="1600" b="0"/>
                <a:t>: Players that make the most goals and assists after valued more</a:t>
              </a:r>
            </a:p>
            <a:p>
              <a:pPr marL="285750" indent="-285750" algn="l">
                <a:lnSpc>
                  <a:spcPct val="100000"/>
                </a:lnSpc>
                <a:buSzPct val="100000"/>
                <a:buFont typeface="Arial" panose="020B0604020202020204" pitchFamily="34" charset="0"/>
                <a:buChar char="•"/>
              </a:pPr>
              <a:endParaRPr lang="en-US" sz="1600" b="0"/>
            </a:p>
            <a:p>
              <a:pPr marL="285750" lvl="4" indent="-285750">
                <a:buSzPct val="100000"/>
                <a:buFont typeface="Arial" panose="020B0604020202020204" pitchFamily="34" charset="0"/>
                <a:buChar char="•"/>
              </a:pPr>
              <a:endParaRPr lang="en-US" sz="1600" b="0"/>
            </a:p>
            <a:p>
              <a:pPr algn="l">
                <a:lnSpc>
                  <a:spcPct val="100000"/>
                </a:lnSpc>
                <a:buSzPct val="150000"/>
              </a:pPr>
              <a:endParaRPr lang="en-US" sz="1600" b="0"/>
            </a:p>
          </p:txBody>
        </p:sp>
        <p:sp>
          <p:nvSpPr>
            <p:cNvPr id="21" name="Google Shape;2433;p44">
              <a:extLst>
                <a:ext uri="{FF2B5EF4-FFF2-40B4-BE49-F238E27FC236}">
                  <a16:creationId xmlns:a16="http://schemas.microsoft.com/office/drawing/2014/main" id="{D18AF7B8-17D2-BB52-47CE-F358BDE14EA6}"/>
                </a:ext>
              </a:extLst>
            </p:cNvPr>
            <p:cNvSpPr txBox="1">
              <a:spLocks/>
            </p:cNvSpPr>
            <p:nvPr/>
          </p:nvSpPr>
          <p:spPr>
            <a:xfrm>
              <a:off x="6049818" y="2571749"/>
              <a:ext cx="2586400" cy="131676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5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1pPr>
              <a:lvl2pPr marR="0" lvl="1"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2pPr>
              <a:lvl3pPr marR="0" lvl="2"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3pPr>
              <a:lvl4pPr marR="0" lvl="3"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4pPr>
              <a:lvl5pPr marR="0" lvl="4"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5pPr>
              <a:lvl6pPr marR="0" lvl="5"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6pPr>
              <a:lvl7pPr marR="0" lvl="6"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7pPr>
              <a:lvl8pPr marR="0" lvl="7"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8pPr>
              <a:lvl9pPr marR="0" lvl="8"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9pPr>
            </a:lstStyle>
            <a:p>
              <a:pPr algn="l">
                <a:lnSpc>
                  <a:spcPct val="100000"/>
                </a:lnSpc>
                <a:buSzPct val="80000"/>
              </a:pPr>
              <a:r>
                <a:rPr lang="en-US" sz="1500" b="0" u="sng"/>
                <a:t>Agrees with common consensus :</a:t>
              </a:r>
            </a:p>
            <a:p>
              <a:pPr marL="285750" indent="-285750" algn="l">
                <a:lnSpc>
                  <a:spcPct val="100000"/>
                </a:lnSpc>
                <a:buSzPct val="80000"/>
                <a:buFont typeface="Wingdings" pitchFamily="2" charset="2"/>
                <a:buChar char="Ø"/>
              </a:pPr>
              <a:r>
                <a:rPr lang="en-US" sz="1400" b="0"/>
                <a:t>Players that can contribute the most the teams are valued the most</a:t>
              </a:r>
            </a:p>
          </p:txBody>
        </p:sp>
      </p:grpSp>
      <p:sp>
        <p:nvSpPr>
          <p:cNvPr id="6" name="Google Shape;2433;p44">
            <a:extLst>
              <a:ext uri="{FF2B5EF4-FFF2-40B4-BE49-F238E27FC236}">
                <a16:creationId xmlns:a16="http://schemas.microsoft.com/office/drawing/2014/main" id="{586517BC-4896-CDF3-F891-B42D13545CF2}"/>
              </a:ext>
            </a:extLst>
          </p:cNvPr>
          <p:cNvSpPr txBox="1">
            <a:spLocks noGrp="1"/>
          </p:cNvSpPr>
          <p:nvPr>
            <p:ph type="title"/>
          </p:nvPr>
        </p:nvSpPr>
        <p:spPr>
          <a:xfrm>
            <a:off x="448235" y="348650"/>
            <a:ext cx="8104093" cy="40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3600"/>
              <a:t>Correlation between Price and Assists/ Goals</a:t>
            </a:r>
            <a:endParaRPr sz="3600"/>
          </a:p>
        </p:txBody>
      </p:sp>
      <p:sp>
        <p:nvSpPr>
          <p:cNvPr id="5" name="TextBox 4">
            <a:extLst>
              <a:ext uri="{FF2B5EF4-FFF2-40B4-BE49-F238E27FC236}">
                <a16:creationId xmlns:a16="http://schemas.microsoft.com/office/drawing/2014/main" id="{CCF5A003-FE08-ECD0-AF44-BDFD4683F6E8}"/>
              </a:ext>
            </a:extLst>
          </p:cNvPr>
          <p:cNvSpPr txBox="1"/>
          <p:nvPr/>
        </p:nvSpPr>
        <p:spPr>
          <a:xfrm>
            <a:off x="790796" y="3461717"/>
            <a:ext cx="376517" cy="230832"/>
          </a:xfrm>
          <a:prstGeom prst="rect">
            <a:avLst/>
          </a:prstGeom>
          <a:noFill/>
        </p:spPr>
        <p:txBody>
          <a:bodyPr wrap="square" rtlCol="0">
            <a:spAutoFit/>
          </a:bodyPr>
          <a:lstStyle/>
          <a:p>
            <a:r>
              <a:rPr lang="en-SG" sz="900">
                <a:solidFill>
                  <a:schemeClr val="tx1"/>
                </a:solidFill>
              </a:rPr>
              <a:t>Q1</a:t>
            </a:r>
            <a:endParaRPr lang="en-SG">
              <a:solidFill>
                <a:schemeClr val="tx1"/>
              </a:solidFill>
            </a:endParaRPr>
          </a:p>
        </p:txBody>
      </p:sp>
      <p:sp>
        <p:nvSpPr>
          <p:cNvPr id="8" name="TextBox 7">
            <a:extLst>
              <a:ext uri="{FF2B5EF4-FFF2-40B4-BE49-F238E27FC236}">
                <a16:creationId xmlns:a16="http://schemas.microsoft.com/office/drawing/2014/main" id="{EF073FAF-9705-02FC-7E37-A3D5D21D5DE3}"/>
              </a:ext>
            </a:extLst>
          </p:cNvPr>
          <p:cNvSpPr txBox="1"/>
          <p:nvPr/>
        </p:nvSpPr>
        <p:spPr>
          <a:xfrm>
            <a:off x="1349170" y="3468067"/>
            <a:ext cx="376517" cy="230832"/>
          </a:xfrm>
          <a:prstGeom prst="rect">
            <a:avLst/>
          </a:prstGeom>
          <a:noFill/>
        </p:spPr>
        <p:txBody>
          <a:bodyPr wrap="square" rtlCol="0">
            <a:spAutoFit/>
          </a:bodyPr>
          <a:lstStyle/>
          <a:p>
            <a:r>
              <a:rPr lang="en-SG" sz="900">
                <a:solidFill>
                  <a:schemeClr val="tx1"/>
                </a:solidFill>
              </a:rPr>
              <a:t>Q2</a:t>
            </a:r>
            <a:endParaRPr lang="en-SG">
              <a:solidFill>
                <a:schemeClr val="tx1"/>
              </a:solidFill>
            </a:endParaRPr>
          </a:p>
        </p:txBody>
      </p:sp>
      <p:sp>
        <p:nvSpPr>
          <p:cNvPr id="9" name="TextBox 8">
            <a:extLst>
              <a:ext uri="{FF2B5EF4-FFF2-40B4-BE49-F238E27FC236}">
                <a16:creationId xmlns:a16="http://schemas.microsoft.com/office/drawing/2014/main" id="{34EF74FC-3E3F-A7CB-642A-D79E1DF65114}"/>
              </a:ext>
            </a:extLst>
          </p:cNvPr>
          <p:cNvSpPr txBox="1"/>
          <p:nvPr/>
        </p:nvSpPr>
        <p:spPr>
          <a:xfrm>
            <a:off x="1907544" y="3468067"/>
            <a:ext cx="376517" cy="230832"/>
          </a:xfrm>
          <a:prstGeom prst="rect">
            <a:avLst/>
          </a:prstGeom>
          <a:noFill/>
        </p:spPr>
        <p:txBody>
          <a:bodyPr wrap="square" rtlCol="0">
            <a:spAutoFit/>
          </a:bodyPr>
          <a:lstStyle/>
          <a:p>
            <a:r>
              <a:rPr lang="en-SG" sz="900">
                <a:solidFill>
                  <a:schemeClr val="tx1"/>
                </a:solidFill>
              </a:rPr>
              <a:t>Q3</a:t>
            </a:r>
            <a:endParaRPr lang="en-SG">
              <a:solidFill>
                <a:schemeClr val="tx1"/>
              </a:solidFill>
            </a:endParaRPr>
          </a:p>
        </p:txBody>
      </p:sp>
      <p:sp>
        <p:nvSpPr>
          <p:cNvPr id="12" name="TextBox 11">
            <a:extLst>
              <a:ext uri="{FF2B5EF4-FFF2-40B4-BE49-F238E27FC236}">
                <a16:creationId xmlns:a16="http://schemas.microsoft.com/office/drawing/2014/main" id="{2973F30F-7714-B7D6-D15A-C380DEAC3673}"/>
              </a:ext>
            </a:extLst>
          </p:cNvPr>
          <p:cNvSpPr txBox="1"/>
          <p:nvPr/>
        </p:nvSpPr>
        <p:spPr>
          <a:xfrm>
            <a:off x="2434868" y="3461717"/>
            <a:ext cx="376517" cy="230832"/>
          </a:xfrm>
          <a:prstGeom prst="rect">
            <a:avLst/>
          </a:prstGeom>
          <a:noFill/>
        </p:spPr>
        <p:txBody>
          <a:bodyPr wrap="square" rtlCol="0">
            <a:spAutoFit/>
          </a:bodyPr>
          <a:lstStyle/>
          <a:p>
            <a:r>
              <a:rPr lang="en-SG" sz="900">
                <a:solidFill>
                  <a:schemeClr val="tx1"/>
                </a:solidFill>
              </a:rPr>
              <a:t>Q4</a:t>
            </a:r>
            <a:endParaRPr lang="en-SG">
              <a:solidFill>
                <a:schemeClr val="tx1"/>
              </a:solidFill>
            </a:endParaRPr>
          </a:p>
        </p:txBody>
      </p:sp>
      <p:sp>
        <p:nvSpPr>
          <p:cNvPr id="13" name="TextBox 12">
            <a:extLst>
              <a:ext uri="{FF2B5EF4-FFF2-40B4-BE49-F238E27FC236}">
                <a16:creationId xmlns:a16="http://schemas.microsoft.com/office/drawing/2014/main" id="{BD2540F2-F264-40CD-D514-5FF094BC710C}"/>
              </a:ext>
            </a:extLst>
          </p:cNvPr>
          <p:cNvSpPr txBox="1"/>
          <p:nvPr/>
        </p:nvSpPr>
        <p:spPr>
          <a:xfrm>
            <a:off x="3455487" y="3461717"/>
            <a:ext cx="376517" cy="230832"/>
          </a:xfrm>
          <a:prstGeom prst="rect">
            <a:avLst/>
          </a:prstGeom>
          <a:noFill/>
        </p:spPr>
        <p:txBody>
          <a:bodyPr wrap="square" rtlCol="0">
            <a:spAutoFit/>
          </a:bodyPr>
          <a:lstStyle/>
          <a:p>
            <a:r>
              <a:rPr lang="en-SG" sz="900">
                <a:solidFill>
                  <a:schemeClr val="tx1"/>
                </a:solidFill>
              </a:rPr>
              <a:t>Q1</a:t>
            </a:r>
            <a:endParaRPr lang="en-SG">
              <a:solidFill>
                <a:schemeClr val="tx1"/>
              </a:solidFill>
            </a:endParaRPr>
          </a:p>
        </p:txBody>
      </p:sp>
      <p:sp>
        <p:nvSpPr>
          <p:cNvPr id="15" name="TextBox 14">
            <a:extLst>
              <a:ext uri="{FF2B5EF4-FFF2-40B4-BE49-F238E27FC236}">
                <a16:creationId xmlns:a16="http://schemas.microsoft.com/office/drawing/2014/main" id="{27F281BB-8D3A-11C0-4055-242B2BBDD01C}"/>
              </a:ext>
            </a:extLst>
          </p:cNvPr>
          <p:cNvSpPr txBox="1"/>
          <p:nvPr/>
        </p:nvSpPr>
        <p:spPr>
          <a:xfrm>
            <a:off x="4013861" y="3468067"/>
            <a:ext cx="376517" cy="230832"/>
          </a:xfrm>
          <a:prstGeom prst="rect">
            <a:avLst/>
          </a:prstGeom>
          <a:noFill/>
        </p:spPr>
        <p:txBody>
          <a:bodyPr wrap="square" rtlCol="0">
            <a:spAutoFit/>
          </a:bodyPr>
          <a:lstStyle/>
          <a:p>
            <a:r>
              <a:rPr lang="en-SG" sz="900">
                <a:solidFill>
                  <a:schemeClr val="tx1"/>
                </a:solidFill>
              </a:rPr>
              <a:t>Q2</a:t>
            </a:r>
            <a:endParaRPr lang="en-SG">
              <a:solidFill>
                <a:schemeClr val="tx1"/>
              </a:solidFill>
            </a:endParaRPr>
          </a:p>
        </p:txBody>
      </p:sp>
      <p:sp>
        <p:nvSpPr>
          <p:cNvPr id="19" name="TextBox 18">
            <a:extLst>
              <a:ext uri="{FF2B5EF4-FFF2-40B4-BE49-F238E27FC236}">
                <a16:creationId xmlns:a16="http://schemas.microsoft.com/office/drawing/2014/main" id="{4379DEDA-2EF0-256D-FCD3-D5283979C519}"/>
              </a:ext>
            </a:extLst>
          </p:cNvPr>
          <p:cNvSpPr txBox="1"/>
          <p:nvPr/>
        </p:nvSpPr>
        <p:spPr>
          <a:xfrm>
            <a:off x="4572235" y="3468067"/>
            <a:ext cx="376517" cy="230832"/>
          </a:xfrm>
          <a:prstGeom prst="rect">
            <a:avLst/>
          </a:prstGeom>
          <a:noFill/>
        </p:spPr>
        <p:txBody>
          <a:bodyPr wrap="square" rtlCol="0">
            <a:spAutoFit/>
          </a:bodyPr>
          <a:lstStyle/>
          <a:p>
            <a:r>
              <a:rPr lang="en-SG" sz="900">
                <a:solidFill>
                  <a:schemeClr val="tx1"/>
                </a:solidFill>
              </a:rPr>
              <a:t>Q3</a:t>
            </a:r>
            <a:endParaRPr lang="en-SG">
              <a:solidFill>
                <a:schemeClr val="tx1"/>
              </a:solidFill>
            </a:endParaRPr>
          </a:p>
        </p:txBody>
      </p:sp>
      <p:sp>
        <p:nvSpPr>
          <p:cNvPr id="23" name="TextBox 22">
            <a:extLst>
              <a:ext uri="{FF2B5EF4-FFF2-40B4-BE49-F238E27FC236}">
                <a16:creationId xmlns:a16="http://schemas.microsoft.com/office/drawing/2014/main" id="{DCF0F560-CC7D-C0E2-25CF-3C4395904D0F}"/>
              </a:ext>
            </a:extLst>
          </p:cNvPr>
          <p:cNvSpPr txBox="1"/>
          <p:nvPr/>
        </p:nvSpPr>
        <p:spPr>
          <a:xfrm>
            <a:off x="5099559" y="3461717"/>
            <a:ext cx="376517" cy="230832"/>
          </a:xfrm>
          <a:prstGeom prst="rect">
            <a:avLst/>
          </a:prstGeom>
          <a:noFill/>
        </p:spPr>
        <p:txBody>
          <a:bodyPr wrap="square" rtlCol="0">
            <a:spAutoFit/>
          </a:bodyPr>
          <a:lstStyle/>
          <a:p>
            <a:r>
              <a:rPr lang="en-SG" sz="900">
                <a:solidFill>
                  <a:schemeClr val="tx1"/>
                </a:solidFill>
              </a:rPr>
              <a:t>Q4</a:t>
            </a:r>
            <a:endParaRPr lang="en-SG">
              <a:solidFill>
                <a:schemeClr val="tx1"/>
              </a:solidFill>
            </a:endParaRPr>
          </a:p>
        </p:txBody>
      </p:sp>
    </p:spTree>
    <p:extLst>
      <p:ext uri="{BB962C8B-B14F-4D97-AF65-F5344CB8AC3E}">
        <p14:creationId xmlns:p14="http://schemas.microsoft.com/office/powerpoint/2010/main" val="5297072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432"/>
        <p:cNvGrpSpPr/>
        <p:nvPr/>
      </p:nvGrpSpPr>
      <p:grpSpPr>
        <a:xfrm>
          <a:off x="0" y="0"/>
          <a:ext cx="0" cy="0"/>
          <a:chOff x="0" y="0"/>
          <a:chExt cx="0" cy="0"/>
        </a:xfrm>
      </p:grpSpPr>
      <p:pic>
        <p:nvPicPr>
          <p:cNvPr id="3" name="Picture 2">
            <a:extLst>
              <a:ext uri="{FF2B5EF4-FFF2-40B4-BE49-F238E27FC236}">
                <a16:creationId xmlns:a16="http://schemas.microsoft.com/office/drawing/2014/main" id="{D635D6D3-762C-B4A1-F7BA-E429DD20C713}"/>
              </a:ext>
            </a:extLst>
          </p:cNvPr>
          <p:cNvPicPr>
            <a:picLocks noChangeAspect="1"/>
          </p:cNvPicPr>
          <p:nvPr/>
        </p:nvPicPr>
        <p:blipFill rotWithShape="1">
          <a:blip r:embed="rId3"/>
          <a:srcRect l="1805" t="3034" r="843" b="3515"/>
          <a:stretch/>
        </p:blipFill>
        <p:spPr>
          <a:xfrm>
            <a:off x="1459940" y="796738"/>
            <a:ext cx="6224067" cy="3550023"/>
          </a:xfrm>
          <a:prstGeom prst="rect">
            <a:avLst/>
          </a:prstGeom>
        </p:spPr>
      </p:pic>
      <p:sp>
        <p:nvSpPr>
          <p:cNvPr id="5" name="Google Shape;2433;p44">
            <a:extLst>
              <a:ext uri="{FF2B5EF4-FFF2-40B4-BE49-F238E27FC236}">
                <a16:creationId xmlns:a16="http://schemas.microsoft.com/office/drawing/2014/main" id="{85850032-976A-AC11-A498-16ECD8DA8837}"/>
              </a:ext>
            </a:extLst>
          </p:cNvPr>
          <p:cNvSpPr txBox="1">
            <a:spLocks/>
          </p:cNvSpPr>
          <p:nvPr/>
        </p:nvSpPr>
        <p:spPr>
          <a:xfrm>
            <a:off x="713224" y="348650"/>
            <a:ext cx="7717500" cy="408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5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1pPr>
            <a:lvl2pPr marR="0" lvl="1"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2pPr>
            <a:lvl3pPr marR="0" lvl="2"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3pPr>
            <a:lvl4pPr marR="0" lvl="3"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4pPr>
            <a:lvl5pPr marR="0" lvl="4"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5pPr>
            <a:lvl6pPr marR="0" lvl="5"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6pPr>
            <a:lvl7pPr marR="0" lvl="6"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7pPr>
            <a:lvl8pPr marR="0" lvl="7"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8pPr>
            <a:lvl9pPr marR="0" lvl="8"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9pPr>
          </a:lstStyle>
          <a:p>
            <a:r>
              <a:rPr lang="en-US" sz="3600"/>
              <a:t>Data Cleaning for Player Valuation</a:t>
            </a:r>
          </a:p>
        </p:txBody>
      </p:sp>
    </p:spTree>
    <p:extLst>
      <p:ext uri="{BB962C8B-B14F-4D97-AF65-F5344CB8AC3E}">
        <p14:creationId xmlns:p14="http://schemas.microsoft.com/office/powerpoint/2010/main" val="312504201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432"/>
        <p:cNvGrpSpPr/>
        <p:nvPr/>
      </p:nvGrpSpPr>
      <p:grpSpPr>
        <a:xfrm>
          <a:off x="0" y="0"/>
          <a:ext cx="0" cy="0"/>
          <a:chOff x="0" y="0"/>
          <a:chExt cx="0" cy="0"/>
        </a:xfrm>
      </p:grpSpPr>
      <p:pic>
        <p:nvPicPr>
          <p:cNvPr id="6" name="Picture 5" descr="Chart, histogram&#10;&#10;Description automatically generated">
            <a:extLst>
              <a:ext uri="{FF2B5EF4-FFF2-40B4-BE49-F238E27FC236}">
                <a16:creationId xmlns:a16="http://schemas.microsoft.com/office/drawing/2014/main" id="{39040225-9128-7292-F375-7B8F12C7AB1B}"/>
              </a:ext>
            </a:extLst>
          </p:cNvPr>
          <p:cNvPicPr>
            <a:picLocks noChangeAspect="1"/>
          </p:cNvPicPr>
          <p:nvPr/>
        </p:nvPicPr>
        <p:blipFill>
          <a:blip r:embed="rId3"/>
          <a:stretch>
            <a:fillRect/>
          </a:stretch>
        </p:blipFill>
        <p:spPr>
          <a:xfrm>
            <a:off x="970091" y="776070"/>
            <a:ext cx="6678273" cy="3591359"/>
          </a:xfrm>
          <a:prstGeom prst="rect">
            <a:avLst/>
          </a:prstGeom>
        </p:spPr>
      </p:pic>
      <p:sp>
        <p:nvSpPr>
          <p:cNvPr id="16" name="Google Shape;2433;p44">
            <a:extLst>
              <a:ext uri="{FF2B5EF4-FFF2-40B4-BE49-F238E27FC236}">
                <a16:creationId xmlns:a16="http://schemas.microsoft.com/office/drawing/2014/main" id="{D11B23E4-C69B-69D8-F43C-3C3F4C3CDD52}"/>
              </a:ext>
            </a:extLst>
          </p:cNvPr>
          <p:cNvSpPr txBox="1">
            <a:spLocks/>
          </p:cNvSpPr>
          <p:nvPr/>
        </p:nvSpPr>
        <p:spPr>
          <a:xfrm>
            <a:off x="713224" y="348650"/>
            <a:ext cx="7717500" cy="408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5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1pPr>
            <a:lvl2pPr marR="0" lvl="1"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2pPr>
            <a:lvl3pPr marR="0" lvl="2"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3pPr>
            <a:lvl4pPr marR="0" lvl="3"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4pPr>
            <a:lvl5pPr marR="0" lvl="4"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5pPr>
            <a:lvl6pPr marR="0" lvl="5"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6pPr>
            <a:lvl7pPr marR="0" lvl="6"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7pPr>
            <a:lvl8pPr marR="0" lvl="7"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8pPr>
            <a:lvl9pPr marR="0" lvl="8"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9pPr>
          </a:lstStyle>
          <a:p>
            <a:r>
              <a:rPr lang="en-US" sz="3600"/>
              <a:t>Data Cleaning for Player Valuation</a:t>
            </a:r>
          </a:p>
        </p:txBody>
      </p:sp>
    </p:spTree>
    <p:extLst>
      <p:ext uri="{BB962C8B-B14F-4D97-AF65-F5344CB8AC3E}">
        <p14:creationId xmlns:p14="http://schemas.microsoft.com/office/powerpoint/2010/main" val="395655997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432"/>
        <p:cNvGrpSpPr/>
        <p:nvPr/>
      </p:nvGrpSpPr>
      <p:grpSpPr>
        <a:xfrm>
          <a:off x="0" y="0"/>
          <a:ext cx="0" cy="0"/>
          <a:chOff x="0" y="0"/>
          <a:chExt cx="0" cy="0"/>
        </a:xfrm>
      </p:grpSpPr>
      <p:sp>
        <p:nvSpPr>
          <p:cNvPr id="13" name="Google Shape;2433;p44">
            <a:extLst>
              <a:ext uri="{FF2B5EF4-FFF2-40B4-BE49-F238E27FC236}">
                <a16:creationId xmlns:a16="http://schemas.microsoft.com/office/drawing/2014/main" id="{470B9A5B-E496-1C95-A619-DBABE05BC919}"/>
              </a:ext>
            </a:extLst>
          </p:cNvPr>
          <p:cNvSpPr txBox="1">
            <a:spLocks noGrp="1"/>
          </p:cNvSpPr>
          <p:nvPr>
            <p:ph type="title"/>
          </p:nvPr>
        </p:nvSpPr>
        <p:spPr>
          <a:xfrm>
            <a:off x="631496" y="781852"/>
            <a:ext cx="1909877" cy="204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1600"/>
              <a:t>Plus-Minus Per Min</a:t>
            </a:r>
            <a:endParaRPr sz="1600"/>
          </a:p>
        </p:txBody>
      </p:sp>
      <p:pic>
        <p:nvPicPr>
          <p:cNvPr id="3" name="Picture 2" descr="Chart&#10;&#10;Description automatically generated">
            <a:extLst>
              <a:ext uri="{FF2B5EF4-FFF2-40B4-BE49-F238E27FC236}">
                <a16:creationId xmlns:a16="http://schemas.microsoft.com/office/drawing/2014/main" id="{63008E9E-5D07-E346-7472-5FF6F082B24F}"/>
              </a:ext>
            </a:extLst>
          </p:cNvPr>
          <p:cNvPicPr>
            <a:picLocks noChangeAspect="1"/>
          </p:cNvPicPr>
          <p:nvPr/>
        </p:nvPicPr>
        <p:blipFill>
          <a:blip r:embed="rId3"/>
          <a:stretch>
            <a:fillRect/>
          </a:stretch>
        </p:blipFill>
        <p:spPr>
          <a:xfrm>
            <a:off x="-17083" y="3493782"/>
            <a:ext cx="3103872" cy="701494"/>
          </a:xfrm>
          <a:prstGeom prst="rect">
            <a:avLst/>
          </a:prstGeom>
        </p:spPr>
      </p:pic>
      <p:pic>
        <p:nvPicPr>
          <p:cNvPr id="5" name="Picture 4" descr="Chart, histogram&#10;&#10;Description automatically generated">
            <a:extLst>
              <a:ext uri="{FF2B5EF4-FFF2-40B4-BE49-F238E27FC236}">
                <a16:creationId xmlns:a16="http://schemas.microsoft.com/office/drawing/2014/main" id="{75B013DF-719D-0037-A32C-63A78EA53230}"/>
              </a:ext>
            </a:extLst>
          </p:cNvPr>
          <p:cNvPicPr>
            <a:picLocks noChangeAspect="1"/>
          </p:cNvPicPr>
          <p:nvPr/>
        </p:nvPicPr>
        <p:blipFill>
          <a:blip r:embed="rId4"/>
          <a:stretch>
            <a:fillRect/>
          </a:stretch>
        </p:blipFill>
        <p:spPr>
          <a:xfrm>
            <a:off x="56804" y="1049701"/>
            <a:ext cx="3059263" cy="2432409"/>
          </a:xfrm>
          <a:prstGeom prst="rect">
            <a:avLst/>
          </a:prstGeom>
        </p:spPr>
      </p:pic>
      <p:pic>
        <p:nvPicPr>
          <p:cNvPr id="9" name="Picture 8" descr="Chart, histogram&#10;&#10;Description automatically generated">
            <a:extLst>
              <a:ext uri="{FF2B5EF4-FFF2-40B4-BE49-F238E27FC236}">
                <a16:creationId xmlns:a16="http://schemas.microsoft.com/office/drawing/2014/main" id="{AB9917AB-6540-CFD5-20D8-3AC26A1A67E8}"/>
              </a:ext>
            </a:extLst>
          </p:cNvPr>
          <p:cNvPicPr>
            <a:picLocks noChangeAspect="1"/>
          </p:cNvPicPr>
          <p:nvPr/>
        </p:nvPicPr>
        <p:blipFill>
          <a:blip r:embed="rId5"/>
          <a:stretch>
            <a:fillRect/>
          </a:stretch>
        </p:blipFill>
        <p:spPr>
          <a:xfrm>
            <a:off x="3060653" y="1049701"/>
            <a:ext cx="3078774" cy="2426354"/>
          </a:xfrm>
          <a:prstGeom prst="rect">
            <a:avLst/>
          </a:prstGeom>
        </p:spPr>
      </p:pic>
      <p:pic>
        <p:nvPicPr>
          <p:cNvPr id="10" name="Picture 9" descr="Chart, histogram&#10;&#10;Description automatically generated">
            <a:extLst>
              <a:ext uri="{FF2B5EF4-FFF2-40B4-BE49-F238E27FC236}">
                <a16:creationId xmlns:a16="http://schemas.microsoft.com/office/drawing/2014/main" id="{2ED71888-FC58-B2CC-5898-5C35D30C9B91}"/>
              </a:ext>
            </a:extLst>
          </p:cNvPr>
          <p:cNvPicPr>
            <a:picLocks noChangeAspect="1"/>
          </p:cNvPicPr>
          <p:nvPr/>
        </p:nvPicPr>
        <p:blipFill>
          <a:blip r:embed="rId6"/>
          <a:stretch>
            <a:fillRect/>
          </a:stretch>
        </p:blipFill>
        <p:spPr>
          <a:xfrm>
            <a:off x="6028457" y="1043646"/>
            <a:ext cx="3087103" cy="2426355"/>
          </a:xfrm>
          <a:prstGeom prst="rect">
            <a:avLst/>
          </a:prstGeom>
        </p:spPr>
      </p:pic>
      <p:pic>
        <p:nvPicPr>
          <p:cNvPr id="11" name="Picture 10" descr="Chart, box and whisker chart&#10;&#10;Description automatically generated">
            <a:extLst>
              <a:ext uri="{FF2B5EF4-FFF2-40B4-BE49-F238E27FC236}">
                <a16:creationId xmlns:a16="http://schemas.microsoft.com/office/drawing/2014/main" id="{265844CE-FF4C-3340-EBB3-B44C740D0155}"/>
              </a:ext>
            </a:extLst>
          </p:cNvPr>
          <p:cNvPicPr>
            <a:picLocks noChangeAspect="1"/>
          </p:cNvPicPr>
          <p:nvPr/>
        </p:nvPicPr>
        <p:blipFill>
          <a:blip r:embed="rId7"/>
          <a:stretch>
            <a:fillRect/>
          </a:stretch>
        </p:blipFill>
        <p:spPr>
          <a:xfrm>
            <a:off x="3057244" y="3481673"/>
            <a:ext cx="3103872" cy="701494"/>
          </a:xfrm>
          <a:prstGeom prst="rect">
            <a:avLst/>
          </a:prstGeom>
        </p:spPr>
      </p:pic>
      <p:pic>
        <p:nvPicPr>
          <p:cNvPr id="12" name="Picture 11">
            <a:extLst>
              <a:ext uri="{FF2B5EF4-FFF2-40B4-BE49-F238E27FC236}">
                <a16:creationId xmlns:a16="http://schemas.microsoft.com/office/drawing/2014/main" id="{77CAB3DC-72FE-F1C4-DABD-50E8FC471193}"/>
              </a:ext>
            </a:extLst>
          </p:cNvPr>
          <p:cNvPicPr>
            <a:picLocks noChangeAspect="1"/>
          </p:cNvPicPr>
          <p:nvPr/>
        </p:nvPicPr>
        <p:blipFill>
          <a:blip r:embed="rId8"/>
          <a:stretch>
            <a:fillRect/>
          </a:stretch>
        </p:blipFill>
        <p:spPr>
          <a:xfrm>
            <a:off x="6120955" y="3476584"/>
            <a:ext cx="3040601" cy="715819"/>
          </a:xfrm>
          <a:prstGeom prst="rect">
            <a:avLst/>
          </a:prstGeom>
        </p:spPr>
      </p:pic>
      <p:sp>
        <p:nvSpPr>
          <p:cNvPr id="15" name="Google Shape;2433;p44">
            <a:extLst>
              <a:ext uri="{FF2B5EF4-FFF2-40B4-BE49-F238E27FC236}">
                <a16:creationId xmlns:a16="http://schemas.microsoft.com/office/drawing/2014/main" id="{0DE14ADD-C74D-01AF-982D-CFA02C09D8BD}"/>
              </a:ext>
            </a:extLst>
          </p:cNvPr>
          <p:cNvSpPr txBox="1">
            <a:spLocks/>
          </p:cNvSpPr>
          <p:nvPr/>
        </p:nvSpPr>
        <p:spPr>
          <a:xfrm>
            <a:off x="3654241" y="781852"/>
            <a:ext cx="1909877" cy="204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5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1pPr>
            <a:lvl2pPr marR="0" lvl="1"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2pPr>
            <a:lvl3pPr marR="0" lvl="2"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3pPr>
            <a:lvl4pPr marR="0" lvl="3"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4pPr>
            <a:lvl5pPr marR="0" lvl="4"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5pPr>
            <a:lvl6pPr marR="0" lvl="5"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6pPr>
            <a:lvl7pPr marR="0" lvl="6"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7pPr>
            <a:lvl8pPr marR="0" lvl="7"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8pPr>
            <a:lvl9pPr marR="0" lvl="8"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9pPr>
          </a:lstStyle>
          <a:p>
            <a:r>
              <a:rPr lang="en-US" sz="1600"/>
              <a:t>Player Potential</a:t>
            </a:r>
          </a:p>
        </p:txBody>
      </p:sp>
      <p:sp>
        <p:nvSpPr>
          <p:cNvPr id="16" name="Google Shape;2433;p44">
            <a:extLst>
              <a:ext uri="{FF2B5EF4-FFF2-40B4-BE49-F238E27FC236}">
                <a16:creationId xmlns:a16="http://schemas.microsoft.com/office/drawing/2014/main" id="{8792CDDC-3AAD-83B9-5431-5318D3D69806}"/>
              </a:ext>
            </a:extLst>
          </p:cNvPr>
          <p:cNvSpPr txBox="1">
            <a:spLocks/>
          </p:cNvSpPr>
          <p:nvPr/>
        </p:nvSpPr>
        <p:spPr>
          <a:xfrm>
            <a:off x="713224" y="348650"/>
            <a:ext cx="7717500" cy="408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5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1pPr>
            <a:lvl2pPr marR="0" lvl="1"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2pPr>
            <a:lvl3pPr marR="0" lvl="2"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3pPr>
            <a:lvl4pPr marR="0" lvl="3"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4pPr>
            <a:lvl5pPr marR="0" lvl="4"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5pPr>
            <a:lvl6pPr marR="0" lvl="5"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6pPr>
            <a:lvl7pPr marR="0" lvl="6"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7pPr>
            <a:lvl8pPr marR="0" lvl="7"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8pPr>
            <a:lvl9pPr marR="0" lvl="8"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9pPr>
          </a:lstStyle>
          <a:p>
            <a:r>
              <a:rPr lang="en-US" sz="3600"/>
              <a:t>Anomaly Detection</a:t>
            </a:r>
          </a:p>
        </p:txBody>
      </p:sp>
      <p:sp>
        <p:nvSpPr>
          <p:cNvPr id="17" name="Google Shape;2433;p44">
            <a:extLst>
              <a:ext uri="{FF2B5EF4-FFF2-40B4-BE49-F238E27FC236}">
                <a16:creationId xmlns:a16="http://schemas.microsoft.com/office/drawing/2014/main" id="{2222D17A-F1AC-619A-C408-AD4BE17077B1}"/>
              </a:ext>
            </a:extLst>
          </p:cNvPr>
          <p:cNvSpPr txBox="1">
            <a:spLocks/>
          </p:cNvSpPr>
          <p:nvPr/>
        </p:nvSpPr>
        <p:spPr>
          <a:xfrm>
            <a:off x="6617069" y="781852"/>
            <a:ext cx="1909877" cy="204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5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1pPr>
            <a:lvl2pPr marR="0" lvl="1"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2pPr>
            <a:lvl3pPr marR="0" lvl="2"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3pPr>
            <a:lvl4pPr marR="0" lvl="3"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4pPr>
            <a:lvl5pPr marR="0" lvl="4"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5pPr>
            <a:lvl6pPr marR="0" lvl="5"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6pPr>
            <a:lvl7pPr marR="0" lvl="6"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7pPr>
            <a:lvl8pPr marR="0" lvl="7"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8pPr>
            <a:lvl9pPr marR="0" lvl="8"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9pPr>
          </a:lstStyle>
          <a:p>
            <a:r>
              <a:rPr lang="en-US" sz="1600"/>
              <a:t>Player Ratings</a:t>
            </a:r>
          </a:p>
        </p:txBody>
      </p:sp>
      <p:sp>
        <p:nvSpPr>
          <p:cNvPr id="18" name="Google Shape;2433;p44">
            <a:extLst>
              <a:ext uri="{FF2B5EF4-FFF2-40B4-BE49-F238E27FC236}">
                <a16:creationId xmlns:a16="http://schemas.microsoft.com/office/drawing/2014/main" id="{6F2DC2BB-3340-A0FD-61AD-01F019840E26}"/>
              </a:ext>
            </a:extLst>
          </p:cNvPr>
          <p:cNvSpPr txBox="1">
            <a:spLocks/>
          </p:cNvSpPr>
          <p:nvPr/>
        </p:nvSpPr>
        <p:spPr>
          <a:xfrm>
            <a:off x="486495" y="4206948"/>
            <a:ext cx="7154760" cy="82841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5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1pPr>
            <a:lvl2pPr marR="0" lvl="1"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2pPr>
            <a:lvl3pPr marR="0" lvl="2"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3pPr>
            <a:lvl4pPr marR="0" lvl="3"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4pPr>
            <a:lvl5pPr marR="0" lvl="4"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5pPr>
            <a:lvl6pPr marR="0" lvl="5"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6pPr>
            <a:lvl7pPr marR="0" lvl="6"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7pPr>
            <a:lvl8pPr marR="0" lvl="7"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8pPr>
            <a:lvl9pPr marR="0" lvl="8"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9pPr>
          </a:lstStyle>
          <a:p>
            <a:pPr marL="285750" indent="-285750" algn="l">
              <a:lnSpc>
                <a:spcPct val="100000"/>
              </a:lnSpc>
              <a:buSzPct val="80000"/>
              <a:buFont typeface="Arial" panose="020B0604020202020204" pitchFamily="34" charset="0"/>
              <a:buChar char="•"/>
            </a:pPr>
            <a:r>
              <a:rPr lang="en-US" sz="1400" b="0"/>
              <a:t>All 3 metrics show a good distribution across the whole dataset</a:t>
            </a:r>
          </a:p>
          <a:p>
            <a:pPr marL="285750" indent="-285750" algn="l">
              <a:lnSpc>
                <a:spcPct val="100000"/>
              </a:lnSpc>
              <a:buSzPct val="80000"/>
              <a:buFont typeface="Arial" panose="020B0604020202020204" pitchFamily="34" charset="0"/>
              <a:buChar char="•"/>
            </a:pPr>
            <a:r>
              <a:rPr lang="en-US" sz="1400" b="0"/>
              <a:t>Most have normal-like distribution, with the exception of Player Ratings due to outliers</a:t>
            </a:r>
          </a:p>
          <a:p>
            <a:pPr marL="285750" indent="-285750" algn="l">
              <a:lnSpc>
                <a:spcPct val="100000"/>
              </a:lnSpc>
              <a:buSzPct val="80000"/>
              <a:buFont typeface="Arial" panose="020B0604020202020204" pitchFamily="34" charset="0"/>
              <a:buChar char="•"/>
            </a:pPr>
            <a:r>
              <a:rPr lang="en-US" sz="1400" b="0"/>
              <a:t>The presence of outliers indicate the need for data cleaning</a:t>
            </a:r>
          </a:p>
        </p:txBody>
      </p:sp>
    </p:spTree>
    <p:extLst>
      <p:ext uri="{BB962C8B-B14F-4D97-AF65-F5344CB8AC3E}">
        <p14:creationId xmlns:p14="http://schemas.microsoft.com/office/powerpoint/2010/main" val="31221078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432"/>
        <p:cNvGrpSpPr/>
        <p:nvPr/>
      </p:nvGrpSpPr>
      <p:grpSpPr>
        <a:xfrm>
          <a:off x="0" y="0"/>
          <a:ext cx="0" cy="0"/>
          <a:chOff x="0" y="0"/>
          <a:chExt cx="0" cy="0"/>
        </a:xfrm>
      </p:grpSpPr>
      <p:grpSp>
        <p:nvGrpSpPr>
          <p:cNvPr id="2" name="Group 1">
            <a:extLst>
              <a:ext uri="{FF2B5EF4-FFF2-40B4-BE49-F238E27FC236}">
                <a16:creationId xmlns:a16="http://schemas.microsoft.com/office/drawing/2014/main" id="{67BC2EDB-37D4-CEF9-5ECA-A08C0D41DC3F}"/>
              </a:ext>
            </a:extLst>
          </p:cNvPr>
          <p:cNvGrpSpPr/>
          <p:nvPr/>
        </p:nvGrpSpPr>
        <p:grpSpPr>
          <a:xfrm>
            <a:off x="582438" y="1586518"/>
            <a:ext cx="1970464" cy="1970464"/>
            <a:chOff x="582438" y="1586518"/>
            <a:chExt cx="1970464" cy="1970464"/>
          </a:xfrm>
        </p:grpSpPr>
        <p:sp>
          <p:nvSpPr>
            <p:cNvPr id="2445" name="Google Shape;2445;p44"/>
            <p:cNvSpPr/>
            <p:nvPr/>
          </p:nvSpPr>
          <p:spPr>
            <a:xfrm>
              <a:off x="582438" y="1586518"/>
              <a:ext cx="1970464" cy="1970464"/>
            </a:xfrm>
            <a:prstGeom prst="pie">
              <a:avLst>
                <a:gd name="adj1" fmla="val 16248941"/>
                <a:gd name="adj2" fmla="val 19708373"/>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63" name="Google Shape;2463;p44"/>
            <p:cNvGrpSpPr/>
            <p:nvPr/>
          </p:nvGrpSpPr>
          <p:grpSpPr>
            <a:xfrm>
              <a:off x="777938" y="1781694"/>
              <a:ext cx="1579176" cy="1579166"/>
              <a:chOff x="2522523" y="1875740"/>
              <a:chExt cx="448459" cy="448456"/>
            </a:xfrm>
          </p:grpSpPr>
          <p:sp>
            <p:nvSpPr>
              <p:cNvPr id="2464" name="Google Shape;2464;p44"/>
              <p:cNvSpPr/>
              <p:nvPr/>
            </p:nvSpPr>
            <p:spPr>
              <a:xfrm flipH="1">
                <a:off x="2522526" y="1875740"/>
                <a:ext cx="448456" cy="448456"/>
              </a:xfrm>
              <a:custGeom>
                <a:avLst/>
                <a:gdLst/>
                <a:ahLst/>
                <a:cxnLst/>
                <a:rect l="l" t="t" r="r" b="b"/>
                <a:pathLst>
                  <a:path w="12164" h="12164" extrusionOk="0">
                    <a:moveTo>
                      <a:pt x="6081" y="0"/>
                    </a:moveTo>
                    <a:cubicBezTo>
                      <a:pt x="5280" y="0"/>
                      <a:pt x="4512" y="143"/>
                      <a:pt x="3817" y="428"/>
                    </a:cubicBezTo>
                    <a:cubicBezTo>
                      <a:pt x="2978" y="766"/>
                      <a:pt x="2248" y="1266"/>
                      <a:pt x="1641" y="1926"/>
                    </a:cubicBezTo>
                    <a:cubicBezTo>
                      <a:pt x="624" y="3014"/>
                      <a:pt x="0" y="4476"/>
                      <a:pt x="0" y="6081"/>
                    </a:cubicBezTo>
                    <a:lnTo>
                      <a:pt x="0" y="6385"/>
                    </a:lnTo>
                    <a:lnTo>
                      <a:pt x="0" y="6402"/>
                    </a:lnTo>
                    <a:cubicBezTo>
                      <a:pt x="53" y="7330"/>
                      <a:pt x="303" y="8186"/>
                      <a:pt x="731" y="8971"/>
                    </a:cubicBezTo>
                    <a:cubicBezTo>
                      <a:pt x="1499" y="10397"/>
                      <a:pt x="2835" y="11486"/>
                      <a:pt x="4424" y="11931"/>
                    </a:cubicBezTo>
                    <a:cubicBezTo>
                      <a:pt x="4959" y="12092"/>
                      <a:pt x="5511" y="12164"/>
                      <a:pt x="6081" y="12164"/>
                    </a:cubicBezTo>
                    <a:cubicBezTo>
                      <a:pt x="6492" y="12164"/>
                      <a:pt x="6885" y="12128"/>
                      <a:pt x="7259" y="12038"/>
                    </a:cubicBezTo>
                    <a:cubicBezTo>
                      <a:pt x="8899" y="11736"/>
                      <a:pt x="10291" y="10754"/>
                      <a:pt x="11165" y="9417"/>
                    </a:cubicBezTo>
                    <a:cubicBezTo>
                      <a:pt x="11700" y="8632"/>
                      <a:pt x="12021" y="7705"/>
                      <a:pt x="12128" y="6723"/>
                    </a:cubicBezTo>
                    <a:cubicBezTo>
                      <a:pt x="12145" y="6509"/>
                      <a:pt x="12164" y="6295"/>
                      <a:pt x="12164" y="6081"/>
                    </a:cubicBezTo>
                    <a:cubicBezTo>
                      <a:pt x="12164" y="4602"/>
                      <a:pt x="11646" y="3246"/>
                      <a:pt x="10773" y="2193"/>
                    </a:cubicBezTo>
                    <a:cubicBezTo>
                      <a:pt x="10184" y="1498"/>
                      <a:pt x="9434" y="928"/>
                      <a:pt x="8597" y="535"/>
                    </a:cubicBezTo>
                    <a:cubicBezTo>
                      <a:pt x="7829" y="196"/>
                      <a:pt x="6973" y="0"/>
                      <a:pt x="608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44"/>
              <p:cNvSpPr/>
              <p:nvPr/>
            </p:nvSpPr>
            <p:spPr>
              <a:xfrm flipH="1">
                <a:off x="2590252" y="1906598"/>
                <a:ext cx="353817" cy="353817"/>
              </a:xfrm>
              <a:custGeom>
                <a:avLst/>
                <a:gdLst/>
                <a:ahLst/>
                <a:cxnLst/>
                <a:rect l="l" t="t" r="r" b="b"/>
                <a:pathLst>
                  <a:path w="9597" h="9597" extrusionOk="0">
                    <a:moveTo>
                      <a:pt x="4799" y="1"/>
                    </a:moveTo>
                    <a:cubicBezTo>
                      <a:pt x="4174" y="1"/>
                      <a:pt x="3568" y="126"/>
                      <a:pt x="3016" y="340"/>
                    </a:cubicBezTo>
                    <a:cubicBezTo>
                      <a:pt x="2355" y="607"/>
                      <a:pt x="1767" y="1000"/>
                      <a:pt x="1304" y="1517"/>
                    </a:cubicBezTo>
                    <a:cubicBezTo>
                      <a:pt x="483" y="2374"/>
                      <a:pt x="1" y="3532"/>
                      <a:pt x="1" y="4799"/>
                    </a:cubicBezTo>
                    <a:lnTo>
                      <a:pt x="1" y="5049"/>
                    </a:lnTo>
                    <a:cubicBezTo>
                      <a:pt x="37" y="5779"/>
                      <a:pt x="234" y="6476"/>
                      <a:pt x="572" y="7082"/>
                    </a:cubicBezTo>
                    <a:cubicBezTo>
                      <a:pt x="1178" y="8205"/>
                      <a:pt x="2231" y="9061"/>
                      <a:pt x="3497" y="9418"/>
                    </a:cubicBezTo>
                    <a:cubicBezTo>
                      <a:pt x="3908" y="9543"/>
                      <a:pt x="4353" y="9596"/>
                      <a:pt x="4799" y="9596"/>
                    </a:cubicBezTo>
                    <a:cubicBezTo>
                      <a:pt x="5120" y="9596"/>
                      <a:pt x="5441" y="9579"/>
                      <a:pt x="5727" y="9508"/>
                    </a:cubicBezTo>
                    <a:cubicBezTo>
                      <a:pt x="7028" y="9258"/>
                      <a:pt x="8117" y="8490"/>
                      <a:pt x="8811" y="7439"/>
                    </a:cubicBezTo>
                    <a:cubicBezTo>
                      <a:pt x="9222" y="6814"/>
                      <a:pt x="9489" y="6083"/>
                      <a:pt x="9579" y="5299"/>
                    </a:cubicBezTo>
                    <a:cubicBezTo>
                      <a:pt x="9596" y="5137"/>
                      <a:pt x="9596" y="4977"/>
                      <a:pt x="9596" y="4799"/>
                    </a:cubicBezTo>
                    <a:cubicBezTo>
                      <a:pt x="9596" y="3639"/>
                      <a:pt x="9187" y="2569"/>
                      <a:pt x="8490" y="1732"/>
                    </a:cubicBezTo>
                    <a:cubicBezTo>
                      <a:pt x="8027" y="1178"/>
                      <a:pt x="7456" y="733"/>
                      <a:pt x="6797" y="429"/>
                    </a:cubicBezTo>
                    <a:cubicBezTo>
                      <a:pt x="6190" y="143"/>
                      <a:pt x="5513" y="1"/>
                      <a:pt x="47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44"/>
              <p:cNvSpPr/>
              <p:nvPr/>
            </p:nvSpPr>
            <p:spPr>
              <a:xfrm flipH="1">
                <a:off x="2654031" y="2147013"/>
                <a:ext cx="51320" cy="96962"/>
              </a:xfrm>
              <a:custGeom>
                <a:avLst/>
                <a:gdLst/>
                <a:ahLst/>
                <a:cxnLst/>
                <a:rect l="l" t="t" r="r" b="b"/>
                <a:pathLst>
                  <a:path w="1392" h="2630" extrusionOk="0">
                    <a:moveTo>
                      <a:pt x="68" y="1"/>
                    </a:moveTo>
                    <a:cubicBezTo>
                      <a:pt x="57" y="1"/>
                      <a:pt x="46" y="3"/>
                      <a:pt x="36" y="7"/>
                    </a:cubicBezTo>
                    <a:cubicBezTo>
                      <a:pt x="1" y="26"/>
                      <a:pt x="1" y="79"/>
                      <a:pt x="18" y="114"/>
                    </a:cubicBezTo>
                    <a:lnTo>
                      <a:pt x="303" y="614"/>
                    </a:lnTo>
                    <a:lnTo>
                      <a:pt x="803" y="1791"/>
                    </a:lnTo>
                    <a:lnTo>
                      <a:pt x="1231" y="2594"/>
                    </a:lnTo>
                    <a:cubicBezTo>
                      <a:pt x="1249" y="2611"/>
                      <a:pt x="1266" y="2630"/>
                      <a:pt x="1302" y="2630"/>
                    </a:cubicBezTo>
                    <a:cubicBezTo>
                      <a:pt x="1302" y="2630"/>
                      <a:pt x="1321" y="2630"/>
                      <a:pt x="1338" y="2611"/>
                    </a:cubicBezTo>
                    <a:cubicBezTo>
                      <a:pt x="1373" y="2594"/>
                      <a:pt x="1392" y="2559"/>
                      <a:pt x="1356" y="2523"/>
                    </a:cubicBezTo>
                    <a:lnTo>
                      <a:pt x="945" y="1738"/>
                    </a:lnTo>
                    <a:lnTo>
                      <a:pt x="446" y="542"/>
                    </a:lnTo>
                    <a:lnTo>
                      <a:pt x="143" y="43"/>
                    </a:lnTo>
                    <a:cubicBezTo>
                      <a:pt x="130" y="17"/>
                      <a:pt x="98" y="1"/>
                      <a:pt x="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44"/>
              <p:cNvSpPr/>
              <p:nvPr/>
            </p:nvSpPr>
            <p:spPr>
              <a:xfrm flipH="1">
                <a:off x="2583687" y="2058530"/>
                <a:ext cx="107174" cy="7927"/>
              </a:xfrm>
              <a:custGeom>
                <a:avLst/>
                <a:gdLst/>
                <a:ahLst/>
                <a:cxnLst/>
                <a:rect l="l" t="t" r="r" b="b"/>
                <a:pathLst>
                  <a:path w="2907" h="215" extrusionOk="0">
                    <a:moveTo>
                      <a:pt x="2835" y="0"/>
                    </a:moveTo>
                    <a:lnTo>
                      <a:pt x="72" y="72"/>
                    </a:lnTo>
                    <a:cubicBezTo>
                      <a:pt x="36" y="72"/>
                      <a:pt x="0" y="107"/>
                      <a:pt x="0" y="143"/>
                    </a:cubicBezTo>
                    <a:cubicBezTo>
                      <a:pt x="0" y="179"/>
                      <a:pt x="36" y="214"/>
                      <a:pt x="72" y="214"/>
                    </a:cubicBezTo>
                    <a:lnTo>
                      <a:pt x="89" y="214"/>
                    </a:lnTo>
                    <a:lnTo>
                      <a:pt x="2835" y="160"/>
                    </a:lnTo>
                    <a:cubicBezTo>
                      <a:pt x="2871" y="160"/>
                      <a:pt x="2907" y="125"/>
                      <a:pt x="2907" y="72"/>
                    </a:cubicBezTo>
                    <a:cubicBezTo>
                      <a:pt x="2907" y="36"/>
                      <a:pt x="2871" y="0"/>
                      <a:pt x="28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44"/>
              <p:cNvSpPr/>
              <p:nvPr/>
            </p:nvSpPr>
            <p:spPr>
              <a:xfrm flipH="1">
                <a:off x="2739490" y="1937530"/>
                <a:ext cx="9917" cy="85533"/>
              </a:xfrm>
              <a:custGeom>
                <a:avLst/>
                <a:gdLst/>
                <a:ahLst/>
                <a:cxnLst/>
                <a:rect l="l" t="t" r="r" b="b"/>
                <a:pathLst>
                  <a:path w="269" h="2320" extrusionOk="0">
                    <a:moveTo>
                      <a:pt x="178" y="1"/>
                    </a:moveTo>
                    <a:cubicBezTo>
                      <a:pt x="143" y="1"/>
                      <a:pt x="107" y="36"/>
                      <a:pt x="107" y="72"/>
                    </a:cubicBezTo>
                    <a:lnTo>
                      <a:pt x="0" y="2229"/>
                    </a:lnTo>
                    <a:cubicBezTo>
                      <a:pt x="0" y="2265"/>
                      <a:pt x="19" y="2301"/>
                      <a:pt x="71" y="2319"/>
                    </a:cubicBezTo>
                    <a:cubicBezTo>
                      <a:pt x="107" y="2319"/>
                      <a:pt x="143" y="2284"/>
                      <a:pt x="143" y="2229"/>
                    </a:cubicBezTo>
                    <a:lnTo>
                      <a:pt x="250" y="89"/>
                    </a:lnTo>
                    <a:cubicBezTo>
                      <a:pt x="268" y="36"/>
                      <a:pt x="233" y="1"/>
                      <a:pt x="1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44"/>
              <p:cNvSpPr/>
              <p:nvPr/>
            </p:nvSpPr>
            <p:spPr>
              <a:xfrm flipH="1">
                <a:off x="2819088" y="2042050"/>
                <a:ext cx="74988" cy="29678"/>
              </a:xfrm>
              <a:custGeom>
                <a:avLst/>
                <a:gdLst/>
                <a:ahLst/>
                <a:cxnLst/>
                <a:rect l="l" t="t" r="r" b="b"/>
                <a:pathLst>
                  <a:path w="2034" h="805" extrusionOk="0">
                    <a:moveTo>
                      <a:pt x="126" y="1"/>
                    </a:moveTo>
                    <a:cubicBezTo>
                      <a:pt x="72" y="1"/>
                      <a:pt x="36" y="19"/>
                      <a:pt x="19" y="55"/>
                    </a:cubicBezTo>
                    <a:cubicBezTo>
                      <a:pt x="0" y="91"/>
                      <a:pt x="36" y="143"/>
                      <a:pt x="72" y="162"/>
                    </a:cubicBezTo>
                    <a:lnTo>
                      <a:pt x="1927" y="804"/>
                    </a:lnTo>
                    <a:lnTo>
                      <a:pt x="1962" y="804"/>
                    </a:lnTo>
                    <a:cubicBezTo>
                      <a:pt x="1981" y="804"/>
                      <a:pt x="2016" y="786"/>
                      <a:pt x="2034" y="750"/>
                    </a:cubicBezTo>
                    <a:cubicBezTo>
                      <a:pt x="2034" y="714"/>
                      <a:pt x="2016" y="679"/>
                      <a:pt x="1981" y="661"/>
                    </a:cubicBezTo>
                    <a:lnTo>
                      <a:pt x="12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44"/>
              <p:cNvSpPr/>
              <p:nvPr/>
            </p:nvSpPr>
            <p:spPr>
              <a:xfrm flipH="1">
                <a:off x="2788819" y="2147013"/>
                <a:ext cx="57919" cy="79892"/>
              </a:xfrm>
              <a:custGeom>
                <a:avLst/>
                <a:gdLst/>
                <a:ahLst/>
                <a:cxnLst/>
                <a:rect l="l" t="t" r="r" b="b"/>
                <a:pathLst>
                  <a:path w="1571" h="2167" extrusionOk="0">
                    <a:moveTo>
                      <a:pt x="1503" y="1"/>
                    </a:moveTo>
                    <a:cubicBezTo>
                      <a:pt x="1473" y="1"/>
                      <a:pt x="1441" y="17"/>
                      <a:pt x="1427" y="43"/>
                    </a:cubicBezTo>
                    <a:lnTo>
                      <a:pt x="19" y="2041"/>
                    </a:lnTo>
                    <a:cubicBezTo>
                      <a:pt x="1" y="2076"/>
                      <a:pt x="19" y="2131"/>
                      <a:pt x="55" y="2148"/>
                    </a:cubicBezTo>
                    <a:cubicBezTo>
                      <a:pt x="55" y="2148"/>
                      <a:pt x="72" y="2166"/>
                      <a:pt x="90" y="2166"/>
                    </a:cubicBezTo>
                    <a:cubicBezTo>
                      <a:pt x="108" y="2166"/>
                      <a:pt x="143" y="2148"/>
                      <a:pt x="143" y="2131"/>
                    </a:cubicBezTo>
                    <a:lnTo>
                      <a:pt x="1553" y="114"/>
                    </a:lnTo>
                    <a:cubicBezTo>
                      <a:pt x="1570" y="79"/>
                      <a:pt x="1553" y="43"/>
                      <a:pt x="1534" y="7"/>
                    </a:cubicBezTo>
                    <a:cubicBezTo>
                      <a:pt x="1525" y="3"/>
                      <a:pt x="1514" y="1"/>
                      <a:pt x="15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44"/>
              <p:cNvSpPr/>
              <p:nvPr/>
            </p:nvSpPr>
            <p:spPr>
              <a:xfrm flipH="1">
                <a:off x="2657313" y="1998657"/>
                <a:ext cx="178918" cy="169701"/>
              </a:xfrm>
              <a:custGeom>
                <a:avLst/>
                <a:gdLst/>
                <a:ahLst/>
                <a:cxnLst/>
                <a:rect l="l" t="t" r="r" b="b"/>
                <a:pathLst>
                  <a:path w="4853" h="4603" extrusionOk="0">
                    <a:moveTo>
                      <a:pt x="2426" y="1"/>
                    </a:moveTo>
                    <a:lnTo>
                      <a:pt x="1" y="1767"/>
                    </a:lnTo>
                    <a:lnTo>
                      <a:pt x="928" y="4602"/>
                    </a:lnTo>
                    <a:lnTo>
                      <a:pt x="3925" y="4602"/>
                    </a:lnTo>
                    <a:lnTo>
                      <a:pt x="4852" y="1767"/>
                    </a:lnTo>
                    <a:lnTo>
                      <a:pt x="242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44"/>
              <p:cNvSpPr/>
              <p:nvPr/>
            </p:nvSpPr>
            <p:spPr>
              <a:xfrm flipH="1">
                <a:off x="2653368" y="1875740"/>
                <a:ext cx="178217" cy="85496"/>
              </a:xfrm>
              <a:custGeom>
                <a:avLst/>
                <a:gdLst/>
                <a:ahLst/>
                <a:cxnLst/>
                <a:rect l="l" t="t" r="r" b="b"/>
                <a:pathLst>
                  <a:path w="4834" h="2319" extrusionOk="0">
                    <a:moveTo>
                      <a:pt x="2300" y="0"/>
                    </a:moveTo>
                    <a:cubicBezTo>
                      <a:pt x="1499" y="0"/>
                      <a:pt x="731" y="143"/>
                      <a:pt x="36" y="428"/>
                    </a:cubicBezTo>
                    <a:lnTo>
                      <a:pt x="0" y="571"/>
                    </a:lnTo>
                    <a:lnTo>
                      <a:pt x="2407" y="2319"/>
                    </a:lnTo>
                    <a:lnTo>
                      <a:pt x="4833" y="571"/>
                    </a:lnTo>
                    <a:lnTo>
                      <a:pt x="4816" y="535"/>
                    </a:lnTo>
                    <a:cubicBezTo>
                      <a:pt x="4048" y="196"/>
                      <a:pt x="3192" y="0"/>
                      <a:pt x="23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44"/>
              <p:cNvSpPr/>
              <p:nvPr/>
            </p:nvSpPr>
            <p:spPr>
              <a:xfrm flipH="1">
                <a:off x="2876934" y="1946747"/>
                <a:ext cx="94049" cy="168374"/>
              </a:xfrm>
              <a:custGeom>
                <a:avLst/>
                <a:gdLst/>
                <a:ahLst/>
                <a:cxnLst/>
                <a:rect l="l" t="t" r="r" b="b"/>
                <a:pathLst>
                  <a:path w="2551" h="4567" extrusionOk="0">
                    <a:moveTo>
                      <a:pt x="1641" y="0"/>
                    </a:moveTo>
                    <a:cubicBezTo>
                      <a:pt x="624" y="1088"/>
                      <a:pt x="0" y="2550"/>
                      <a:pt x="0" y="4155"/>
                    </a:cubicBezTo>
                    <a:lnTo>
                      <a:pt x="0" y="4459"/>
                    </a:lnTo>
                    <a:lnTo>
                      <a:pt x="0" y="4476"/>
                    </a:lnTo>
                    <a:lnTo>
                      <a:pt x="143" y="4566"/>
                    </a:lnTo>
                    <a:lnTo>
                      <a:pt x="2550" y="2800"/>
                    </a:lnTo>
                    <a:lnTo>
                      <a:pt x="164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44"/>
              <p:cNvSpPr/>
              <p:nvPr/>
            </p:nvSpPr>
            <p:spPr>
              <a:xfrm flipH="1">
                <a:off x="2799364" y="2205117"/>
                <a:ext cx="144705" cy="110529"/>
              </a:xfrm>
              <a:custGeom>
                <a:avLst/>
                <a:gdLst/>
                <a:ahLst/>
                <a:cxnLst/>
                <a:rect l="l" t="t" r="r" b="b"/>
                <a:pathLst>
                  <a:path w="3925" h="2998" extrusionOk="0">
                    <a:moveTo>
                      <a:pt x="1" y="1"/>
                    </a:moveTo>
                    <a:lnTo>
                      <a:pt x="1" y="37"/>
                    </a:lnTo>
                    <a:cubicBezTo>
                      <a:pt x="769" y="1463"/>
                      <a:pt x="2105" y="2552"/>
                      <a:pt x="3694" y="2997"/>
                    </a:cubicBezTo>
                    <a:lnTo>
                      <a:pt x="3925" y="2837"/>
                    </a:lnTo>
                    <a:lnTo>
                      <a:pt x="299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44"/>
              <p:cNvSpPr/>
              <p:nvPr/>
            </p:nvSpPr>
            <p:spPr>
              <a:xfrm flipH="1">
                <a:off x="2559318" y="2211716"/>
                <a:ext cx="148023" cy="107874"/>
              </a:xfrm>
              <a:custGeom>
                <a:avLst/>
                <a:gdLst/>
                <a:ahLst/>
                <a:cxnLst/>
                <a:rect l="l" t="t" r="r" b="b"/>
                <a:pathLst>
                  <a:path w="4015" h="2926" extrusionOk="0">
                    <a:moveTo>
                      <a:pt x="928" y="0"/>
                    </a:moveTo>
                    <a:lnTo>
                      <a:pt x="1" y="2854"/>
                    </a:lnTo>
                    <a:lnTo>
                      <a:pt x="108" y="2925"/>
                    </a:lnTo>
                    <a:cubicBezTo>
                      <a:pt x="1748" y="2623"/>
                      <a:pt x="3140" y="1641"/>
                      <a:pt x="4014" y="304"/>
                    </a:cubicBezTo>
                    <a:lnTo>
                      <a:pt x="39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44"/>
              <p:cNvSpPr/>
              <p:nvPr/>
            </p:nvSpPr>
            <p:spPr>
              <a:xfrm flipH="1">
                <a:off x="2522523" y="1956591"/>
                <a:ext cx="94086" cy="169664"/>
              </a:xfrm>
              <a:custGeom>
                <a:avLst/>
                <a:gdLst/>
                <a:ahLst/>
                <a:cxnLst/>
                <a:rect l="l" t="t" r="r" b="b"/>
                <a:pathLst>
                  <a:path w="2552" h="4602" extrusionOk="0">
                    <a:moveTo>
                      <a:pt x="911" y="0"/>
                    </a:moveTo>
                    <a:lnTo>
                      <a:pt x="1" y="2837"/>
                    </a:lnTo>
                    <a:lnTo>
                      <a:pt x="2409" y="4602"/>
                    </a:lnTo>
                    <a:lnTo>
                      <a:pt x="2516" y="4530"/>
                    </a:lnTo>
                    <a:cubicBezTo>
                      <a:pt x="2533" y="4316"/>
                      <a:pt x="2552" y="4102"/>
                      <a:pt x="2552" y="3888"/>
                    </a:cubicBezTo>
                    <a:cubicBezTo>
                      <a:pt x="2552" y="2409"/>
                      <a:pt x="2034" y="1053"/>
                      <a:pt x="11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 name="Google Shape;1205;p32">
            <a:extLst>
              <a:ext uri="{FF2B5EF4-FFF2-40B4-BE49-F238E27FC236}">
                <a16:creationId xmlns:a16="http://schemas.microsoft.com/office/drawing/2014/main" id="{FF6A2B01-8FA6-92F8-EDF8-29DD92FC8A4C}"/>
              </a:ext>
            </a:extLst>
          </p:cNvPr>
          <p:cNvSpPr txBox="1">
            <a:spLocks noGrp="1"/>
          </p:cNvSpPr>
          <p:nvPr>
            <p:ph type="title"/>
          </p:nvPr>
        </p:nvSpPr>
        <p:spPr>
          <a:xfrm>
            <a:off x="2893582" y="1867186"/>
            <a:ext cx="5527727" cy="1172175"/>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Clr>
                <a:schemeClr val="dk1"/>
              </a:buClr>
              <a:buSzPts val="1100"/>
              <a:buFont typeface="Arial"/>
              <a:buNone/>
            </a:pPr>
            <a:r>
              <a:rPr lang="en" sz="4800"/>
              <a:t>Problem Identification</a:t>
            </a:r>
            <a:br>
              <a:rPr lang="en" sz="4800"/>
            </a:br>
            <a:r>
              <a:rPr lang="en" sz="2400" b="0"/>
              <a:t>Motivations | Problem Statement</a:t>
            </a:r>
            <a:endParaRPr sz="4800"/>
          </a:p>
        </p:txBody>
      </p:sp>
    </p:spTree>
    <p:extLst>
      <p:ext uri="{BB962C8B-B14F-4D97-AF65-F5344CB8AC3E}">
        <p14:creationId xmlns:p14="http://schemas.microsoft.com/office/powerpoint/2010/main" val="180151058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432"/>
        <p:cNvGrpSpPr/>
        <p:nvPr/>
      </p:nvGrpSpPr>
      <p:grpSpPr>
        <a:xfrm>
          <a:off x="0" y="0"/>
          <a:ext cx="0" cy="0"/>
          <a:chOff x="0" y="0"/>
          <a:chExt cx="0" cy="0"/>
        </a:xfrm>
      </p:grpSpPr>
      <p:pic>
        <p:nvPicPr>
          <p:cNvPr id="3" name="Picture 2" descr="Chart, scatter chart&#10;&#10;Description automatically generated">
            <a:extLst>
              <a:ext uri="{FF2B5EF4-FFF2-40B4-BE49-F238E27FC236}">
                <a16:creationId xmlns:a16="http://schemas.microsoft.com/office/drawing/2014/main" id="{CFFA0207-4627-805C-72BD-520ED89DCDFE}"/>
              </a:ext>
            </a:extLst>
          </p:cNvPr>
          <p:cNvPicPr>
            <a:picLocks noChangeAspect="1"/>
          </p:cNvPicPr>
          <p:nvPr/>
        </p:nvPicPr>
        <p:blipFill>
          <a:blip r:embed="rId3"/>
          <a:stretch>
            <a:fillRect/>
          </a:stretch>
        </p:blipFill>
        <p:spPr>
          <a:xfrm>
            <a:off x="5765271" y="1204491"/>
            <a:ext cx="3137921" cy="2865059"/>
          </a:xfrm>
          <a:prstGeom prst="rect">
            <a:avLst/>
          </a:prstGeom>
        </p:spPr>
      </p:pic>
      <p:pic>
        <p:nvPicPr>
          <p:cNvPr id="6" name="Picture 5" descr="Chart, scatter chart&#10;&#10;Description automatically generated">
            <a:extLst>
              <a:ext uri="{FF2B5EF4-FFF2-40B4-BE49-F238E27FC236}">
                <a16:creationId xmlns:a16="http://schemas.microsoft.com/office/drawing/2014/main" id="{8962D914-3B15-A1F7-E9E2-ED7D4E7A66B1}"/>
              </a:ext>
            </a:extLst>
          </p:cNvPr>
          <p:cNvPicPr>
            <a:picLocks noChangeAspect="1"/>
          </p:cNvPicPr>
          <p:nvPr/>
        </p:nvPicPr>
        <p:blipFill>
          <a:blip r:embed="rId4"/>
          <a:stretch>
            <a:fillRect/>
          </a:stretch>
        </p:blipFill>
        <p:spPr>
          <a:xfrm>
            <a:off x="240808" y="1204491"/>
            <a:ext cx="5524463" cy="2974711"/>
          </a:xfrm>
          <a:prstGeom prst="rect">
            <a:avLst/>
          </a:prstGeom>
        </p:spPr>
      </p:pic>
      <p:sp>
        <p:nvSpPr>
          <p:cNvPr id="5" name="Google Shape;2433;p44">
            <a:extLst>
              <a:ext uri="{FF2B5EF4-FFF2-40B4-BE49-F238E27FC236}">
                <a16:creationId xmlns:a16="http://schemas.microsoft.com/office/drawing/2014/main" id="{62BD0618-3888-9EEF-8C5A-105BBBC68D8E}"/>
              </a:ext>
            </a:extLst>
          </p:cNvPr>
          <p:cNvSpPr txBox="1">
            <a:spLocks/>
          </p:cNvSpPr>
          <p:nvPr/>
        </p:nvSpPr>
        <p:spPr>
          <a:xfrm>
            <a:off x="713224" y="348650"/>
            <a:ext cx="7717500" cy="408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5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1pPr>
            <a:lvl2pPr marR="0" lvl="1"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2pPr>
            <a:lvl3pPr marR="0" lvl="2"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3pPr>
            <a:lvl4pPr marR="0" lvl="3"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4pPr>
            <a:lvl5pPr marR="0" lvl="4"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5pPr>
            <a:lvl6pPr marR="0" lvl="5"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6pPr>
            <a:lvl7pPr marR="0" lvl="6"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7pPr>
            <a:lvl8pPr marR="0" lvl="7"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8pPr>
            <a:lvl9pPr marR="0" lvl="8"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9pPr>
          </a:lstStyle>
          <a:p>
            <a:r>
              <a:rPr lang="en-US" sz="3600"/>
              <a:t>Data Cleaning for Anomaly Detection</a:t>
            </a:r>
          </a:p>
        </p:txBody>
      </p:sp>
    </p:spTree>
    <p:extLst>
      <p:ext uri="{BB962C8B-B14F-4D97-AF65-F5344CB8AC3E}">
        <p14:creationId xmlns:p14="http://schemas.microsoft.com/office/powerpoint/2010/main" val="19950201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432"/>
        <p:cNvGrpSpPr/>
        <p:nvPr/>
      </p:nvGrpSpPr>
      <p:grpSpPr>
        <a:xfrm>
          <a:off x="0" y="0"/>
          <a:ext cx="0" cy="0"/>
          <a:chOff x="0" y="0"/>
          <a:chExt cx="0" cy="0"/>
        </a:xfrm>
      </p:grpSpPr>
      <p:grpSp>
        <p:nvGrpSpPr>
          <p:cNvPr id="54" name="Group 53">
            <a:extLst>
              <a:ext uri="{FF2B5EF4-FFF2-40B4-BE49-F238E27FC236}">
                <a16:creationId xmlns:a16="http://schemas.microsoft.com/office/drawing/2014/main" id="{7A73DE1C-6150-6610-C534-84045FA59F71}"/>
              </a:ext>
            </a:extLst>
          </p:cNvPr>
          <p:cNvGrpSpPr/>
          <p:nvPr/>
        </p:nvGrpSpPr>
        <p:grpSpPr>
          <a:xfrm>
            <a:off x="582438" y="1586518"/>
            <a:ext cx="1970464" cy="1970464"/>
            <a:chOff x="582438" y="1586518"/>
            <a:chExt cx="1970464" cy="1970464"/>
          </a:xfrm>
        </p:grpSpPr>
        <p:sp>
          <p:nvSpPr>
            <p:cNvPr id="55" name="Google Shape;2445;p44">
              <a:extLst>
                <a:ext uri="{FF2B5EF4-FFF2-40B4-BE49-F238E27FC236}">
                  <a16:creationId xmlns:a16="http://schemas.microsoft.com/office/drawing/2014/main" id="{683AF168-8835-04C6-F99D-DB762C9D7F12}"/>
                </a:ext>
              </a:extLst>
            </p:cNvPr>
            <p:cNvSpPr/>
            <p:nvPr/>
          </p:nvSpPr>
          <p:spPr>
            <a:xfrm>
              <a:off x="582438" y="1586518"/>
              <a:ext cx="1970464" cy="1970464"/>
            </a:xfrm>
            <a:prstGeom prst="pie">
              <a:avLst>
                <a:gd name="adj1" fmla="val 16248941"/>
                <a:gd name="adj2" fmla="val 7585652"/>
              </a:avLst>
            </a:prstGeom>
            <a:solidFill>
              <a:srgbClr val="48B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 name="Google Shape;2463;p44">
              <a:extLst>
                <a:ext uri="{FF2B5EF4-FFF2-40B4-BE49-F238E27FC236}">
                  <a16:creationId xmlns:a16="http://schemas.microsoft.com/office/drawing/2014/main" id="{897B7160-159E-D49A-EC3C-35860F409F94}"/>
                </a:ext>
              </a:extLst>
            </p:cNvPr>
            <p:cNvGrpSpPr/>
            <p:nvPr/>
          </p:nvGrpSpPr>
          <p:grpSpPr>
            <a:xfrm>
              <a:off x="777938" y="1781694"/>
              <a:ext cx="1579176" cy="1579166"/>
              <a:chOff x="2522523" y="1875740"/>
              <a:chExt cx="448459" cy="448456"/>
            </a:xfrm>
          </p:grpSpPr>
          <p:sp>
            <p:nvSpPr>
              <p:cNvPr id="57" name="Google Shape;2464;p44">
                <a:extLst>
                  <a:ext uri="{FF2B5EF4-FFF2-40B4-BE49-F238E27FC236}">
                    <a16:creationId xmlns:a16="http://schemas.microsoft.com/office/drawing/2014/main" id="{398402E0-529C-ECAA-5E03-4E108FDC0074}"/>
                  </a:ext>
                </a:extLst>
              </p:cNvPr>
              <p:cNvSpPr/>
              <p:nvPr/>
            </p:nvSpPr>
            <p:spPr>
              <a:xfrm flipH="1">
                <a:off x="2522526" y="1875740"/>
                <a:ext cx="448456" cy="448456"/>
              </a:xfrm>
              <a:custGeom>
                <a:avLst/>
                <a:gdLst/>
                <a:ahLst/>
                <a:cxnLst/>
                <a:rect l="l" t="t" r="r" b="b"/>
                <a:pathLst>
                  <a:path w="12164" h="12164" extrusionOk="0">
                    <a:moveTo>
                      <a:pt x="6081" y="0"/>
                    </a:moveTo>
                    <a:cubicBezTo>
                      <a:pt x="5280" y="0"/>
                      <a:pt x="4512" y="143"/>
                      <a:pt x="3817" y="428"/>
                    </a:cubicBezTo>
                    <a:cubicBezTo>
                      <a:pt x="2978" y="766"/>
                      <a:pt x="2248" y="1266"/>
                      <a:pt x="1641" y="1926"/>
                    </a:cubicBezTo>
                    <a:cubicBezTo>
                      <a:pt x="624" y="3014"/>
                      <a:pt x="0" y="4476"/>
                      <a:pt x="0" y="6081"/>
                    </a:cubicBezTo>
                    <a:lnTo>
                      <a:pt x="0" y="6385"/>
                    </a:lnTo>
                    <a:lnTo>
                      <a:pt x="0" y="6402"/>
                    </a:lnTo>
                    <a:cubicBezTo>
                      <a:pt x="53" y="7330"/>
                      <a:pt x="303" y="8186"/>
                      <a:pt x="731" y="8971"/>
                    </a:cubicBezTo>
                    <a:cubicBezTo>
                      <a:pt x="1499" y="10397"/>
                      <a:pt x="2835" y="11486"/>
                      <a:pt x="4424" y="11931"/>
                    </a:cubicBezTo>
                    <a:cubicBezTo>
                      <a:pt x="4959" y="12092"/>
                      <a:pt x="5511" y="12164"/>
                      <a:pt x="6081" y="12164"/>
                    </a:cubicBezTo>
                    <a:cubicBezTo>
                      <a:pt x="6492" y="12164"/>
                      <a:pt x="6885" y="12128"/>
                      <a:pt x="7259" y="12038"/>
                    </a:cubicBezTo>
                    <a:cubicBezTo>
                      <a:pt x="8899" y="11736"/>
                      <a:pt x="10291" y="10754"/>
                      <a:pt x="11165" y="9417"/>
                    </a:cubicBezTo>
                    <a:cubicBezTo>
                      <a:pt x="11700" y="8632"/>
                      <a:pt x="12021" y="7705"/>
                      <a:pt x="12128" y="6723"/>
                    </a:cubicBezTo>
                    <a:cubicBezTo>
                      <a:pt x="12145" y="6509"/>
                      <a:pt x="12164" y="6295"/>
                      <a:pt x="12164" y="6081"/>
                    </a:cubicBezTo>
                    <a:cubicBezTo>
                      <a:pt x="12164" y="4602"/>
                      <a:pt x="11646" y="3246"/>
                      <a:pt x="10773" y="2193"/>
                    </a:cubicBezTo>
                    <a:cubicBezTo>
                      <a:pt x="10184" y="1498"/>
                      <a:pt x="9434" y="928"/>
                      <a:pt x="8597" y="535"/>
                    </a:cubicBezTo>
                    <a:cubicBezTo>
                      <a:pt x="7829" y="196"/>
                      <a:pt x="6973" y="0"/>
                      <a:pt x="608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2465;p44">
                <a:extLst>
                  <a:ext uri="{FF2B5EF4-FFF2-40B4-BE49-F238E27FC236}">
                    <a16:creationId xmlns:a16="http://schemas.microsoft.com/office/drawing/2014/main" id="{C39048D6-C1AE-A0B5-30AC-0D13C5964E27}"/>
                  </a:ext>
                </a:extLst>
              </p:cNvPr>
              <p:cNvSpPr/>
              <p:nvPr/>
            </p:nvSpPr>
            <p:spPr>
              <a:xfrm flipH="1">
                <a:off x="2590252" y="1906598"/>
                <a:ext cx="353817" cy="353817"/>
              </a:xfrm>
              <a:custGeom>
                <a:avLst/>
                <a:gdLst/>
                <a:ahLst/>
                <a:cxnLst/>
                <a:rect l="l" t="t" r="r" b="b"/>
                <a:pathLst>
                  <a:path w="9597" h="9597" extrusionOk="0">
                    <a:moveTo>
                      <a:pt x="4799" y="1"/>
                    </a:moveTo>
                    <a:cubicBezTo>
                      <a:pt x="4174" y="1"/>
                      <a:pt x="3568" y="126"/>
                      <a:pt x="3016" y="340"/>
                    </a:cubicBezTo>
                    <a:cubicBezTo>
                      <a:pt x="2355" y="607"/>
                      <a:pt x="1767" y="1000"/>
                      <a:pt x="1304" y="1517"/>
                    </a:cubicBezTo>
                    <a:cubicBezTo>
                      <a:pt x="483" y="2374"/>
                      <a:pt x="1" y="3532"/>
                      <a:pt x="1" y="4799"/>
                    </a:cubicBezTo>
                    <a:lnTo>
                      <a:pt x="1" y="5049"/>
                    </a:lnTo>
                    <a:cubicBezTo>
                      <a:pt x="37" y="5779"/>
                      <a:pt x="234" y="6476"/>
                      <a:pt x="572" y="7082"/>
                    </a:cubicBezTo>
                    <a:cubicBezTo>
                      <a:pt x="1178" y="8205"/>
                      <a:pt x="2231" y="9061"/>
                      <a:pt x="3497" y="9418"/>
                    </a:cubicBezTo>
                    <a:cubicBezTo>
                      <a:pt x="3908" y="9543"/>
                      <a:pt x="4353" y="9596"/>
                      <a:pt x="4799" y="9596"/>
                    </a:cubicBezTo>
                    <a:cubicBezTo>
                      <a:pt x="5120" y="9596"/>
                      <a:pt x="5441" y="9579"/>
                      <a:pt x="5727" y="9508"/>
                    </a:cubicBezTo>
                    <a:cubicBezTo>
                      <a:pt x="7028" y="9258"/>
                      <a:pt x="8117" y="8490"/>
                      <a:pt x="8811" y="7439"/>
                    </a:cubicBezTo>
                    <a:cubicBezTo>
                      <a:pt x="9222" y="6814"/>
                      <a:pt x="9489" y="6083"/>
                      <a:pt x="9579" y="5299"/>
                    </a:cubicBezTo>
                    <a:cubicBezTo>
                      <a:pt x="9596" y="5137"/>
                      <a:pt x="9596" y="4977"/>
                      <a:pt x="9596" y="4799"/>
                    </a:cubicBezTo>
                    <a:cubicBezTo>
                      <a:pt x="9596" y="3639"/>
                      <a:pt x="9187" y="2569"/>
                      <a:pt x="8490" y="1732"/>
                    </a:cubicBezTo>
                    <a:cubicBezTo>
                      <a:pt x="8027" y="1178"/>
                      <a:pt x="7456" y="733"/>
                      <a:pt x="6797" y="429"/>
                    </a:cubicBezTo>
                    <a:cubicBezTo>
                      <a:pt x="6190" y="143"/>
                      <a:pt x="5513" y="1"/>
                      <a:pt x="47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2466;p44">
                <a:extLst>
                  <a:ext uri="{FF2B5EF4-FFF2-40B4-BE49-F238E27FC236}">
                    <a16:creationId xmlns:a16="http://schemas.microsoft.com/office/drawing/2014/main" id="{BB3F4F74-9BFD-0EC8-08C9-B15A478E98F5}"/>
                  </a:ext>
                </a:extLst>
              </p:cNvPr>
              <p:cNvSpPr/>
              <p:nvPr/>
            </p:nvSpPr>
            <p:spPr>
              <a:xfrm flipH="1">
                <a:off x="2654031" y="2147013"/>
                <a:ext cx="51320" cy="96962"/>
              </a:xfrm>
              <a:custGeom>
                <a:avLst/>
                <a:gdLst/>
                <a:ahLst/>
                <a:cxnLst/>
                <a:rect l="l" t="t" r="r" b="b"/>
                <a:pathLst>
                  <a:path w="1392" h="2630" extrusionOk="0">
                    <a:moveTo>
                      <a:pt x="68" y="1"/>
                    </a:moveTo>
                    <a:cubicBezTo>
                      <a:pt x="57" y="1"/>
                      <a:pt x="46" y="3"/>
                      <a:pt x="36" y="7"/>
                    </a:cubicBezTo>
                    <a:cubicBezTo>
                      <a:pt x="1" y="26"/>
                      <a:pt x="1" y="79"/>
                      <a:pt x="18" y="114"/>
                    </a:cubicBezTo>
                    <a:lnTo>
                      <a:pt x="303" y="614"/>
                    </a:lnTo>
                    <a:lnTo>
                      <a:pt x="803" y="1791"/>
                    </a:lnTo>
                    <a:lnTo>
                      <a:pt x="1231" y="2594"/>
                    </a:lnTo>
                    <a:cubicBezTo>
                      <a:pt x="1249" y="2611"/>
                      <a:pt x="1266" y="2630"/>
                      <a:pt x="1302" y="2630"/>
                    </a:cubicBezTo>
                    <a:cubicBezTo>
                      <a:pt x="1302" y="2630"/>
                      <a:pt x="1321" y="2630"/>
                      <a:pt x="1338" y="2611"/>
                    </a:cubicBezTo>
                    <a:cubicBezTo>
                      <a:pt x="1373" y="2594"/>
                      <a:pt x="1392" y="2559"/>
                      <a:pt x="1356" y="2523"/>
                    </a:cubicBezTo>
                    <a:lnTo>
                      <a:pt x="945" y="1738"/>
                    </a:lnTo>
                    <a:lnTo>
                      <a:pt x="446" y="542"/>
                    </a:lnTo>
                    <a:lnTo>
                      <a:pt x="143" y="43"/>
                    </a:lnTo>
                    <a:cubicBezTo>
                      <a:pt x="130" y="17"/>
                      <a:pt x="98" y="1"/>
                      <a:pt x="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2467;p44">
                <a:extLst>
                  <a:ext uri="{FF2B5EF4-FFF2-40B4-BE49-F238E27FC236}">
                    <a16:creationId xmlns:a16="http://schemas.microsoft.com/office/drawing/2014/main" id="{85FA7B3C-8AA0-25A8-E3EF-AD0DFB0C7C7C}"/>
                  </a:ext>
                </a:extLst>
              </p:cNvPr>
              <p:cNvSpPr/>
              <p:nvPr/>
            </p:nvSpPr>
            <p:spPr>
              <a:xfrm flipH="1">
                <a:off x="2583687" y="2058530"/>
                <a:ext cx="107174" cy="7927"/>
              </a:xfrm>
              <a:custGeom>
                <a:avLst/>
                <a:gdLst/>
                <a:ahLst/>
                <a:cxnLst/>
                <a:rect l="l" t="t" r="r" b="b"/>
                <a:pathLst>
                  <a:path w="2907" h="215" extrusionOk="0">
                    <a:moveTo>
                      <a:pt x="2835" y="0"/>
                    </a:moveTo>
                    <a:lnTo>
                      <a:pt x="72" y="72"/>
                    </a:lnTo>
                    <a:cubicBezTo>
                      <a:pt x="36" y="72"/>
                      <a:pt x="0" y="107"/>
                      <a:pt x="0" y="143"/>
                    </a:cubicBezTo>
                    <a:cubicBezTo>
                      <a:pt x="0" y="179"/>
                      <a:pt x="36" y="214"/>
                      <a:pt x="72" y="214"/>
                    </a:cubicBezTo>
                    <a:lnTo>
                      <a:pt x="89" y="214"/>
                    </a:lnTo>
                    <a:lnTo>
                      <a:pt x="2835" y="160"/>
                    </a:lnTo>
                    <a:cubicBezTo>
                      <a:pt x="2871" y="160"/>
                      <a:pt x="2907" y="125"/>
                      <a:pt x="2907" y="72"/>
                    </a:cubicBezTo>
                    <a:cubicBezTo>
                      <a:pt x="2907" y="36"/>
                      <a:pt x="2871" y="0"/>
                      <a:pt x="28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2468;p44">
                <a:extLst>
                  <a:ext uri="{FF2B5EF4-FFF2-40B4-BE49-F238E27FC236}">
                    <a16:creationId xmlns:a16="http://schemas.microsoft.com/office/drawing/2014/main" id="{557F2E17-4F58-0FCE-D66A-FBD21829CD92}"/>
                  </a:ext>
                </a:extLst>
              </p:cNvPr>
              <p:cNvSpPr/>
              <p:nvPr/>
            </p:nvSpPr>
            <p:spPr>
              <a:xfrm flipH="1">
                <a:off x="2739490" y="1937530"/>
                <a:ext cx="9917" cy="85533"/>
              </a:xfrm>
              <a:custGeom>
                <a:avLst/>
                <a:gdLst/>
                <a:ahLst/>
                <a:cxnLst/>
                <a:rect l="l" t="t" r="r" b="b"/>
                <a:pathLst>
                  <a:path w="269" h="2320" extrusionOk="0">
                    <a:moveTo>
                      <a:pt x="178" y="1"/>
                    </a:moveTo>
                    <a:cubicBezTo>
                      <a:pt x="143" y="1"/>
                      <a:pt x="107" y="36"/>
                      <a:pt x="107" y="72"/>
                    </a:cubicBezTo>
                    <a:lnTo>
                      <a:pt x="0" y="2229"/>
                    </a:lnTo>
                    <a:cubicBezTo>
                      <a:pt x="0" y="2265"/>
                      <a:pt x="19" y="2301"/>
                      <a:pt x="71" y="2319"/>
                    </a:cubicBezTo>
                    <a:cubicBezTo>
                      <a:pt x="107" y="2319"/>
                      <a:pt x="143" y="2284"/>
                      <a:pt x="143" y="2229"/>
                    </a:cubicBezTo>
                    <a:lnTo>
                      <a:pt x="250" y="89"/>
                    </a:lnTo>
                    <a:cubicBezTo>
                      <a:pt x="268" y="36"/>
                      <a:pt x="233" y="1"/>
                      <a:pt x="1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2469;p44">
                <a:extLst>
                  <a:ext uri="{FF2B5EF4-FFF2-40B4-BE49-F238E27FC236}">
                    <a16:creationId xmlns:a16="http://schemas.microsoft.com/office/drawing/2014/main" id="{44B1DD90-81BD-BDFF-DA79-C5D358B850E8}"/>
                  </a:ext>
                </a:extLst>
              </p:cNvPr>
              <p:cNvSpPr/>
              <p:nvPr/>
            </p:nvSpPr>
            <p:spPr>
              <a:xfrm flipH="1">
                <a:off x="2819088" y="2042050"/>
                <a:ext cx="74988" cy="29678"/>
              </a:xfrm>
              <a:custGeom>
                <a:avLst/>
                <a:gdLst/>
                <a:ahLst/>
                <a:cxnLst/>
                <a:rect l="l" t="t" r="r" b="b"/>
                <a:pathLst>
                  <a:path w="2034" h="805" extrusionOk="0">
                    <a:moveTo>
                      <a:pt x="126" y="1"/>
                    </a:moveTo>
                    <a:cubicBezTo>
                      <a:pt x="72" y="1"/>
                      <a:pt x="36" y="19"/>
                      <a:pt x="19" y="55"/>
                    </a:cubicBezTo>
                    <a:cubicBezTo>
                      <a:pt x="0" y="91"/>
                      <a:pt x="36" y="143"/>
                      <a:pt x="72" y="162"/>
                    </a:cubicBezTo>
                    <a:lnTo>
                      <a:pt x="1927" y="804"/>
                    </a:lnTo>
                    <a:lnTo>
                      <a:pt x="1962" y="804"/>
                    </a:lnTo>
                    <a:cubicBezTo>
                      <a:pt x="1981" y="804"/>
                      <a:pt x="2016" y="786"/>
                      <a:pt x="2034" y="750"/>
                    </a:cubicBezTo>
                    <a:cubicBezTo>
                      <a:pt x="2034" y="714"/>
                      <a:pt x="2016" y="679"/>
                      <a:pt x="1981" y="661"/>
                    </a:cubicBezTo>
                    <a:lnTo>
                      <a:pt x="12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470;p44">
                <a:extLst>
                  <a:ext uri="{FF2B5EF4-FFF2-40B4-BE49-F238E27FC236}">
                    <a16:creationId xmlns:a16="http://schemas.microsoft.com/office/drawing/2014/main" id="{3F166F68-7192-5B0E-45DD-BA79BC5FE3E9}"/>
                  </a:ext>
                </a:extLst>
              </p:cNvPr>
              <p:cNvSpPr/>
              <p:nvPr/>
            </p:nvSpPr>
            <p:spPr>
              <a:xfrm flipH="1">
                <a:off x="2788819" y="2147013"/>
                <a:ext cx="57919" cy="79892"/>
              </a:xfrm>
              <a:custGeom>
                <a:avLst/>
                <a:gdLst/>
                <a:ahLst/>
                <a:cxnLst/>
                <a:rect l="l" t="t" r="r" b="b"/>
                <a:pathLst>
                  <a:path w="1571" h="2167" extrusionOk="0">
                    <a:moveTo>
                      <a:pt x="1503" y="1"/>
                    </a:moveTo>
                    <a:cubicBezTo>
                      <a:pt x="1473" y="1"/>
                      <a:pt x="1441" y="17"/>
                      <a:pt x="1427" y="43"/>
                    </a:cubicBezTo>
                    <a:lnTo>
                      <a:pt x="19" y="2041"/>
                    </a:lnTo>
                    <a:cubicBezTo>
                      <a:pt x="1" y="2076"/>
                      <a:pt x="19" y="2131"/>
                      <a:pt x="55" y="2148"/>
                    </a:cubicBezTo>
                    <a:cubicBezTo>
                      <a:pt x="55" y="2148"/>
                      <a:pt x="72" y="2166"/>
                      <a:pt x="90" y="2166"/>
                    </a:cubicBezTo>
                    <a:cubicBezTo>
                      <a:pt x="108" y="2166"/>
                      <a:pt x="143" y="2148"/>
                      <a:pt x="143" y="2131"/>
                    </a:cubicBezTo>
                    <a:lnTo>
                      <a:pt x="1553" y="114"/>
                    </a:lnTo>
                    <a:cubicBezTo>
                      <a:pt x="1570" y="79"/>
                      <a:pt x="1553" y="43"/>
                      <a:pt x="1534" y="7"/>
                    </a:cubicBezTo>
                    <a:cubicBezTo>
                      <a:pt x="1525" y="3"/>
                      <a:pt x="1514" y="1"/>
                      <a:pt x="15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2471;p44">
                <a:extLst>
                  <a:ext uri="{FF2B5EF4-FFF2-40B4-BE49-F238E27FC236}">
                    <a16:creationId xmlns:a16="http://schemas.microsoft.com/office/drawing/2014/main" id="{D2F9ABF9-3652-92DB-1B6F-A02259D6D5BA}"/>
                  </a:ext>
                </a:extLst>
              </p:cNvPr>
              <p:cNvSpPr/>
              <p:nvPr/>
            </p:nvSpPr>
            <p:spPr>
              <a:xfrm flipH="1">
                <a:off x="2657313" y="1998657"/>
                <a:ext cx="178918" cy="169701"/>
              </a:xfrm>
              <a:custGeom>
                <a:avLst/>
                <a:gdLst/>
                <a:ahLst/>
                <a:cxnLst/>
                <a:rect l="l" t="t" r="r" b="b"/>
                <a:pathLst>
                  <a:path w="4853" h="4603" extrusionOk="0">
                    <a:moveTo>
                      <a:pt x="2426" y="1"/>
                    </a:moveTo>
                    <a:lnTo>
                      <a:pt x="1" y="1767"/>
                    </a:lnTo>
                    <a:lnTo>
                      <a:pt x="928" y="4602"/>
                    </a:lnTo>
                    <a:lnTo>
                      <a:pt x="3925" y="4602"/>
                    </a:lnTo>
                    <a:lnTo>
                      <a:pt x="4852" y="1767"/>
                    </a:lnTo>
                    <a:lnTo>
                      <a:pt x="242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2472;p44">
                <a:extLst>
                  <a:ext uri="{FF2B5EF4-FFF2-40B4-BE49-F238E27FC236}">
                    <a16:creationId xmlns:a16="http://schemas.microsoft.com/office/drawing/2014/main" id="{2A3C678D-553F-2E1D-7628-D20166148039}"/>
                  </a:ext>
                </a:extLst>
              </p:cNvPr>
              <p:cNvSpPr/>
              <p:nvPr/>
            </p:nvSpPr>
            <p:spPr>
              <a:xfrm flipH="1">
                <a:off x="2653368" y="1875740"/>
                <a:ext cx="178217" cy="85496"/>
              </a:xfrm>
              <a:custGeom>
                <a:avLst/>
                <a:gdLst/>
                <a:ahLst/>
                <a:cxnLst/>
                <a:rect l="l" t="t" r="r" b="b"/>
                <a:pathLst>
                  <a:path w="4834" h="2319" extrusionOk="0">
                    <a:moveTo>
                      <a:pt x="2300" y="0"/>
                    </a:moveTo>
                    <a:cubicBezTo>
                      <a:pt x="1499" y="0"/>
                      <a:pt x="731" y="143"/>
                      <a:pt x="36" y="428"/>
                    </a:cubicBezTo>
                    <a:lnTo>
                      <a:pt x="0" y="571"/>
                    </a:lnTo>
                    <a:lnTo>
                      <a:pt x="2407" y="2319"/>
                    </a:lnTo>
                    <a:lnTo>
                      <a:pt x="4833" y="571"/>
                    </a:lnTo>
                    <a:lnTo>
                      <a:pt x="4816" y="535"/>
                    </a:lnTo>
                    <a:cubicBezTo>
                      <a:pt x="4048" y="196"/>
                      <a:pt x="3192" y="0"/>
                      <a:pt x="23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2473;p44">
                <a:extLst>
                  <a:ext uri="{FF2B5EF4-FFF2-40B4-BE49-F238E27FC236}">
                    <a16:creationId xmlns:a16="http://schemas.microsoft.com/office/drawing/2014/main" id="{8EE68925-0CA9-2356-8928-F7B6C6F56696}"/>
                  </a:ext>
                </a:extLst>
              </p:cNvPr>
              <p:cNvSpPr/>
              <p:nvPr/>
            </p:nvSpPr>
            <p:spPr>
              <a:xfrm flipH="1">
                <a:off x="2876934" y="1946747"/>
                <a:ext cx="94049" cy="168374"/>
              </a:xfrm>
              <a:custGeom>
                <a:avLst/>
                <a:gdLst/>
                <a:ahLst/>
                <a:cxnLst/>
                <a:rect l="l" t="t" r="r" b="b"/>
                <a:pathLst>
                  <a:path w="2551" h="4567" extrusionOk="0">
                    <a:moveTo>
                      <a:pt x="1641" y="0"/>
                    </a:moveTo>
                    <a:cubicBezTo>
                      <a:pt x="624" y="1088"/>
                      <a:pt x="0" y="2550"/>
                      <a:pt x="0" y="4155"/>
                    </a:cubicBezTo>
                    <a:lnTo>
                      <a:pt x="0" y="4459"/>
                    </a:lnTo>
                    <a:lnTo>
                      <a:pt x="0" y="4476"/>
                    </a:lnTo>
                    <a:lnTo>
                      <a:pt x="143" y="4566"/>
                    </a:lnTo>
                    <a:lnTo>
                      <a:pt x="2550" y="2800"/>
                    </a:lnTo>
                    <a:lnTo>
                      <a:pt x="164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2474;p44">
                <a:extLst>
                  <a:ext uri="{FF2B5EF4-FFF2-40B4-BE49-F238E27FC236}">
                    <a16:creationId xmlns:a16="http://schemas.microsoft.com/office/drawing/2014/main" id="{E9960AB0-91AD-B59F-F4B0-C918C44614E2}"/>
                  </a:ext>
                </a:extLst>
              </p:cNvPr>
              <p:cNvSpPr/>
              <p:nvPr/>
            </p:nvSpPr>
            <p:spPr>
              <a:xfrm flipH="1">
                <a:off x="2799364" y="2205117"/>
                <a:ext cx="144705" cy="110529"/>
              </a:xfrm>
              <a:custGeom>
                <a:avLst/>
                <a:gdLst/>
                <a:ahLst/>
                <a:cxnLst/>
                <a:rect l="l" t="t" r="r" b="b"/>
                <a:pathLst>
                  <a:path w="3925" h="2998" extrusionOk="0">
                    <a:moveTo>
                      <a:pt x="1" y="1"/>
                    </a:moveTo>
                    <a:lnTo>
                      <a:pt x="1" y="37"/>
                    </a:lnTo>
                    <a:cubicBezTo>
                      <a:pt x="769" y="1463"/>
                      <a:pt x="2105" y="2552"/>
                      <a:pt x="3694" y="2997"/>
                    </a:cubicBezTo>
                    <a:lnTo>
                      <a:pt x="3925" y="2837"/>
                    </a:lnTo>
                    <a:lnTo>
                      <a:pt x="299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2475;p44">
                <a:extLst>
                  <a:ext uri="{FF2B5EF4-FFF2-40B4-BE49-F238E27FC236}">
                    <a16:creationId xmlns:a16="http://schemas.microsoft.com/office/drawing/2014/main" id="{570B56D1-3A4E-6E53-FB17-2D4643443173}"/>
                  </a:ext>
                </a:extLst>
              </p:cNvPr>
              <p:cNvSpPr/>
              <p:nvPr/>
            </p:nvSpPr>
            <p:spPr>
              <a:xfrm flipH="1">
                <a:off x="2559318" y="2211716"/>
                <a:ext cx="148023" cy="107874"/>
              </a:xfrm>
              <a:custGeom>
                <a:avLst/>
                <a:gdLst/>
                <a:ahLst/>
                <a:cxnLst/>
                <a:rect l="l" t="t" r="r" b="b"/>
                <a:pathLst>
                  <a:path w="4015" h="2926" extrusionOk="0">
                    <a:moveTo>
                      <a:pt x="928" y="0"/>
                    </a:moveTo>
                    <a:lnTo>
                      <a:pt x="1" y="2854"/>
                    </a:lnTo>
                    <a:lnTo>
                      <a:pt x="108" y="2925"/>
                    </a:lnTo>
                    <a:cubicBezTo>
                      <a:pt x="1748" y="2623"/>
                      <a:pt x="3140" y="1641"/>
                      <a:pt x="4014" y="304"/>
                    </a:cubicBezTo>
                    <a:lnTo>
                      <a:pt x="39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2476;p44">
                <a:extLst>
                  <a:ext uri="{FF2B5EF4-FFF2-40B4-BE49-F238E27FC236}">
                    <a16:creationId xmlns:a16="http://schemas.microsoft.com/office/drawing/2014/main" id="{0E6166F4-6DDE-172D-682B-73709C4B6BD3}"/>
                  </a:ext>
                </a:extLst>
              </p:cNvPr>
              <p:cNvSpPr/>
              <p:nvPr/>
            </p:nvSpPr>
            <p:spPr>
              <a:xfrm flipH="1">
                <a:off x="2522523" y="1956591"/>
                <a:ext cx="94086" cy="169664"/>
              </a:xfrm>
              <a:custGeom>
                <a:avLst/>
                <a:gdLst/>
                <a:ahLst/>
                <a:cxnLst/>
                <a:rect l="l" t="t" r="r" b="b"/>
                <a:pathLst>
                  <a:path w="2552" h="4602" extrusionOk="0">
                    <a:moveTo>
                      <a:pt x="911" y="0"/>
                    </a:moveTo>
                    <a:lnTo>
                      <a:pt x="1" y="2837"/>
                    </a:lnTo>
                    <a:lnTo>
                      <a:pt x="2409" y="4602"/>
                    </a:lnTo>
                    <a:lnTo>
                      <a:pt x="2516" y="4530"/>
                    </a:lnTo>
                    <a:cubicBezTo>
                      <a:pt x="2533" y="4316"/>
                      <a:pt x="2552" y="4102"/>
                      <a:pt x="2552" y="3888"/>
                    </a:cubicBezTo>
                    <a:cubicBezTo>
                      <a:pt x="2552" y="2409"/>
                      <a:pt x="2034" y="1053"/>
                      <a:pt x="11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 name="Google Shape;1205;p32">
            <a:extLst>
              <a:ext uri="{FF2B5EF4-FFF2-40B4-BE49-F238E27FC236}">
                <a16:creationId xmlns:a16="http://schemas.microsoft.com/office/drawing/2014/main" id="{F1FAA8BA-8E8F-FD86-0A91-C1FC9CB2A464}"/>
              </a:ext>
            </a:extLst>
          </p:cNvPr>
          <p:cNvSpPr txBox="1">
            <a:spLocks/>
          </p:cNvSpPr>
          <p:nvPr/>
        </p:nvSpPr>
        <p:spPr>
          <a:xfrm>
            <a:off x="2893582" y="1867186"/>
            <a:ext cx="5527727" cy="117217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5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1pPr>
            <a:lvl2pPr marR="0" lvl="1"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2pPr>
            <a:lvl3pPr marR="0" lvl="2"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3pPr>
            <a:lvl4pPr marR="0" lvl="3"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4pPr>
            <a:lvl5pPr marR="0" lvl="4"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5pPr>
            <a:lvl6pPr marR="0" lvl="5"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6pPr>
            <a:lvl7pPr marR="0" lvl="6"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7pPr>
            <a:lvl8pPr marR="0" lvl="7"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8pPr>
            <a:lvl9pPr marR="0" lvl="8"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9pPr>
          </a:lstStyle>
          <a:p>
            <a:pPr>
              <a:lnSpc>
                <a:spcPct val="100000"/>
              </a:lnSpc>
              <a:buSzPts val="1100"/>
              <a:buFont typeface="Arial"/>
              <a:buNone/>
            </a:pPr>
            <a:r>
              <a:rPr lang="en" sz="4800"/>
              <a:t>Machine Learning</a:t>
            </a:r>
            <a:br>
              <a:rPr lang="en-SG" sz="3400"/>
            </a:br>
            <a:r>
              <a:rPr lang="en" sz="2400" b="0"/>
              <a:t>Pre-Processing | Model Training</a:t>
            </a:r>
            <a:endParaRPr lang="en-SG" sz="2400"/>
          </a:p>
        </p:txBody>
      </p:sp>
    </p:spTree>
    <p:extLst>
      <p:ext uri="{BB962C8B-B14F-4D97-AF65-F5344CB8AC3E}">
        <p14:creationId xmlns:p14="http://schemas.microsoft.com/office/powerpoint/2010/main" val="183348736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5A221A-8886-F31F-E5D6-F164BFB0275E}"/>
              </a:ext>
            </a:extLst>
          </p:cNvPr>
          <p:cNvSpPr>
            <a:spLocks noGrp="1"/>
          </p:cNvSpPr>
          <p:nvPr>
            <p:ph type="title"/>
          </p:nvPr>
        </p:nvSpPr>
        <p:spPr/>
        <p:txBody>
          <a:bodyPr/>
          <a:lstStyle/>
          <a:p>
            <a:r>
              <a:rPr lang="en-US"/>
              <a:t>Data Preprocessing</a:t>
            </a:r>
            <a:endParaRPr lang="en-SG"/>
          </a:p>
        </p:txBody>
      </p:sp>
      <p:sp>
        <p:nvSpPr>
          <p:cNvPr id="3" name="Google Shape;2433;p44">
            <a:extLst>
              <a:ext uri="{FF2B5EF4-FFF2-40B4-BE49-F238E27FC236}">
                <a16:creationId xmlns:a16="http://schemas.microsoft.com/office/drawing/2014/main" id="{07648E14-D7F4-9232-FCAE-8FFB90BCA366}"/>
              </a:ext>
            </a:extLst>
          </p:cNvPr>
          <p:cNvSpPr txBox="1">
            <a:spLocks/>
          </p:cNvSpPr>
          <p:nvPr/>
        </p:nvSpPr>
        <p:spPr>
          <a:xfrm>
            <a:off x="851646" y="1218290"/>
            <a:ext cx="2774046" cy="408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5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1pPr>
            <a:lvl2pPr marR="0" lvl="1"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2pPr>
            <a:lvl3pPr marR="0" lvl="2"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3pPr>
            <a:lvl4pPr marR="0" lvl="3"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4pPr>
            <a:lvl5pPr marR="0" lvl="4"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5pPr>
            <a:lvl6pPr marR="0" lvl="5"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6pPr>
            <a:lvl7pPr marR="0" lvl="6"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7pPr>
            <a:lvl8pPr marR="0" lvl="7"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8pPr>
            <a:lvl9pPr marR="0" lvl="8"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9pPr>
          </a:lstStyle>
          <a:p>
            <a:pPr>
              <a:lnSpc>
                <a:spcPct val="100000"/>
              </a:lnSpc>
            </a:pPr>
            <a:r>
              <a:rPr lang="en-US" sz="2000"/>
              <a:t>Train-test split</a:t>
            </a:r>
          </a:p>
        </p:txBody>
      </p:sp>
      <p:sp>
        <p:nvSpPr>
          <p:cNvPr id="4" name="Google Shape;2433;p44">
            <a:extLst>
              <a:ext uri="{FF2B5EF4-FFF2-40B4-BE49-F238E27FC236}">
                <a16:creationId xmlns:a16="http://schemas.microsoft.com/office/drawing/2014/main" id="{0FB241D5-C327-D498-4370-7E90FF6175C0}"/>
              </a:ext>
            </a:extLst>
          </p:cNvPr>
          <p:cNvSpPr txBox="1">
            <a:spLocks/>
          </p:cNvSpPr>
          <p:nvPr/>
        </p:nvSpPr>
        <p:spPr>
          <a:xfrm>
            <a:off x="5449096" y="1218290"/>
            <a:ext cx="2774046" cy="408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5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1pPr>
            <a:lvl2pPr marR="0" lvl="1"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2pPr>
            <a:lvl3pPr marR="0" lvl="2"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3pPr>
            <a:lvl4pPr marR="0" lvl="3"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4pPr>
            <a:lvl5pPr marR="0" lvl="4"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5pPr>
            <a:lvl6pPr marR="0" lvl="5"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6pPr>
            <a:lvl7pPr marR="0" lvl="6"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7pPr>
            <a:lvl8pPr marR="0" lvl="7"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8pPr>
            <a:lvl9pPr marR="0" lvl="8"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9pPr>
          </a:lstStyle>
          <a:p>
            <a:pPr>
              <a:lnSpc>
                <a:spcPct val="100000"/>
              </a:lnSpc>
            </a:pPr>
            <a:r>
              <a:rPr lang="en-US" sz="2000" err="1"/>
              <a:t>MinMaxScaler</a:t>
            </a:r>
            <a:endParaRPr lang="en-US" sz="2000"/>
          </a:p>
        </p:txBody>
      </p:sp>
      <p:sp>
        <p:nvSpPr>
          <p:cNvPr id="5" name="Rectangle 4">
            <a:extLst>
              <a:ext uri="{FF2B5EF4-FFF2-40B4-BE49-F238E27FC236}">
                <a16:creationId xmlns:a16="http://schemas.microsoft.com/office/drawing/2014/main" id="{624B99B3-9F98-D182-5591-7AD4DD6B7066}"/>
              </a:ext>
            </a:extLst>
          </p:cNvPr>
          <p:cNvSpPr/>
          <p:nvPr/>
        </p:nvSpPr>
        <p:spPr>
          <a:xfrm>
            <a:off x="601970" y="3067194"/>
            <a:ext cx="1636699" cy="15368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800">
                <a:solidFill>
                  <a:schemeClr val="tx1"/>
                </a:solidFill>
              </a:rPr>
              <a:t>80</a:t>
            </a:r>
            <a:endParaRPr lang="en-SG">
              <a:solidFill>
                <a:schemeClr val="tx1"/>
              </a:solidFill>
            </a:endParaRPr>
          </a:p>
        </p:txBody>
      </p:sp>
      <p:sp>
        <p:nvSpPr>
          <p:cNvPr id="6" name="Rectangle 5">
            <a:extLst>
              <a:ext uri="{FF2B5EF4-FFF2-40B4-BE49-F238E27FC236}">
                <a16:creationId xmlns:a16="http://schemas.microsoft.com/office/drawing/2014/main" id="{3AFCE3F4-97E3-2516-715A-B691AB585944}"/>
              </a:ext>
            </a:extLst>
          </p:cNvPr>
          <p:cNvSpPr/>
          <p:nvPr/>
        </p:nvSpPr>
        <p:spPr>
          <a:xfrm>
            <a:off x="2487229" y="3067194"/>
            <a:ext cx="1636699" cy="15368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a:solidFill>
                  <a:schemeClr val="tx1"/>
                </a:solidFill>
              </a:rPr>
              <a:t>20</a:t>
            </a:r>
            <a:endParaRPr lang="en-SG">
              <a:solidFill>
                <a:schemeClr val="tx1"/>
              </a:solidFill>
            </a:endParaRPr>
          </a:p>
        </p:txBody>
      </p:sp>
      <p:sp>
        <p:nvSpPr>
          <p:cNvPr id="7" name="Google Shape;2433;p44">
            <a:extLst>
              <a:ext uri="{FF2B5EF4-FFF2-40B4-BE49-F238E27FC236}">
                <a16:creationId xmlns:a16="http://schemas.microsoft.com/office/drawing/2014/main" id="{3A7E1E1C-9808-869D-0302-193EC416473F}"/>
              </a:ext>
            </a:extLst>
          </p:cNvPr>
          <p:cNvSpPr txBox="1">
            <a:spLocks/>
          </p:cNvSpPr>
          <p:nvPr/>
        </p:nvSpPr>
        <p:spPr>
          <a:xfrm>
            <a:off x="957942" y="2039632"/>
            <a:ext cx="2774046" cy="408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5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1pPr>
            <a:lvl2pPr marR="0" lvl="1"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2pPr>
            <a:lvl3pPr marR="0" lvl="2"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3pPr>
            <a:lvl4pPr marR="0" lvl="3"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4pPr>
            <a:lvl5pPr marR="0" lvl="4"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5pPr>
            <a:lvl6pPr marR="0" lvl="5"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6pPr>
            <a:lvl7pPr marR="0" lvl="6"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7pPr>
            <a:lvl8pPr marR="0" lvl="7"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8pPr>
            <a:lvl9pPr marR="0" lvl="8"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9pPr>
          </a:lstStyle>
          <a:p>
            <a:pPr>
              <a:lnSpc>
                <a:spcPct val="100000"/>
              </a:lnSpc>
            </a:pPr>
            <a:r>
              <a:rPr lang="en-US" sz="2000"/>
              <a:t>Data</a:t>
            </a:r>
          </a:p>
        </p:txBody>
      </p:sp>
      <p:cxnSp>
        <p:nvCxnSpPr>
          <p:cNvPr id="9" name="Connector: Elbow 8">
            <a:extLst>
              <a:ext uri="{FF2B5EF4-FFF2-40B4-BE49-F238E27FC236}">
                <a16:creationId xmlns:a16="http://schemas.microsoft.com/office/drawing/2014/main" id="{09991602-2312-7AAD-80C3-982B8E5D785F}"/>
              </a:ext>
            </a:extLst>
          </p:cNvPr>
          <p:cNvCxnSpPr>
            <a:stCxn id="7" idx="2"/>
            <a:endCxn id="5" idx="0"/>
          </p:cNvCxnSpPr>
          <p:nvPr/>
        </p:nvCxnSpPr>
        <p:spPr>
          <a:xfrm rot="5400000">
            <a:off x="1573162" y="2295391"/>
            <a:ext cx="618962" cy="924645"/>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10" name="Connector: Elbow 9">
            <a:extLst>
              <a:ext uri="{FF2B5EF4-FFF2-40B4-BE49-F238E27FC236}">
                <a16:creationId xmlns:a16="http://schemas.microsoft.com/office/drawing/2014/main" id="{3F97CE16-BB4F-149F-23BB-A2013624132D}"/>
              </a:ext>
            </a:extLst>
          </p:cNvPr>
          <p:cNvCxnSpPr>
            <a:cxnSpLocks/>
            <a:stCxn id="7" idx="2"/>
            <a:endCxn id="6" idx="0"/>
          </p:cNvCxnSpPr>
          <p:nvPr/>
        </p:nvCxnSpPr>
        <p:spPr>
          <a:xfrm rot="16200000" flipH="1">
            <a:off x="2515791" y="2277406"/>
            <a:ext cx="618962" cy="960614"/>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grpSp>
        <p:nvGrpSpPr>
          <p:cNvPr id="16" name="Group 15">
            <a:extLst>
              <a:ext uri="{FF2B5EF4-FFF2-40B4-BE49-F238E27FC236}">
                <a16:creationId xmlns:a16="http://schemas.microsoft.com/office/drawing/2014/main" id="{C74F2F56-97F6-2C09-4C93-AF47FAF5892D}"/>
              </a:ext>
            </a:extLst>
          </p:cNvPr>
          <p:cNvGrpSpPr/>
          <p:nvPr/>
        </p:nvGrpSpPr>
        <p:grpSpPr>
          <a:xfrm>
            <a:off x="5449096" y="1626890"/>
            <a:ext cx="3153822" cy="3263682"/>
            <a:chOff x="5276903" y="1263182"/>
            <a:chExt cx="3153822" cy="3263682"/>
          </a:xfrm>
        </p:grpSpPr>
        <p:sp>
          <p:nvSpPr>
            <p:cNvPr id="17" name="Google Shape;2433;p44">
              <a:extLst>
                <a:ext uri="{FF2B5EF4-FFF2-40B4-BE49-F238E27FC236}">
                  <a16:creationId xmlns:a16="http://schemas.microsoft.com/office/drawing/2014/main" id="{03B3C809-6258-2047-3B9C-4D5661FF41A2}"/>
                </a:ext>
              </a:extLst>
            </p:cNvPr>
            <p:cNvSpPr txBox="1">
              <a:spLocks/>
            </p:cNvSpPr>
            <p:nvPr/>
          </p:nvSpPr>
          <p:spPr>
            <a:xfrm>
              <a:off x="5276903" y="1263182"/>
              <a:ext cx="3153822" cy="326368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5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1pPr>
              <a:lvl2pPr marR="0" lvl="1"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2pPr>
              <a:lvl3pPr marR="0" lvl="2"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3pPr>
              <a:lvl4pPr marR="0" lvl="3"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4pPr>
              <a:lvl5pPr marR="0" lvl="4"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5pPr>
              <a:lvl6pPr marR="0" lvl="5"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6pPr>
              <a:lvl7pPr marR="0" lvl="6"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7pPr>
              <a:lvl8pPr marR="0" lvl="7"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8pPr>
              <a:lvl9pPr marR="0" lvl="8"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9pPr>
            </a:lstStyle>
            <a:p>
              <a:pPr marL="285750" indent="-285750" algn="l">
                <a:lnSpc>
                  <a:spcPct val="100000"/>
                </a:lnSpc>
                <a:buSzPct val="100000"/>
                <a:buFont typeface="Arial" panose="020B0604020202020204" pitchFamily="34" charset="0"/>
                <a:buChar char="•"/>
              </a:pPr>
              <a:r>
                <a:rPr lang="en-US" sz="1600" b="0"/>
                <a:t>Scales features to a range between 0 to 1</a:t>
              </a:r>
            </a:p>
            <a:p>
              <a:pPr algn="l">
                <a:lnSpc>
                  <a:spcPct val="100000"/>
                </a:lnSpc>
                <a:buSzPct val="100000"/>
              </a:pPr>
              <a:endParaRPr lang="en-US" sz="1600" b="0"/>
            </a:p>
            <a:p>
              <a:pPr marL="285750" lvl="4" indent="-285750">
                <a:buSzPct val="100000"/>
                <a:buFont typeface="Arial" panose="020B0604020202020204" pitchFamily="34" charset="0"/>
                <a:buChar char="•"/>
              </a:pPr>
              <a:endParaRPr lang="en-US" sz="1600" b="0"/>
            </a:p>
            <a:p>
              <a:pPr algn="l">
                <a:lnSpc>
                  <a:spcPct val="100000"/>
                </a:lnSpc>
                <a:buSzPct val="150000"/>
              </a:pPr>
              <a:endParaRPr lang="en-US" sz="1600" b="0"/>
            </a:p>
          </p:txBody>
        </p:sp>
        <p:sp>
          <p:nvSpPr>
            <p:cNvPr id="18" name="Google Shape;2433;p44">
              <a:extLst>
                <a:ext uri="{FF2B5EF4-FFF2-40B4-BE49-F238E27FC236}">
                  <a16:creationId xmlns:a16="http://schemas.microsoft.com/office/drawing/2014/main" id="{057E73C4-8721-2AD9-717F-6EC04C21D63C}"/>
                </a:ext>
              </a:extLst>
            </p:cNvPr>
            <p:cNvSpPr txBox="1">
              <a:spLocks/>
            </p:cNvSpPr>
            <p:nvPr/>
          </p:nvSpPr>
          <p:spPr>
            <a:xfrm>
              <a:off x="5535015" y="1975834"/>
              <a:ext cx="2637597" cy="145530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5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1pPr>
              <a:lvl2pPr marR="0" lvl="1"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2pPr>
              <a:lvl3pPr marR="0" lvl="2"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3pPr>
              <a:lvl4pPr marR="0" lvl="3"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4pPr>
              <a:lvl5pPr marR="0" lvl="4"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5pPr>
              <a:lvl6pPr marR="0" lvl="5"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6pPr>
              <a:lvl7pPr marR="0" lvl="6"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7pPr>
              <a:lvl8pPr marR="0" lvl="7"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8pPr>
              <a:lvl9pPr marR="0" lvl="8"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9pPr>
            </a:lstStyle>
            <a:p>
              <a:pPr algn="l">
                <a:lnSpc>
                  <a:spcPct val="100000"/>
                </a:lnSpc>
                <a:buSzPct val="80000"/>
              </a:pPr>
              <a:r>
                <a:rPr lang="en-US" sz="1500" b="0" u="sng"/>
                <a:t>Benefits:</a:t>
              </a:r>
            </a:p>
            <a:p>
              <a:pPr marL="285750" indent="-285750" algn="l">
                <a:lnSpc>
                  <a:spcPct val="100000"/>
                </a:lnSpc>
                <a:buSzPct val="80000"/>
                <a:buFont typeface="Wingdings" pitchFamily="2" charset="2"/>
                <a:buChar char="Ø"/>
              </a:pPr>
              <a:r>
                <a:rPr lang="en-US" sz="1400" b="0"/>
                <a:t>Improves performance and stability of machine learning algorithms</a:t>
              </a:r>
            </a:p>
            <a:p>
              <a:pPr marL="285750" indent="-285750" algn="l">
                <a:lnSpc>
                  <a:spcPct val="100000"/>
                </a:lnSpc>
                <a:buSzPct val="80000"/>
                <a:buFont typeface="Wingdings" pitchFamily="2" charset="2"/>
                <a:buChar char="Ø"/>
              </a:pPr>
              <a:r>
                <a:rPr lang="en-US" sz="1400" b="0"/>
                <a:t>Ensure all features contribute equally to our model’s predictions regardless of initial values</a:t>
              </a:r>
            </a:p>
            <a:p>
              <a:pPr marL="285750" indent="-285750" algn="l">
                <a:lnSpc>
                  <a:spcPct val="100000"/>
                </a:lnSpc>
                <a:buSzPct val="80000"/>
                <a:buFont typeface="Wingdings" pitchFamily="2" charset="2"/>
                <a:buChar char="Ø"/>
              </a:pPr>
              <a:r>
                <a:rPr lang="en-US" sz="1400" b="0"/>
                <a:t>Leads to more accurate and reliable predictions</a:t>
              </a:r>
            </a:p>
          </p:txBody>
        </p:sp>
      </p:grpSp>
    </p:spTree>
    <p:extLst>
      <p:ext uri="{BB962C8B-B14F-4D97-AF65-F5344CB8AC3E}">
        <p14:creationId xmlns:p14="http://schemas.microsoft.com/office/powerpoint/2010/main" val="323806132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61E0D609-CA6F-A35D-32DD-9B18740A813B}"/>
              </a:ext>
            </a:extLst>
          </p:cNvPr>
          <p:cNvCxnSpPr>
            <a:cxnSpLocks/>
          </p:cNvCxnSpPr>
          <p:nvPr/>
        </p:nvCxnSpPr>
        <p:spPr>
          <a:xfrm>
            <a:off x="4572000" y="259976"/>
            <a:ext cx="0" cy="459889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BC227E68-8BBB-ECA5-A414-0B0A78E8281F}"/>
              </a:ext>
            </a:extLst>
          </p:cNvPr>
          <p:cNvCxnSpPr>
            <a:cxnSpLocks/>
          </p:cNvCxnSpPr>
          <p:nvPr/>
        </p:nvCxnSpPr>
        <p:spPr>
          <a:xfrm>
            <a:off x="385482" y="2571750"/>
            <a:ext cx="829235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349" name="Group 4348">
            <a:extLst>
              <a:ext uri="{FF2B5EF4-FFF2-40B4-BE49-F238E27FC236}">
                <a16:creationId xmlns:a16="http://schemas.microsoft.com/office/drawing/2014/main" id="{01EC3DE6-1539-17E5-7342-E7770C520333}"/>
              </a:ext>
            </a:extLst>
          </p:cNvPr>
          <p:cNvGrpSpPr/>
          <p:nvPr/>
        </p:nvGrpSpPr>
        <p:grpSpPr>
          <a:xfrm>
            <a:off x="918582" y="259976"/>
            <a:ext cx="2774046" cy="2114825"/>
            <a:chOff x="918582" y="259976"/>
            <a:chExt cx="2774046" cy="2114825"/>
          </a:xfrm>
        </p:grpSpPr>
        <p:sp>
          <p:nvSpPr>
            <p:cNvPr id="21" name="Google Shape;2433;p44">
              <a:extLst>
                <a:ext uri="{FF2B5EF4-FFF2-40B4-BE49-F238E27FC236}">
                  <a16:creationId xmlns:a16="http://schemas.microsoft.com/office/drawing/2014/main" id="{B69BB128-6A3C-B40C-ABEB-6F9CDAB268BB}"/>
                </a:ext>
              </a:extLst>
            </p:cNvPr>
            <p:cNvSpPr txBox="1">
              <a:spLocks/>
            </p:cNvSpPr>
            <p:nvPr/>
          </p:nvSpPr>
          <p:spPr>
            <a:xfrm>
              <a:off x="918582" y="1966201"/>
              <a:ext cx="2774046" cy="408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5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1pPr>
              <a:lvl2pPr marR="0" lvl="1"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2pPr>
              <a:lvl3pPr marR="0" lvl="2"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3pPr>
              <a:lvl4pPr marR="0" lvl="3"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4pPr>
              <a:lvl5pPr marR="0" lvl="4"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5pPr>
              <a:lvl6pPr marR="0" lvl="5"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6pPr>
              <a:lvl7pPr marR="0" lvl="6"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7pPr>
              <a:lvl8pPr marR="0" lvl="7"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8pPr>
              <a:lvl9pPr marR="0" lvl="8"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9pPr>
            </a:lstStyle>
            <a:p>
              <a:pPr>
                <a:lnSpc>
                  <a:spcPct val="100000"/>
                </a:lnSpc>
              </a:pPr>
              <a:r>
                <a:rPr lang="en-US" sz="2000" b="0"/>
                <a:t>Random Forest Regressor</a:t>
              </a:r>
            </a:p>
          </p:txBody>
        </p:sp>
        <p:sp>
          <p:nvSpPr>
            <p:cNvPr id="22" name="TextBox 21">
              <a:extLst>
                <a:ext uri="{FF2B5EF4-FFF2-40B4-BE49-F238E27FC236}">
                  <a16:creationId xmlns:a16="http://schemas.microsoft.com/office/drawing/2014/main" id="{51FCC544-52A3-880A-A997-FD3296A9E7EA}"/>
                </a:ext>
              </a:extLst>
            </p:cNvPr>
            <p:cNvSpPr txBox="1"/>
            <p:nvPr/>
          </p:nvSpPr>
          <p:spPr>
            <a:xfrm>
              <a:off x="2196814" y="259976"/>
              <a:ext cx="340652" cy="276999"/>
            </a:xfrm>
            <a:prstGeom prst="rect">
              <a:avLst/>
            </a:prstGeom>
            <a:noFill/>
          </p:spPr>
          <p:txBody>
            <a:bodyPr wrap="square" rtlCol="0">
              <a:spAutoFit/>
            </a:bodyPr>
            <a:lstStyle/>
            <a:p>
              <a:r>
                <a:rPr lang="en-US" sz="1200">
                  <a:latin typeface="Fira Sans" panose="020B0503050000020004" pitchFamily="34" charset="0"/>
                </a:rPr>
                <a:t>x</a:t>
              </a:r>
            </a:p>
          </p:txBody>
        </p:sp>
        <p:sp>
          <p:nvSpPr>
            <p:cNvPr id="23" name="Oval 22">
              <a:extLst>
                <a:ext uri="{FF2B5EF4-FFF2-40B4-BE49-F238E27FC236}">
                  <a16:creationId xmlns:a16="http://schemas.microsoft.com/office/drawing/2014/main" id="{ADFEBD36-867A-9F2D-9742-D30B23A805FA}"/>
                </a:ext>
              </a:extLst>
            </p:cNvPr>
            <p:cNvSpPr/>
            <p:nvPr/>
          </p:nvSpPr>
          <p:spPr>
            <a:xfrm>
              <a:off x="1525963" y="829610"/>
              <a:ext cx="116541" cy="116541"/>
            </a:xfrm>
            <a:prstGeom prst="ellipse">
              <a:avLst/>
            </a:prstGeom>
            <a:solidFill>
              <a:schemeClr val="tx2">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5A7109FE-5C26-F790-2A41-5FD8E5741B9B}"/>
                </a:ext>
              </a:extLst>
            </p:cNvPr>
            <p:cNvSpPr/>
            <p:nvPr/>
          </p:nvSpPr>
          <p:spPr>
            <a:xfrm>
              <a:off x="1279442" y="1092416"/>
              <a:ext cx="116541" cy="116541"/>
            </a:xfrm>
            <a:prstGeom prst="ellipse">
              <a:avLst/>
            </a:prstGeom>
            <a:solidFill>
              <a:srgbClr val="3274A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D4EF10FF-FAC6-6A10-CF56-422BA1AB5414}"/>
                </a:ext>
              </a:extLst>
            </p:cNvPr>
            <p:cNvSpPr/>
            <p:nvPr/>
          </p:nvSpPr>
          <p:spPr>
            <a:xfrm>
              <a:off x="1765216" y="1092416"/>
              <a:ext cx="116541" cy="116541"/>
            </a:xfrm>
            <a:prstGeom prst="ellipse">
              <a:avLst/>
            </a:prstGeom>
            <a:solidFill>
              <a:schemeClr val="tx2">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BD0FCDF5-CAF9-2FD4-D1B4-A1D25A9E717E}"/>
                </a:ext>
              </a:extLst>
            </p:cNvPr>
            <p:cNvSpPr/>
            <p:nvPr/>
          </p:nvSpPr>
          <p:spPr>
            <a:xfrm>
              <a:off x="1980678" y="1391776"/>
              <a:ext cx="116541" cy="116541"/>
            </a:xfrm>
            <a:prstGeom prst="ellipse">
              <a:avLst/>
            </a:prstGeom>
            <a:solidFill>
              <a:schemeClr val="tx2">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083E71BE-326D-009C-795D-A8F1445FDA7F}"/>
                </a:ext>
              </a:extLst>
            </p:cNvPr>
            <p:cNvSpPr/>
            <p:nvPr/>
          </p:nvSpPr>
          <p:spPr>
            <a:xfrm>
              <a:off x="1642504" y="1391775"/>
              <a:ext cx="116541" cy="116541"/>
            </a:xfrm>
            <a:prstGeom prst="ellipse">
              <a:avLst/>
            </a:prstGeom>
            <a:solidFill>
              <a:srgbClr val="3274A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65951168-6D14-76F9-FEFC-6C3594D23C56}"/>
                </a:ext>
              </a:extLst>
            </p:cNvPr>
            <p:cNvSpPr/>
            <p:nvPr/>
          </p:nvSpPr>
          <p:spPr>
            <a:xfrm>
              <a:off x="1415146" y="1389080"/>
              <a:ext cx="116541" cy="116541"/>
            </a:xfrm>
            <a:prstGeom prst="ellipse">
              <a:avLst/>
            </a:prstGeom>
            <a:solidFill>
              <a:srgbClr val="3274A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F4C736EB-D89B-CE9A-9A19-1AA85BD15FEE}"/>
                </a:ext>
              </a:extLst>
            </p:cNvPr>
            <p:cNvSpPr/>
            <p:nvPr/>
          </p:nvSpPr>
          <p:spPr>
            <a:xfrm>
              <a:off x="1113286" y="1389799"/>
              <a:ext cx="116541" cy="116541"/>
            </a:xfrm>
            <a:prstGeom prst="ellipse">
              <a:avLst/>
            </a:prstGeom>
            <a:solidFill>
              <a:srgbClr val="3274A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Straight Connector 30">
              <a:extLst>
                <a:ext uri="{FF2B5EF4-FFF2-40B4-BE49-F238E27FC236}">
                  <a16:creationId xmlns:a16="http://schemas.microsoft.com/office/drawing/2014/main" id="{3D4EBC2B-BBBB-CBA9-8265-C0EA8C8D73C5}"/>
                </a:ext>
              </a:extLst>
            </p:cNvPr>
            <p:cNvCxnSpPr>
              <a:stCxn id="23" idx="3"/>
              <a:endCxn id="24" idx="7"/>
            </p:cNvCxnSpPr>
            <p:nvPr/>
          </p:nvCxnSpPr>
          <p:spPr>
            <a:xfrm flipH="1">
              <a:off x="1378916" y="929084"/>
              <a:ext cx="164114" cy="180399"/>
            </a:xfrm>
            <a:prstGeom prst="line">
              <a:avLst/>
            </a:prstGeom>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255E0D18-619B-FA6E-F803-E24C5006FE4F}"/>
                </a:ext>
              </a:extLst>
            </p:cNvPr>
            <p:cNvCxnSpPr>
              <a:cxnSpLocks/>
              <a:stCxn id="24" idx="3"/>
              <a:endCxn id="29" idx="7"/>
            </p:cNvCxnSpPr>
            <p:nvPr/>
          </p:nvCxnSpPr>
          <p:spPr>
            <a:xfrm flipH="1">
              <a:off x="1212760" y="1191890"/>
              <a:ext cx="83749" cy="214976"/>
            </a:xfrm>
            <a:prstGeom prst="line">
              <a:avLst/>
            </a:prstGeom>
          </p:spPr>
          <p:style>
            <a:lnRef idx="1">
              <a:schemeClr val="dk1"/>
            </a:lnRef>
            <a:fillRef idx="0">
              <a:schemeClr val="dk1"/>
            </a:fillRef>
            <a:effectRef idx="0">
              <a:schemeClr val="dk1"/>
            </a:effectRef>
            <a:fontRef idx="minor">
              <a:schemeClr val="tx1"/>
            </a:fontRef>
          </p:style>
        </p:cxnSp>
        <p:cxnSp>
          <p:nvCxnSpPr>
            <p:cNvPr id="36" name="Straight Connector 35">
              <a:extLst>
                <a:ext uri="{FF2B5EF4-FFF2-40B4-BE49-F238E27FC236}">
                  <a16:creationId xmlns:a16="http://schemas.microsoft.com/office/drawing/2014/main" id="{37174D5E-A356-E275-FCE6-A6EA3C0B9870}"/>
                </a:ext>
              </a:extLst>
            </p:cNvPr>
            <p:cNvCxnSpPr>
              <a:stCxn id="24" idx="5"/>
              <a:endCxn id="28" idx="1"/>
            </p:cNvCxnSpPr>
            <p:nvPr/>
          </p:nvCxnSpPr>
          <p:spPr>
            <a:xfrm>
              <a:off x="1378916" y="1191890"/>
              <a:ext cx="53297" cy="214257"/>
            </a:xfrm>
            <a:prstGeom prst="line">
              <a:avLst/>
            </a:prstGeom>
          </p:spPr>
          <p:style>
            <a:lnRef idx="1">
              <a:schemeClr val="dk1"/>
            </a:lnRef>
            <a:fillRef idx="0">
              <a:schemeClr val="dk1"/>
            </a:fillRef>
            <a:effectRef idx="0">
              <a:schemeClr val="dk1"/>
            </a:effectRef>
            <a:fontRef idx="minor">
              <a:schemeClr val="tx1"/>
            </a:fontRef>
          </p:style>
        </p:cxnSp>
        <p:cxnSp>
          <p:nvCxnSpPr>
            <p:cNvPr id="37" name="Straight Connector 36">
              <a:extLst>
                <a:ext uri="{FF2B5EF4-FFF2-40B4-BE49-F238E27FC236}">
                  <a16:creationId xmlns:a16="http://schemas.microsoft.com/office/drawing/2014/main" id="{0B099A29-9F73-FAB5-3142-922A7F017113}"/>
                </a:ext>
              </a:extLst>
            </p:cNvPr>
            <p:cNvCxnSpPr>
              <a:cxnSpLocks/>
              <a:stCxn id="25" idx="5"/>
              <a:endCxn id="26" idx="1"/>
            </p:cNvCxnSpPr>
            <p:nvPr/>
          </p:nvCxnSpPr>
          <p:spPr>
            <a:xfrm>
              <a:off x="1864690" y="1191890"/>
              <a:ext cx="133055" cy="216953"/>
            </a:xfrm>
            <a:prstGeom prst="line">
              <a:avLst/>
            </a:prstGeom>
          </p:spPr>
          <p:style>
            <a:lnRef idx="1">
              <a:schemeClr val="dk1"/>
            </a:lnRef>
            <a:fillRef idx="0">
              <a:schemeClr val="dk1"/>
            </a:fillRef>
            <a:effectRef idx="0">
              <a:schemeClr val="dk1"/>
            </a:effectRef>
            <a:fontRef idx="minor">
              <a:schemeClr val="tx1"/>
            </a:fontRef>
          </p:style>
        </p:cxnSp>
        <p:cxnSp>
          <p:nvCxnSpPr>
            <p:cNvPr id="40" name="Straight Connector 39">
              <a:extLst>
                <a:ext uri="{FF2B5EF4-FFF2-40B4-BE49-F238E27FC236}">
                  <a16:creationId xmlns:a16="http://schemas.microsoft.com/office/drawing/2014/main" id="{71900B96-66CB-BC3F-E504-EE6F50B5CABF}"/>
                </a:ext>
              </a:extLst>
            </p:cNvPr>
            <p:cNvCxnSpPr>
              <a:cxnSpLocks/>
              <a:stCxn id="25" idx="3"/>
              <a:endCxn id="27" idx="7"/>
            </p:cNvCxnSpPr>
            <p:nvPr/>
          </p:nvCxnSpPr>
          <p:spPr>
            <a:xfrm flipH="1">
              <a:off x="1741978" y="1191890"/>
              <a:ext cx="40305" cy="216952"/>
            </a:xfrm>
            <a:prstGeom prst="line">
              <a:avLst/>
            </a:prstGeom>
          </p:spPr>
          <p:style>
            <a:lnRef idx="1">
              <a:schemeClr val="dk1"/>
            </a:lnRef>
            <a:fillRef idx="0">
              <a:schemeClr val="dk1"/>
            </a:fillRef>
            <a:effectRef idx="0">
              <a:schemeClr val="dk1"/>
            </a:effectRef>
            <a:fontRef idx="minor">
              <a:schemeClr val="tx1"/>
            </a:fontRef>
          </p:style>
        </p:cxnSp>
        <p:cxnSp>
          <p:nvCxnSpPr>
            <p:cNvPr id="43" name="Straight Connector 42">
              <a:extLst>
                <a:ext uri="{FF2B5EF4-FFF2-40B4-BE49-F238E27FC236}">
                  <a16:creationId xmlns:a16="http://schemas.microsoft.com/office/drawing/2014/main" id="{566F7776-975B-23C1-A38B-6C7BD951981C}"/>
                </a:ext>
              </a:extLst>
            </p:cNvPr>
            <p:cNvCxnSpPr>
              <a:cxnSpLocks/>
              <a:stCxn id="23" idx="5"/>
              <a:endCxn id="25" idx="1"/>
            </p:cNvCxnSpPr>
            <p:nvPr/>
          </p:nvCxnSpPr>
          <p:spPr>
            <a:xfrm>
              <a:off x="1625437" y="929084"/>
              <a:ext cx="156846" cy="180399"/>
            </a:xfrm>
            <a:prstGeom prst="line">
              <a:avLst/>
            </a:prstGeom>
          </p:spPr>
          <p:style>
            <a:lnRef idx="1">
              <a:schemeClr val="dk1"/>
            </a:lnRef>
            <a:fillRef idx="0">
              <a:schemeClr val="dk1"/>
            </a:fillRef>
            <a:effectRef idx="0">
              <a:schemeClr val="dk1"/>
            </a:effectRef>
            <a:fontRef idx="minor">
              <a:schemeClr val="tx1"/>
            </a:fontRef>
          </p:style>
        </p:cxnSp>
        <p:cxnSp>
          <p:nvCxnSpPr>
            <p:cNvPr id="47" name="Straight Arrow Connector 46">
              <a:extLst>
                <a:ext uri="{FF2B5EF4-FFF2-40B4-BE49-F238E27FC236}">
                  <a16:creationId xmlns:a16="http://schemas.microsoft.com/office/drawing/2014/main" id="{638EC654-A9A6-950D-E07A-1FC1A6E355A2}"/>
                </a:ext>
              </a:extLst>
            </p:cNvPr>
            <p:cNvCxnSpPr>
              <a:cxnSpLocks/>
            </p:cNvCxnSpPr>
            <p:nvPr/>
          </p:nvCxnSpPr>
          <p:spPr>
            <a:xfrm>
              <a:off x="1724911" y="842950"/>
              <a:ext cx="139779" cy="17633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9" name="Straight Arrow Connector 48">
              <a:extLst>
                <a:ext uri="{FF2B5EF4-FFF2-40B4-BE49-F238E27FC236}">
                  <a16:creationId xmlns:a16="http://schemas.microsoft.com/office/drawing/2014/main" id="{78B6D91F-F123-2B1D-D378-59F20C411C5D}"/>
                </a:ext>
              </a:extLst>
            </p:cNvPr>
            <p:cNvCxnSpPr>
              <a:cxnSpLocks/>
            </p:cNvCxnSpPr>
            <p:nvPr/>
          </p:nvCxnSpPr>
          <p:spPr>
            <a:xfrm>
              <a:off x="1950161" y="1165706"/>
              <a:ext cx="139779" cy="17633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0" name="Oval 49">
              <a:extLst>
                <a:ext uri="{FF2B5EF4-FFF2-40B4-BE49-F238E27FC236}">
                  <a16:creationId xmlns:a16="http://schemas.microsoft.com/office/drawing/2014/main" id="{3B5F3991-C416-1B97-50B5-DE688BAC3722}"/>
                </a:ext>
              </a:extLst>
            </p:cNvPr>
            <p:cNvSpPr/>
            <p:nvPr/>
          </p:nvSpPr>
          <p:spPr>
            <a:xfrm>
              <a:off x="2912654" y="842083"/>
              <a:ext cx="116541" cy="116541"/>
            </a:xfrm>
            <a:prstGeom prst="ellipse">
              <a:avLst/>
            </a:prstGeom>
            <a:solidFill>
              <a:schemeClr val="tx2">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C5EE99A3-6245-6451-0C1F-6EE47BCBF083}"/>
                </a:ext>
              </a:extLst>
            </p:cNvPr>
            <p:cNvSpPr/>
            <p:nvPr/>
          </p:nvSpPr>
          <p:spPr>
            <a:xfrm>
              <a:off x="2666133" y="1104889"/>
              <a:ext cx="116541" cy="116541"/>
            </a:xfrm>
            <a:prstGeom prst="ellipse">
              <a:avLst/>
            </a:prstGeom>
            <a:solidFill>
              <a:srgbClr val="3274A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3B7087BF-EB4B-603E-3439-346D9862EDF1}"/>
                </a:ext>
              </a:extLst>
            </p:cNvPr>
            <p:cNvSpPr/>
            <p:nvPr/>
          </p:nvSpPr>
          <p:spPr>
            <a:xfrm>
              <a:off x="3151907" y="1104889"/>
              <a:ext cx="116541" cy="116541"/>
            </a:xfrm>
            <a:prstGeom prst="ellipse">
              <a:avLst/>
            </a:prstGeom>
            <a:solidFill>
              <a:schemeClr val="tx2">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88E25D66-EC2E-D085-4523-DD89F5335AF5}"/>
                </a:ext>
              </a:extLst>
            </p:cNvPr>
            <p:cNvSpPr/>
            <p:nvPr/>
          </p:nvSpPr>
          <p:spPr>
            <a:xfrm>
              <a:off x="3367369" y="1404249"/>
              <a:ext cx="116541" cy="116541"/>
            </a:xfrm>
            <a:prstGeom prst="ellipse">
              <a:avLst/>
            </a:prstGeom>
            <a:solidFill>
              <a:srgbClr val="3274A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74C45966-D9BE-2435-6719-4D73A1892E7C}"/>
                </a:ext>
              </a:extLst>
            </p:cNvPr>
            <p:cNvSpPr/>
            <p:nvPr/>
          </p:nvSpPr>
          <p:spPr>
            <a:xfrm>
              <a:off x="3029195" y="1404248"/>
              <a:ext cx="116541" cy="116541"/>
            </a:xfrm>
            <a:prstGeom prst="ellipse">
              <a:avLst/>
            </a:prstGeom>
            <a:solidFill>
              <a:srgbClr val="FF771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695D48AC-4F19-AF4A-6DB9-B223BF1EBDED}"/>
                </a:ext>
              </a:extLst>
            </p:cNvPr>
            <p:cNvSpPr/>
            <p:nvPr/>
          </p:nvSpPr>
          <p:spPr>
            <a:xfrm>
              <a:off x="2801837" y="1401553"/>
              <a:ext cx="116541" cy="116541"/>
            </a:xfrm>
            <a:prstGeom prst="ellipse">
              <a:avLst/>
            </a:prstGeom>
            <a:solidFill>
              <a:srgbClr val="3274A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7385ED46-AE42-69BB-9C77-D58BDD91A179}"/>
                </a:ext>
              </a:extLst>
            </p:cNvPr>
            <p:cNvSpPr/>
            <p:nvPr/>
          </p:nvSpPr>
          <p:spPr>
            <a:xfrm>
              <a:off x="2499977" y="1402272"/>
              <a:ext cx="116541" cy="116541"/>
            </a:xfrm>
            <a:prstGeom prst="ellipse">
              <a:avLst/>
            </a:prstGeom>
            <a:solidFill>
              <a:srgbClr val="3274A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7" name="Straight Connector 56">
              <a:extLst>
                <a:ext uri="{FF2B5EF4-FFF2-40B4-BE49-F238E27FC236}">
                  <a16:creationId xmlns:a16="http://schemas.microsoft.com/office/drawing/2014/main" id="{76EA6F1C-B0F3-48A7-D128-0F4FB5E0A146}"/>
                </a:ext>
              </a:extLst>
            </p:cNvPr>
            <p:cNvCxnSpPr>
              <a:stCxn id="50" idx="3"/>
              <a:endCxn id="51" idx="7"/>
            </p:cNvCxnSpPr>
            <p:nvPr/>
          </p:nvCxnSpPr>
          <p:spPr>
            <a:xfrm flipH="1">
              <a:off x="2765607" y="941557"/>
              <a:ext cx="164114" cy="180399"/>
            </a:xfrm>
            <a:prstGeom prst="line">
              <a:avLst/>
            </a:prstGeom>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29A14707-A3CB-4939-D4E2-B683C9069CE9}"/>
                </a:ext>
              </a:extLst>
            </p:cNvPr>
            <p:cNvCxnSpPr>
              <a:cxnSpLocks/>
              <a:stCxn id="51" idx="3"/>
              <a:endCxn id="56" idx="7"/>
            </p:cNvCxnSpPr>
            <p:nvPr/>
          </p:nvCxnSpPr>
          <p:spPr>
            <a:xfrm flipH="1">
              <a:off x="2599451" y="1204363"/>
              <a:ext cx="83749" cy="214976"/>
            </a:xfrm>
            <a:prstGeom prst="line">
              <a:avLst/>
            </a:prstGeom>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DFD2201B-4AED-69EB-40AF-E5AB364D6C0C}"/>
                </a:ext>
              </a:extLst>
            </p:cNvPr>
            <p:cNvCxnSpPr>
              <a:stCxn id="51" idx="5"/>
              <a:endCxn id="55" idx="1"/>
            </p:cNvCxnSpPr>
            <p:nvPr/>
          </p:nvCxnSpPr>
          <p:spPr>
            <a:xfrm>
              <a:off x="2765607" y="1204363"/>
              <a:ext cx="53297" cy="214257"/>
            </a:xfrm>
            <a:prstGeom prst="line">
              <a:avLst/>
            </a:prstGeom>
          </p:spPr>
          <p:style>
            <a:lnRef idx="1">
              <a:schemeClr val="dk1"/>
            </a:lnRef>
            <a:fillRef idx="0">
              <a:schemeClr val="dk1"/>
            </a:fillRef>
            <a:effectRef idx="0">
              <a:schemeClr val="dk1"/>
            </a:effectRef>
            <a:fontRef idx="minor">
              <a:schemeClr val="tx1"/>
            </a:fontRef>
          </p:style>
        </p:cxnSp>
        <p:cxnSp>
          <p:nvCxnSpPr>
            <p:cNvPr id="60" name="Straight Connector 59">
              <a:extLst>
                <a:ext uri="{FF2B5EF4-FFF2-40B4-BE49-F238E27FC236}">
                  <a16:creationId xmlns:a16="http://schemas.microsoft.com/office/drawing/2014/main" id="{504FDDDE-3D4D-8F78-7304-0AD0569F98BA}"/>
                </a:ext>
              </a:extLst>
            </p:cNvPr>
            <p:cNvCxnSpPr>
              <a:cxnSpLocks/>
              <a:stCxn id="52" idx="5"/>
              <a:endCxn id="53" idx="1"/>
            </p:cNvCxnSpPr>
            <p:nvPr/>
          </p:nvCxnSpPr>
          <p:spPr>
            <a:xfrm>
              <a:off x="3251381" y="1204363"/>
              <a:ext cx="133055" cy="216953"/>
            </a:xfrm>
            <a:prstGeom prst="line">
              <a:avLst/>
            </a:prstGeom>
          </p:spPr>
          <p:style>
            <a:lnRef idx="1">
              <a:schemeClr val="dk1"/>
            </a:lnRef>
            <a:fillRef idx="0">
              <a:schemeClr val="dk1"/>
            </a:fillRef>
            <a:effectRef idx="0">
              <a:schemeClr val="dk1"/>
            </a:effectRef>
            <a:fontRef idx="minor">
              <a:schemeClr val="tx1"/>
            </a:fontRef>
          </p:style>
        </p:cxnSp>
        <p:cxnSp>
          <p:nvCxnSpPr>
            <p:cNvPr id="61" name="Straight Connector 60">
              <a:extLst>
                <a:ext uri="{FF2B5EF4-FFF2-40B4-BE49-F238E27FC236}">
                  <a16:creationId xmlns:a16="http://schemas.microsoft.com/office/drawing/2014/main" id="{527F1D97-71B8-B12A-1548-A37C409B9046}"/>
                </a:ext>
              </a:extLst>
            </p:cNvPr>
            <p:cNvCxnSpPr>
              <a:cxnSpLocks/>
              <a:stCxn id="52" idx="3"/>
              <a:endCxn id="54" idx="7"/>
            </p:cNvCxnSpPr>
            <p:nvPr/>
          </p:nvCxnSpPr>
          <p:spPr>
            <a:xfrm flipH="1">
              <a:off x="3128669" y="1204363"/>
              <a:ext cx="40305" cy="216952"/>
            </a:xfrm>
            <a:prstGeom prst="line">
              <a:avLst/>
            </a:prstGeom>
          </p:spPr>
          <p:style>
            <a:lnRef idx="1">
              <a:schemeClr val="dk1"/>
            </a:lnRef>
            <a:fillRef idx="0">
              <a:schemeClr val="dk1"/>
            </a:fillRef>
            <a:effectRef idx="0">
              <a:schemeClr val="dk1"/>
            </a:effectRef>
            <a:fontRef idx="minor">
              <a:schemeClr val="tx1"/>
            </a:fontRef>
          </p:style>
        </p:cxnSp>
        <p:cxnSp>
          <p:nvCxnSpPr>
            <p:cNvPr id="62" name="Straight Connector 61">
              <a:extLst>
                <a:ext uri="{FF2B5EF4-FFF2-40B4-BE49-F238E27FC236}">
                  <a16:creationId xmlns:a16="http://schemas.microsoft.com/office/drawing/2014/main" id="{DFD0AA39-89BE-94AA-3E0A-BD325C74B1F6}"/>
                </a:ext>
              </a:extLst>
            </p:cNvPr>
            <p:cNvCxnSpPr>
              <a:cxnSpLocks/>
              <a:stCxn id="50" idx="5"/>
              <a:endCxn id="52" idx="1"/>
            </p:cNvCxnSpPr>
            <p:nvPr/>
          </p:nvCxnSpPr>
          <p:spPr>
            <a:xfrm>
              <a:off x="3012128" y="941557"/>
              <a:ext cx="156846" cy="180399"/>
            </a:xfrm>
            <a:prstGeom prst="line">
              <a:avLst/>
            </a:prstGeom>
          </p:spPr>
          <p:style>
            <a:lnRef idx="1">
              <a:schemeClr val="dk1"/>
            </a:lnRef>
            <a:fillRef idx="0">
              <a:schemeClr val="dk1"/>
            </a:fillRef>
            <a:effectRef idx="0">
              <a:schemeClr val="dk1"/>
            </a:effectRef>
            <a:fontRef idx="minor">
              <a:schemeClr val="tx1"/>
            </a:fontRef>
          </p:style>
        </p:cxnSp>
        <p:cxnSp>
          <p:nvCxnSpPr>
            <p:cNvPr id="63" name="Straight Arrow Connector 62">
              <a:extLst>
                <a:ext uri="{FF2B5EF4-FFF2-40B4-BE49-F238E27FC236}">
                  <a16:creationId xmlns:a16="http://schemas.microsoft.com/office/drawing/2014/main" id="{326777E7-ADE9-D426-1165-E5C5989FBFBE}"/>
                </a:ext>
              </a:extLst>
            </p:cNvPr>
            <p:cNvCxnSpPr>
              <a:cxnSpLocks/>
            </p:cNvCxnSpPr>
            <p:nvPr/>
          </p:nvCxnSpPr>
          <p:spPr>
            <a:xfrm>
              <a:off x="3111602" y="855423"/>
              <a:ext cx="139779" cy="17633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096" name="Straight Arrow Connector 4095">
              <a:extLst>
                <a:ext uri="{FF2B5EF4-FFF2-40B4-BE49-F238E27FC236}">
                  <a16:creationId xmlns:a16="http://schemas.microsoft.com/office/drawing/2014/main" id="{D8E7E017-6D57-121A-9B6B-C512FB3BEF11}"/>
                </a:ext>
              </a:extLst>
            </p:cNvPr>
            <p:cNvCxnSpPr>
              <a:cxnSpLocks/>
            </p:cNvCxnSpPr>
            <p:nvPr/>
          </p:nvCxnSpPr>
          <p:spPr>
            <a:xfrm flipH="1">
              <a:off x="3035919" y="1191890"/>
              <a:ext cx="56370" cy="1861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104" name="Straight Arrow Connector 4103">
              <a:extLst>
                <a:ext uri="{FF2B5EF4-FFF2-40B4-BE49-F238E27FC236}">
                  <a16:creationId xmlns:a16="http://schemas.microsoft.com/office/drawing/2014/main" id="{43F7D369-57F2-B3E5-A50B-464AD9AF0B8F}"/>
                </a:ext>
              </a:extLst>
            </p:cNvPr>
            <p:cNvCxnSpPr>
              <a:cxnSpLocks/>
            </p:cNvCxnSpPr>
            <p:nvPr/>
          </p:nvCxnSpPr>
          <p:spPr>
            <a:xfrm>
              <a:off x="2418468" y="446588"/>
              <a:ext cx="494186" cy="38302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106" name="Straight Arrow Connector 4105">
              <a:extLst>
                <a:ext uri="{FF2B5EF4-FFF2-40B4-BE49-F238E27FC236}">
                  <a16:creationId xmlns:a16="http://schemas.microsoft.com/office/drawing/2014/main" id="{FFFC8127-1B02-3BD2-B1BB-76CE324F9953}"/>
                </a:ext>
              </a:extLst>
            </p:cNvPr>
            <p:cNvCxnSpPr>
              <a:cxnSpLocks/>
            </p:cNvCxnSpPr>
            <p:nvPr/>
          </p:nvCxnSpPr>
          <p:spPr>
            <a:xfrm flipH="1">
              <a:off x="1631187" y="445520"/>
              <a:ext cx="591665" cy="37101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113" name="Straight Arrow Connector 4112">
              <a:extLst>
                <a:ext uri="{FF2B5EF4-FFF2-40B4-BE49-F238E27FC236}">
                  <a16:creationId xmlns:a16="http://schemas.microsoft.com/office/drawing/2014/main" id="{1628B99B-03E8-C7E8-8F10-0802E98145EE}"/>
                </a:ext>
              </a:extLst>
            </p:cNvPr>
            <p:cNvCxnSpPr>
              <a:cxnSpLocks/>
            </p:cNvCxnSpPr>
            <p:nvPr/>
          </p:nvCxnSpPr>
          <p:spPr>
            <a:xfrm>
              <a:off x="2100705" y="1557025"/>
              <a:ext cx="139779" cy="17633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114" name="Straight Arrow Connector 4113">
              <a:extLst>
                <a:ext uri="{FF2B5EF4-FFF2-40B4-BE49-F238E27FC236}">
                  <a16:creationId xmlns:a16="http://schemas.microsoft.com/office/drawing/2014/main" id="{92DDBF44-65DA-EC90-5B32-61ABD17D24CF}"/>
                </a:ext>
              </a:extLst>
            </p:cNvPr>
            <p:cNvCxnSpPr>
              <a:cxnSpLocks/>
            </p:cNvCxnSpPr>
            <p:nvPr/>
          </p:nvCxnSpPr>
          <p:spPr>
            <a:xfrm flipH="1">
              <a:off x="2499977" y="1570676"/>
              <a:ext cx="564127" cy="14706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116" name="Oval 4115">
              <a:extLst>
                <a:ext uri="{FF2B5EF4-FFF2-40B4-BE49-F238E27FC236}">
                  <a16:creationId xmlns:a16="http://schemas.microsoft.com/office/drawing/2014/main" id="{187FA3FF-684B-7A70-1915-D444448B286B}"/>
                </a:ext>
              </a:extLst>
            </p:cNvPr>
            <p:cNvSpPr/>
            <p:nvPr/>
          </p:nvSpPr>
          <p:spPr>
            <a:xfrm>
              <a:off x="2311960" y="1690105"/>
              <a:ext cx="116541" cy="116541"/>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a:solidFill>
                    <a:schemeClr val="tx1"/>
                  </a:solidFill>
                </a:rPr>
                <a:t>+</a:t>
              </a:r>
              <a:endParaRPr lang="en-US" sz="1050">
                <a:solidFill>
                  <a:schemeClr val="tx1"/>
                </a:solidFill>
              </a:endParaRPr>
            </a:p>
          </p:txBody>
        </p:sp>
        <p:cxnSp>
          <p:nvCxnSpPr>
            <p:cNvPr id="4118" name="Straight Arrow Connector 4117">
              <a:extLst>
                <a:ext uri="{FF2B5EF4-FFF2-40B4-BE49-F238E27FC236}">
                  <a16:creationId xmlns:a16="http://schemas.microsoft.com/office/drawing/2014/main" id="{CE335F39-3DC2-F4FC-4BC4-940570261DDF}"/>
                </a:ext>
              </a:extLst>
            </p:cNvPr>
            <p:cNvCxnSpPr>
              <a:cxnSpLocks/>
            </p:cNvCxnSpPr>
            <p:nvPr/>
          </p:nvCxnSpPr>
          <p:spPr>
            <a:xfrm>
              <a:off x="2459672" y="1806646"/>
              <a:ext cx="332583" cy="7835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120" name="TextBox 4119">
              <a:extLst>
                <a:ext uri="{FF2B5EF4-FFF2-40B4-BE49-F238E27FC236}">
                  <a16:creationId xmlns:a16="http://schemas.microsoft.com/office/drawing/2014/main" id="{6E096056-2739-1B7F-F9A3-8EEEFA3BC3B8}"/>
                </a:ext>
              </a:extLst>
            </p:cNvPr>
            <p:cNvSpPr txBox="1"/>
            <p:nvPr/>
          </p:nvSpPr>
          <p:spPr>
            <a:xfrm>
              <a:off x="2778806" y="1744201"/>
              <a:ext cx="270164" cy="276999"/>
            </a:xfrm>
            <a:prstGeom prst="rect">
              <a:avLst/>
            </a:prstGeom>
            <a:noFill/>
          </p:spPr>
          <p:txBody>
            <a:bodyPr wrap="square" rtlCol="0">
              <a:spAutoFit/>
            </a:bodyPr>
            <a:lstStyle/>
            <a:p>
              <a:r>
                <a:rPr lang="en-US" sz="1200">
                  <a:latin typeface="Fira Sans" panose="020B0503050000020004" pitchFamily="34" charset="0"/>
                </a:rPr>
                <a:t>y</a:t>
              </a:r>
            </a:p>
          </p:txBody>
        </p:sp>
      </p:grpSp>
      <p:grpSp>
        <p:nvGrpSpPr>
          <p:cNvPr id="4350" name="Group 4349">
            <a:extLst>
              <a:ext uri="{FF2B5EF4-FFF2-40B4-BE49-F238E27FC236}">
                <a16:creationId xmlns:a16="http://schemas.microsoft.com/office/drawing/2014/main" id="{FE6B084E-C16D-51B1-B1D2-00951896BAA8}"/>
              </a:ext>
            </a:extLst>
          </p:cNvPr>
          <p:cNvGrpSpPr/>
          <p:nvPr/>
        </p:nvGrpSpPr>
        <p:grpSpPr>
          <a:xfrm>
            <a:off x="5196798" y="300843"/>
            <a:ext cx="3298998" cy="2073958"/>
            <a:chOff x="5196798" y="300843"/>
            <a:chExt cx="3298998" cy="2073958"/>
          </a:xfrm>
        </p:grpSpPr>
        <p:sp>
          <p:nvSpPr>
            <p:cNvPr id="4159" name="Google Shape;2433;p44">
              <a:extLst>
                <a:ext uri="{FF2B5EF4-FFF2-40B4-BE49-F238E27FC236}">
                  <a16:creationId xmlns:a16="http://schemas.microsoft.com/office/drawing/2014/main" id="{9908B668-DF39-908B-9764-E4043C099232}"/>
                </a:ext>
              </a:extLst>
            </p:cNvPr>
            <p:cNvSpPr txBox="1">
              <a:spLocks/>
            </p:cNvSpPr>
            <p:nvPr/>
          </p:nvSpPr>
          <p:spPr>
            <a:xfrm>
              <a:off x="5451373" y="1966201"/>
              <a:ext cx="2774046" cy="408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5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1pPr>
              <a:lvl2pPr marR="0" lvl="1"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2pPr>
              <a:lvl3pPr marR="0" lvl="2"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3pPr>
              <a:lvl4pPr marR="0" lvl="3"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4pPr>
              <a:lvl5pPr marR="0" lvl="4"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5pPr>
              <a:lvl6pPr marR="0" lvl="5"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6pPr>
              <a:lvl7pPr marR="0" lvl="6"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7pPr>
              <a:lvl8pPr marR="0" lvl="7"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8pPr>
              <a:lvl9pPr marR="0" lvl="8"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9pPr>
            </a:lstStyle>
            <a:p>
              <a:pPr>
                <a:lnSpc>
                  <a:spcPct val="100000"/>
                </a:lnSpc>
              </a:pPr>
              <a:r>
                <a:rPr lang="en-US" sz="2000" b="0"/>
                <a:t>Support Vector Regressor</a:t>
              </a:r>
            </a:p>
          </p:txBody>
        </p:sp>
        <p:cxnSp>
          <p:nvCxnSpPr>
            <p:cNvPr id="4161" name="Straight Arrow Connector 4160">
              <a:extLst>
                <a:ext uri="{FF2B5EF4-FFF2-40B4-BE49-F238E27FC236}">
                  <a16:creationId xmlns:a16="http://schemas.microsoft.com/office/drawing/2014/main" id="{6FF9773D-26DC-2AC5-115A-A636CAA94F90}"/>
                </a:ext>
              </a:extLst>
            </p:cNvPr>
            <p:cNvCxnSpPr/>
            <p:nvPr/>
          </p:nvCxnSpPr>
          <p:spPr>
            <a:xfrm flipV="1">
              <a:off x="5451373" y="398475"/>
              <a:ext cx="0" cy="148422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62" name="Straight Arrow Connector 4161">
              <a:extLst>
                <a:ext uri="{FF2B5EF4-FFF2-40B4-BE49-F238E27FC236}">
                  <a16:creationId xmlns:a16="http://schemas.microsoft.com/office/drawing/2014/main" id="{27E43763-3625-ECFF-1655-A306E00F2174}"/>
                </a:ext>
              </a:extLst>
            </p:cNvPr>
            <p:cNvCxnSpPr>
              <a:cxnSpLocks/>
            </p:cNvCxnSpPr>
            <p:nvPr/>
          </p:nvCxnSpPr>
          <p:spPr>
            <a:xfrm>
              <a:off x="5451373" y="1882700"/>
              <a:ext cx="277404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66" name="Straight Connector 4165">
              <a:extLst>
                <a:ext uri="{FF2B5EF4-FFF2-40B4-BE49-F238E27FC236}">
                  <a16:creationId xmlns:a16="http://schemas.microsoft.com/office/drawing/2014/main" id="{3BD516D5-B9C6-98DC-95C4-25F1235A04FC}"/>
                </a:ext>
              </a:extLst>
            </p:cNvPr>
            <p:cNvCxnSpPr/>
            <p:nvPr/>
          </p:nvCxnSpPr>
          <p:spPr>
            <a:xfrm flipV="1">
              <a:off x="5695950" y="900353"/>
              <a:ext cx="1924050" cy="789752"/>
            </a:xfrm>
            <a:prstGeom prst="line">
              <a:avLst/>
            </a:prstGeom>
            <a:ln w="38100">
              <a:solidFill>
                <a:srgbClr val="3274A1"/>
              </a:solidFill>
            </a:ln>
          </p:spPr>
          <p:style>
            <a:lnRef idx="1">
              <a:schemeClr val="accent1"/>
            </a:lnRef>
            <a:fillRef idx="0">
              <a:schemeClr val="accent1"/>
            </a:fillRef>
            <a:effectRef idx="0">
              <a:schemeClr val="accent1"/>
            </a:effectRef>
            <a:fontRef idx="minor">
              <a:schemeClr val="tx1"/>
            </a:fontRef>
          </p:style>
        </p:cxnSp>
        <p:cxnSp>
          <p:nvCxnSpPr>
            <p:cNvPr id="4167" name="Straight Connector 4166">
              <a:extLst>
                <a:ext uri="{FF2B5EF4-FFF2-40B4-BE49-F238E27FC236}">
                  <a16:creationId xmlns:a16="http://schemas.microsoft.com/office/drawing/2014/main" id="{B44E5745-15D2-3C94-795C-636AAF26956B}"/>
                </a:ext>
              </a:extLst>
            </p:cNvPr>
            <p:cNvCxnSpPr/>
            <p:nvPr/>
          </p:nvCxnSpPr>
          <p:spPr>
            <a:xfrm flipV="1">
              <a:off x="5693987" y="531656"/>
              <a:ext cx="1924050" cy="789752"/>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168" name="Straight Connector 4167">
              <a:extLst>
                <a:ext uri="{FF2B5EF4-FFF2-40B4-BE49-F238E27FC236}">
                  <a16:creationId xmlns:a16="http://schemas.microsoft.com/office/drawing/2014/main" id="{5AF4CC14-0588-0AC7-A565-600A924D7B1D}"/>
                </a:ext>
              </a:extLst>
            </p:cNvPr>
            <p:cNvCxnSpPr>
              <a:cxnSpLocks/>
            </p:cNvCxnSpPr>
            <p:nvPr/>
          </p:nvCxnSpPr>
          <p:spPr>
            <a:xfrm flipV="1">
              <a:off x="6606535" y="1295229"/>
              <a:ext cx="1012566" cy="415621"/>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4170" name="Oval 4169">
              <a:extLst>
                <a:ext uri="{FF2B5EF4-FFF2-40B4-BE49-F238E27FC236}">
                  <a16:creationId xmlns:a16="http://schemas.microsoft.com/office/drawing/2014/main" id="{19D1C505-9C66-4FB6-DD18-2AB3B4B044C3}"/>
                </a:ext>
              </a:extLst>
            </p:cNvPr>
            <p:cNvSpPr/>
            <p:nvPr/>
          </p:nvSpPr>
          <p:spPr>
            <a:xfrm>
              <a:off x="5787663" y="1107658"/>
              <a:ext cx="80317" cy="80317"/>
            </a:xfrm>
            <a:prstGeom prst="ellipse">
              <a:avLst/>
            </a:prstGeom>
            <a:solidFill>
              <a:schemeClr val="tx2">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71" name="Oval 4170">
              <a:extLst>
                <a:ext uri="{FF2B5EF4-FFF2-40B4-BE49-F238E27FC236}">
                  <a16:creationId xmlns:a16="http://schemas.microsoft.com/office/drawing/2014/main" id="{B47F07FC-2661-DB9D-FBD2-8E365D71A59C}"/>
                </a:ext>
              </a:extLst>
            </p:cNvPr>
            <p:cNvSpPr/>
            <p:nvPr/>
          </p:nvSpPr>
          <p:spPr>
            <a:xfrm>
              <a:off x="6025846" y="1231174"/>
              <a:ext cx="80317" cy="80317"/>
            </a:xfrm>
            <a:prstGeom prst="ellipse">
              <a:avLst/>
            </a:prstGeom>
            <a:solidFill>
              <a:schemeClr val="tx2">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73" name="Oval 4172">
              <a:extLst>
                <a:ext uri="{FF2B5EF4-FFF2-40B4-BE49-F238E27FC236}">
                  <a16:creationId xmlns:a16="http://schemas.microsoft.com/office/drawing/2014/main" id="{9BB8C00F-46E2-D75D-BDD8-35DB3ABC3519}"/>
                </a:ext>
              </a:extLst>
            </p:cNvPr>
            <p:cNvSpPr/>
            <p:nvPr/>
          </p:nvSpPr>
          <p:spPr>
            <a:xfrm>
              <a:off x="6336744" y="901398"/>
              <a:ext cx="80317" cy="80317"/>
            </a:xfrm>
            <a:prstGeom prst="ellipse">
              <a:avLst/>
            </a:prstGeom>
            <a:solidFill>
              <a:schemeClr val="tx2">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76" name="Oval 4175">
              <a:extLst>
                <a:ext uri="{FF2B5EF4-FFF2-40B4-BE49-F238E27FC236}">
                  <a16:creationId xmlns:a16="http://schemas.microsoft.com/office/drawing/2014/main" id="{1E506A3D-A274-ADBA-3572-95349117F80D}"/>
                </a:ext>
              </a:extLst>
            </p:cNvPr>
            <p:cNvSpPr/>
            <p:nvPr/>
          </p:nvSpPr>
          <p:spPr>
            <a:xfrm>
              <a:off x="6830504" y="927506"/>
              <a:ext cx="80317" cy="80317"/>
            </a:xfrm>
            <a:prstGeom prst="ellipse">
              <a:avLst/>
            </a:prstGeom>
            <a:solidFill>
              <a:schemeClr val="tx2">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77" name="Oval 4176">
              <a:extLst>
                <a:ext uri="{FF2B5EF4-FFF2-40B4-BE49-F238E27FC236}">
                  <a16:creationId xmlns:a16="http://schemas.microsoft.com/office/drawing/2014/main" id="{2BF5F717-E95B-C150-30C9-2F7B46340E75}"/>
                </a:ext>
              </a:extLst>
            </p:cNvPr>
            <p:cNvSpPr/>
            <p:nvPr/>
          </p:nvSpPr>
          <p:spPr>
            <a:xfrm>
              <a:off x="7074223" y="963079"/>
              <a:ext cx="80317" cy="80317"/>
            </a:xfrm>
            <a:prstGeom prst="ellipse">
              <a:avLst/>
            </a:prstGeom>
            <a:solidFill>
              <a:schemeClr val="tx2">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78" name="Oval 4177">
              <a:extLst>
                <a:ext uri="{FF2B5EF4-FFF2-40B4-BE49-F238E27FC236}">
                  <a16:creationId xmlns:a16="http://schemas.microsoft.com/office/drawing/2014/main" id="{8B44BBC6-069F-A845-67C7-8B452CEA1777}"/>
                </a:ext>
              </a:extLst>
            </p:cNvPr>
            <p:cNvSpPr/>
            <p:nvPr/>
          </p:nvSpPr>
          <p:spPr>
            <a:xfrm>
              <a:off x="7421180" y="646496"/>
              <a:ext cx="80317" cy="80317"/>
            </a:xfrm>
            <a:prstGeom prst="ellipse">
              <a:avLst/>
            </a:prstGeom>
            <a:solidFill>
              <a:schemeClr val="tx2">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79" name="Oval 4178">
              <a:extLst>
                <a:ext uri="{FF2B5EF4-FFF2-40B4-BE49-F238E27FC236}">
                  <a16:creationId xmlns:a16="http://schemas.microsoft.com/office/drawing/2014/main" id="{EB0AE9CD-72AE-9719-B02D-66C7DF4676CD}"/>
                </a:ext>
              </a:extLst>
            </p:cNvPr>
            <p:cNvSpPr/>
            <p:nvPr/>
          </p:nvSpPr>
          <p:spPr>
            <a:xfrm>
              <a:off x="7278807" y="1268582"/>
              <a:ext cx="80317" cy="80317"/>
            </a:xfrm>
            <a:prstGeom prst="ellipse">
              <a:avLst/>
            </a:prstGeom>
            <a:solidFill>
              <a:schemeClr val="tx2">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80" name="Oval 4179">
              <a:extLst>
                <a:ext uri="{FF2B5EF4-FFF2-40B4-BE49-F238E27FC236}">
                  <a16:creationId xmlns:a16="http://schemas.microsoft.com/office/drawing/2014/main" id="{23AD8CF6-9D59-0254-ABEE-AEB87CDB4EF1}"/>
                </a:ext>
              </a:extLst>
            </p:cNvPr>
            <p:cNvSpPr/>
            <p:nvPr/>
          </p:nvSpPr>
          <p:spPr>
            <a:xfrm>
              <a:off x="6376902" y="1633675"/>
              <a:ext cx="80317" cy="80317"/>
            </a:xfrm>
            <a:prstGeom prst="ellipse">
              <a:avLst/>
            </a:prstGeom>
            <a:solidFill>
              <a:schemeClr val="tx2">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81" name="Oval 4180">
              <a:extLst>
                <a:ext uri="{FF2B5EF4-FFF2-40B4-BE49-F238E27FC236}">
                  <a16:creationId xmlns:a16="http://schemas.microsoft.com/office/drawing/2014/main" id="{BE06A732-2FF6-46EA-4A30-291677B32181}"/>
                </a:ext>
              </a:extLst>
            </p:cNvPr>
            <p:cNvSpPr/>
            <p:nvPr/>
          </p:nvSpPr>
          <p:spPr>
            <a:xfrm>
              <a:off x="6652327" y="1348899"/>
              <a:ext cx="80317" cy="80317"/>
            </a:xfrm>
            <a:prstGeom prst="ellipse">
              <a:avLst/>
            </a:prstGeom>
            <a:solidFill>
              <a:schemeClr val="tx2">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82" name="Oval 4181">
              <a:extLst>
                <a:ext uri="{FF2B5EF4-FFF2-40B4-BE49-F238E27FC236}">
                  <a16:creationId xmlns:a16="http://schemas.microsoft.com/office/drawing/2014/main" id="{6B9521AA-BFBF-0584-5FB3-F11A6D7B3480}"/>
                </a:ext>
              </a:extLst>
            </p:cNvPr>
            <p:cNvSpPr/>
            <p:nvPr/>
          </p:nvSpPr>
          <p:spPr>
            <a:xfrm>
              <a:off x="7023293" y="1541359"/>
              <a:ext cx="80317" cy="80317"/>
            </a:xfrm>
            <a:prstGeom prst="ellipse">
              <a:avLst/>
            </a:prstGeom>
            <a:solidFill>
              <a:schemeClr val="tx2">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83" name="Oval 4182">
              <a:extLst>
                <a:ext uri="{FF2B5EF4-FFF2-40B4-BE49-F238E27FC236}">
                  <a16:creationId xmlns:a16="http://schemas.microsoft.com/office/drawing/2014/main" id="{8F598A71-70C0-659A-EF34-51B58052907E}"/>
                </a:ext>
              </a:extLst>
            </p:cNvPr>
            <p:cNvSpPr/>
            <p:nvPr/>
          </p:nvSpPr>
          <p:spPr>
            <a:xfrm>
              <a:off x="7095555" y="1284603"/>
              <a:ext cx="80317" cy="80317"/>
            </a:xfrm>
            <a:prstGeom prst="ellipse">
              <a:avLst/>
            </a:prstGeom>
            <a:solidFill>
              <a:schemeClr val="tx2">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84" name="TextBox 4183">
              <a:extLst>
                <a:ext uri="{FF2B5EF4-FFF2-40B4-BE49-F238E27FC236}">
                  <a16:creationId xmlns:a16="http://schemas.microsoft.com/office/drawing/2014/main" id="{22DC0F4F-5BCC-CA96-6019-65FC6A4FC3FD}"/>
                </a:ext>
              </a:extLst>
            </p:cNvPr>
            <p:cNvSpPr txBox="1"/>
            <p:nvPr/>
          </p:nvSpPr>
          <p:spPr>
            <a:xfrm>
              <a:off x="5196798" y="300843"/>
              <a:ext cx="270164" cy="276999"/>
            </a:xfrm>
            <a:prstGeom prst="rect">
              <a:avLst/>
            </a:prstGeom>
            <a:noFill/>
          </p:spPr>
          <p:txBody>
            <a:bodyPr wrap="square" rtlCol="0">
              <a:spAutoFit/>
            </a:bodyPr>
            <a:lstStyle/>
            <a:p>
              <a:r>
                <a:rPr lang="en-US" sz="1200">
                  <a:latin typeface="Fira Sans" panose="020B0503050000020004" pitchFamily="34" charset="0"/>
                </a:rPr>
                <a:t>y</a:t>
              </a:r>
            </a:p>
          </p:txBody>
        </p:sp>
        <p:sp>
          <p:nvSpPr>
            <p:cNvPr id="4185" name="TextBox 4184">
              <a:extLst>
                <a:ext uri="{FF2B5EF4-FFF2-40B4-BE49-F238E27FC236}">
                  <a16:creationId xmlns:a16="http://schemas.microsoft.com/office/drawing/2014/main" id="{640084E9-0FFA-96CF-7FA0-9D3C05B65B78}"/>
                </a:ext>
              </a:extLst>
            </p:cNvPr>
            <p:cNvSpPr txBox="1"/>
            <p:nvPr/>
          </p:nvSpPr>
          <p:spPr>
            <a:xfrm>
              <a:off x="8225632" y="1729227"/>
              <a:ext cx="270164" cy="276999"/>
            </a:xfrm>
            <a:prstGeom prst="rect">
              <a:avLst/>
            </a:prstGeom>
            <a:noFill/>
          </p:spPr>
          <p:txBody>
            <a:bodyPr wrap="square" rtlCol="0">
              <a:spAutoFit/>
            </a:bodyPr>
            <a:lstStyle/>
            <a:p>
              <a:r>
                <a:rPr lang="en-US" sz="1200">
                  <a:latin typeface="Fira Sans" panose="020B0503050000020004" pitchFamily="34" charset="0"/>
                </a:rPr>
                <a:t>x</a:t>
              </a:r>
            </a:p>
          </p:txBody>
        </p:sp>
      </p:grpSp>
      <p:grpSp>
        <p:nvGrpSpPr>
          <p:cNvPr id="4352" name="Group 4351">
            <a:extLst>
              <a:ext uri="{FF2B5EF4-FFF2-40B4-BE49-F238E27FC236}">
                <a16:creationId xmlns:a16="http://schemas.microsoft.com/office/drawing/2014/main" id="{A7DE1602-2C1D-4525-0D84-00380BBFFEFC}"/>
              </a:ext>
            </a:extLst>
          </p:cNvPr>
          <p:cNvGrpSpPr/>
          <p:nvPr/>
        </p:nvGrpSpPr>
        <p:grpSpPr>
          <a:xfrm>
            <a:off x="820213" y="2744046"/>
            <a:ext cx="2996604" cy="2114825"/>
            <a:chOff x="820213" y="2744046"/>
            <a:chExt cx="2996604" cy="2114825"/>
          </a:xfrm>
        </p:grpSpPr>
        <p:sp>
          <p:nvSpPr>
            <p:cNvPr id="4186" name="Google Shape;2433;p44">
              <a:extLst>
                <a:ext uri="{FF2B5EF4-FFF2-40B4-BE49-F238E27FC236}">
                  <a16:creationId xmlns:a16="http://schemas.microsoft.com/office/drawing/2014/main" id="{C100987A-9958-300C-7470-80459B0CAA1A}"/>
                </a:ext>
              </a:extLst>
            </p:cNvPr>
            <p:cNvSpPr txBox="1">
              <a:spLocks/>
            </p:cNvSpPr>
            <p:nvPr/>
          </p:nvSpPr>
          <p:spPr>
            <a:xfrm>
              <a:off x="820213" y="4450271"/>
              <a:ext cx="2774046" cy="408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5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1pPr>
              <a:lvl2pPr marR="0" lvl="1"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2pPr>
              <a:lvl3pPr marR="0" lvl="2"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3pPr>
              <a:lvl4pPr marR="0" lvl="3"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4pPr>
              <a:lvl5pPr marR="0" lvl="4"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5pPr>
              <a:lvl6pPr marR="0" lvl="5"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6pPr>
              <a:lvl7pPr marR="0" lvl="6"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7pPr>
              <a:lvl8pPr marR="0" lvl="7"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8pPr>
              <a:lvl9pPr marR="0" lvl="8"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9pPr>
            </a:lstStyle>
            <a:p>
              <a:pPr>
                <a:lnSpc>
                  <a:spcPct val="100000"/>
                </a:lnSpc>
              </a:pPr>
              <a:r>
                <a:rPr lang="en-US" sz="2000" b="0"/>
                <a:t>Gradient Boosting</a:t>
              </a:r>
            </a:p>
          </p:txBody>
        </p:sp>
        <p:sp>
          <p:nvSpPr>
            <p:cNvPr id="4187" name="TextBox 4186">
              <a:extLst>
                <a:ext uri="{FF2B5EF4-FFF2-40B4-BE49-F238E27FC236}">
                  <a16:creationId xmlns:a16="http://schemas.microsoft.com/office/drawing/2014/main" id="{63692266-BAC3-ABB9-7AF4-647E04D960F9}"/>
                </a:ext>
              </a:extLst>
            </p:cNvPr>
            <p:cNvSpPr txBox="1"/>
            <p:nvPr/>
          </p:nvSpPr>
          <p:spPr>
            <a:xfrm>
              <a:off x="2098445" y="2744046"/>
              <a:ext cx="340652" cy="276999"/>
            </a:xfrm>
            <a:prstGeom prst="rect">
              <a:avLst/>
            </a:prstGeom>
            <a:noFill/>
          </p:spPr>
          <p:txBody>
            <a:bodyPr wrap="square" rtlCol="0">
              <a:spAutoFit/>
            </a:bodyPr>
            <a:lstStyle/>
            <a:p>
              <a:r>
                <a:rPr lang="en-US" sz="1200">
                  <a:latin typeface="Fira Sans" panose="020B0503050000020004" pitchFamily="34" charset="0"/>
                </a:rPr>
                <a:t>x</a:t>
              </a:r>
            </a:p>
          </p:txBody>
        </p:sp>
        <p:sp>
          <p:nvSpPr>
            <p:cNvPr id="4188" name="Oval 4187">
              <a:extLst>
                <a:ext uri="{FF2B5EF4-FFF2-40B4-BE49-F238E27FC236}">
                  <a16:creationId xmlns:a16="http://schemas.microsoft.com/office/drawing/2014/main" id="{7FD8F2CD-567A-D186-FCDF-25703311C315}"/>
                </a:ext>
              </a:extLst>
            </p:cNvPr>
            <p:cNvSpPr/>
            <p:nvPr/>
          </p:nvSpPr>
          <p:spPr>
            <a:xfrm>
              <a:off x="1427594" y="3313680"/>
              <a:ext cx="116541" cy="116541"/>
            </a:xfrm>
            <a:prstGeom prst="ellipse">
              <a:avLst/>
            </a:prstGeom>
            <a:solidFill>
              <a:schemeClr val="tx2">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89" name="Oval 4188">
              <a:extLst>
                <a:ext uri="{FF2B5EF4-FFF2-40B4-BE49-F238E27FC236}">
                  <a16:creationId xmlns:a16="http://schemas.microsoft.com/office/drawing/2014/main" id="{3F564284-52D4-9D4F-B0AE-F637F363AF17}"/>
                </a:ext>
              </a:extLst>
            </p:cNvPr>
            <p:cNvSpPr/>
            <p:nvPr/>
          </p:nvSpPr>
          <p:spPr>
            <a:xfrm>
              <a:off x="1181073" y="3576486"/>
              <a:ext cx="116541" cy="116541"/>
            </a:xfrm>
            <a:prstGeom prst="ellipse">
              <a:avLst/>
            </a:prstGeom>
            <a:solidFill>
              <a:srgbClr val="3274A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90" name="Oval 4189">
              <a:extLst>
                <a:ext uri="{FF2B5EF4-FFF2-40B4-BE49-F238E27FC236}">
                  <a16:creationId xmlns:a16="http://schemas.microsoft.com/office/drawing/2014/main" id="{9D3D50E7-413F-FA15-F7A4-9A580BEE330A}"/>
                </a:ext>
              </a:extLst>
            </p:cNvPr>
            <p:cNvSpPr/>
            <p:nvPr/>
          </p:nvSpPr>
          <p:spPr>
            <a:xfrm>
              <a:off x="1666847" y="3576486"/>
              <a:ext cx="116541" cy="116541"/>
            </a:xfrm>
            <a:prstGeom prst="ellipse">
              <a:avLst/>
            </a:prstGeom>
            <a:solidFill>
              <a:schemeClr val="tx2">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91" name="Oval 4190">
              <a:extLst>
                <a:ext uri="{FF2B5EF4-FFF2-40B4-BE49-F238E27FC236}">
                  <a16:creationId xmlns:a16="http://schemas.microsoft.com/office/drawing/2014/main" id="{0DE36B08-E734-86EA-4C9D-C5901A75AB42}"/>
                </a:ext>
              </a:extLst>
            </p:cNvPr>
            <p:cNvSpPr/>
            <p:nvPr/>
          </p:nvSpPr>
          <p:spPr>
            <a:xfrm>
              <a:off x="1882309" y="3875846"/>
              <a:ext cx="116541" cy="116541"/>
            </a:xfrm>
            <a:prstGeom prst="ellipse">
              <a:avLst/>
            </a:prstGeom>
            <a:solidFill>
              <a:schemeClr val="tx2">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92" name="Oval 4191">
              <a:extLst>
                <a:ext uri="{FF2B5EF4-FFF2-40B4-BE49-F238E27FC236}">
                  <a16:creationId xmlns:a16="http://schemas.microsoft.com/office/drawing/2014/main" id="{D383FD17-9800-2C89-3FA6-ACD15D0AFB49}"/>
                </a:ext>
              </a:extLst>
            </p:cNvPr>
            <p:cNvSpPr/>
            <p:nvPr/>
          </p:nvSpPr>
          <p:spPr>
            <a:xfrm>
              <a:off x="1544135" y="3875845"/>
              <a:ext cx="116541" cy="116541"/>
            </a:xfrm>
            <a:prstGeom prst="ellipse">
              <a:avLst/>
            </a:prstGeom>
            <a:solidFill>
              <a:srgbClr val="3274A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93" name="Oval 4192">
              <a:extLst>
                <a:ext uri="{FF2B5EF4-FFF2-40B4-BE49-F238E27FC236}">
                  <a16:creationId xmlns:a16="http://schemas.microsoft.com/office/drawing/2014/main" id="{64CE005C-9510-25C7-13E0-1C2B1D69C4E9}"/>
                </a:ext>
              </a:extLst>
            </p:cNvPr>
            <p:cNvSpPr/>
            <p:nvPr/>
          </p:nvSpPr>
          <p:spPr>
            <a:xfrm>
              <a:off x="1316777" y="3873150"/>
              <a:ext cx="116541" cy="116541"/>
            </a:xfrm>
            <a:prstGeom prst="ellipse">
              <a:avLst/>
            </a:prstGeom>
            <a:solidFill>
              <a:srgbClr val="3274A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94" name="Oval 4193">
              <a:extLst>
                <a:ext uri="{FF2B5EF4-FFF2-40B4-BE49-F238E27FC236}">
                  <a16:creationId xmlns:a16="http://schemas.microsoft.com/office/drawing/2014/main" id="{FED7A91E-0C16-8FA6-2820-BC159D844421}"/>
                </a:ext>
              </a:extLst>
            </p:cNvPr>
            <p:cNvSpPr/>
            <p:nvPr/>
          </p:nvSpPr>
          <p:spPr>
            <a:xfrm>
              <a:off x="1014917" y="3873869"/>
              <a:ext cx="116541" cy="116541"/>
            </a:xfrm>
            <a:prstGeom prst="ellipse">
              <a:avLst/>
            </a:prstGeom>
            <a:solidFill>
              <a:srgbClr val="3274A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95" name="Straight Connector 4194">
              <a:extLst>
                <a:ext uri="{FF2B5EF4-FFF2-40B4-BE49-F238E27FC236}">
                  <a16:creationId xmlns:a16="http://schemas.microsoft.com/office/drawing/2014/main" id="{3479F46A-A602-A064-EC9F-576B4509685A}"/>
                </a:ext>
              </a:extLst>
            </p:cNvPr>
            <p:cNvCxnSpPr>
              <a:stCxn id="4188" idx="3"/>
              <a:endCxn id="4189" idx="7"/>
            </p:cNvCxnSpPr>
            <p:nvPr/>
          </p:nvCxnSpPr>
          <p:spPr>
            <a:xfrm flipH="1">
              <a:off x="1280547" y="3413154"/>
              <a:ext cx="164114" cy="180399"/>
            </a:xfrm>
            <a:prstGeom prst="line">
              <a:avLst/>
            </a:prstGeom>
          </p:spPr>
          <p:style>
            <a:lnRef idx="1">
              <a:schemeClr val="dk1"/>
            </a:lnRef>
            <a:fillRef idx="0">
              <a:schemeClr val="dk1"/>
            </a:fillRef>
            <a:effectRef idx="0">
              <a:schemeClr val="dk1"/>
            </a:effectRef>
            <a:fontRef idx="minor">
              <a:schemeClr val="tx1"/>
            </a:fontRef>
          </p:style>
        </p:cxnSp>
        <p:cxnSp>
          <p:nvCxnSpPr>
            <p:cNvPr id="4196" name="Straight Connector 4195">
              <a:extLst>
                <a:ext uri="{FF2B5EF4-FFF2-40B4-BE49-F238E27FC236}">
                  <a16:creationId xmlns:a16="http://schemas.microsoft.com/office/drawing/2014/main" id="{508876EB-3E1D-9946-4CC8-510B8FA1AFD6}"/>
                </a:ext>
              </a:extLst>
            </p:cNvPr>
            <p:cNvCxnSpPr>
              <a:cxnSpLocks/>
              <a:stCxn id="4189" idx="3"/>
              <a:endCxn id="4194" idx="7"/>
            </p:cNvCxnSpPr>
            <p:nvPr/>
          </p:nvCxnSpPr>
          <p:spPr>
            <a:xfrm flipH="1">
              <a:off x="1114391" y="3675960"/>
              <a:ext cx="83749" cy="214976"/>
            </a:xfrm>
            <a:prstGeom prst="line">
              <a:avLst/>
            </a:prstGeom>
          </p:spPr>
          <p:style>
            <a:lnRef idx="1">
              <a:schemeClr val="dk1"/>
            </a:lnRef>
            <a:fillRef idx="0">
              <a:schemeClr val="dk1"/>
            </a:fillRef>
            <a:effectRef idx="0">
              <a:schemeClr val="dk1"/>
            </a:effectRef>
            <a:fontRef idx="minor">
              <a:schemeClr val="tx1"/>
            </a:fontRef>
          </p:style>
        </p:cxnSp>
        <p:cxnSp>
          <p:nvCxnSpPr>
            <p:cNvPr id="4197" name="Straight Connector 4196">
              <a:extLst>
                <a:ext uri="{FF2B5EF4-FFF2-40B4-BE49-F238E27FC236}">
                  <a16:creationId xmlns:a16="http://schemas.microsoft.com/office/drawing/2014/main" id="{8BF11D4E-FB7D-B7FD-84BF-89C60BC0D94B}"/>
                </a:ext>
              </a:extLst>
            </p:cNvPr>
            <p:cNvCxnSpPr>
              <a:stCxn id="4189" idx="5"/>
              <a:endCxn id="4193" idx="1"/>
            </p:cNvCxnSpPr>
            <p:nvPr/>
          </p:nvCxnSpPr>
          <p:spPr>
            <a:xfrm>
              <a:off x="1280547" y="3675960"/>
              <a:ext cx="53297" cy="214257"/>
            </a:xfrm>
            <a:prstGeom prst="line">
              <a:avLst/>
            </a:prstGeom>
          </p:spPr>
          <p:style>
            <a:lnRef idx="1">
              <a:schemeClr val="dk1"/>
            </a:lnRef>
            <a:fillRef idx="0">
              <a:schemeClr val="dk1"/>
            </a:fillRef>
            <a:effectRef idx="0">
              <a:schemeClr val="dk1"/>
            </a:effectRef>
            <a:fontRef idx="minor">
              <a:schemeClr val="tx1"/>
            </a:fontRef>
          </p:style>
        </p:cxnSp>
        <p:cxnSp>
          <p:nvCxnSpPr>
            <p:cNvPr id="4198" name="Straight Connector 4197">
              <a:extLst>
                <a:ext uri="{FF2B5EF4-FFF2-40B4-BE49-F238E27FC236}">
                  <a16:creationId xmlns:a16="http://schemas.microsoft.com/office/drawing/2014/main" id="{A70904BE-CD96-8FFD-92F7-7219C4287FC7}"/>
                </a:ext>
              </a:extLst>
            </p:cNvPr>
            <p:cNvCxnSpPr>
              <a:cxnSpLocks/>
              <a:stCxn id="4190" idx="5"/>
              <a:endCxn id="4191" idx="1"/>
            </p:cNvCxnSpPr>
            <p:nvPr/>
          </p:nvCxnSpPr>
          <p:spPr>
            <a:xfrm>
              <a:off x="1766321" y="3675960"/>
              <a:ext cx="133055" cy="216953"/>
            </a:xfrm>
            <a:prstGeom prst="line">
              <a:avLst/>
            </a:prstGeom>
          </p:spPr>
          <p:style>
            <a:lnRef idx="1">
              <a:schemeClr val="dk1"/>
            </a:lnRef>
            <a:fillRef idx="0">
              <a:schemeClr val="dk1"/>
            </a:fillRef>
            <a:effectRef idx="0">
              <a:schemeClr val="dk1"/>
            </a:effectRef>
            <a:fontRef idx="minor">
              <a:schemeClr val="tx1"/>
            </a:fontRef>
          </p:style>
        </p:cxnSp>
        <p:cxnSp>
          <p:nvCxnSpPr>
            <p:cNvPr id="4199" name="Straight Connector 4198">
              <a:extLst>
                <a:ext uri="{FF2B5EF4-FFF2-40B4-BE49-F238E27FC236}">
                  <a16:creationId xmlns:a16="http://schemas.microsoft.com/office/drawing/2014/main" id="{3CA3C4E9-46BB-D18E-D88D-6DA389781268}"/>
                </a:ext>
              </a:extLst>
            </p:cNvPr>
            <p:cNvCxnSpPr>
              <a:cxnSpLocks/>
              <a:stCxn id="4190" idx="3"/>
              <a:endCxn id="4192" idx="7"/>
            </p:cNvCxnSpPr>
            <p:nvPr/>
          </p:nvCxnSpPr>
          <p:spPr>
            <a:xfrm flipH="1">
              <a:off x="1643609" y="3675960"/>
              <a:ext cx="40305" cy="216952"/>
            </a:xfrm>
            <a:prstGeom prst="line">
              <a:avLst/>
            </a:prstGeom>
          </p:spPr>
          <p:style>
            <a:lnRef idx="1">
              <a:schemeClr val="dk1"/>
            </a:lnRef>
            <a:fillRef idx="0">
              <a:schemeClr val="dk1"/>
            </a:fillRef>
            <a:effectRef idx="0">
              <a:schemeClr val="dk1"/>
            </a:effectRef>
            <a:fontRef idx="minor">
              <a:schemeClr val="tx1"/>
            </a:fontRef>
          </p:style>
        </p:cxnSp>
        <p:cxnSp>
          <p:nvCxnSpPr>
            <p:cNvPr id="4200" name="Straight Connector 4199">
              <a:extLst>
                <a:ext uri="{FF2B5EF4-FFF2-40B4-BE49-F238E27FC236}">
                  <a16:creationId xmlns:a16="http://schemas.microsoft.com/office/drawing/2014/main" id="{092DD458-6FD9-10D9-2EF5-B834B2870FA3}"/>
                </a:ext>
              </a:extLst>
            </p:cNvPr>
            <p:cNvCxnSpPr>
              <a:cxnSpLocks/>
              <a:stCxn id="4188" idx="5"/>
              <a:endCxn id="4190" idx="1"/>
            </p:cNvCxnSpPr>
            <p:nvPr/>
          </p:nvCxnSpPr>
          <p:spPr>
            <a:xfrm>
              <a:off x="1527068" y="3413154"/>
              <a:ext cx="156846" cy="180399"/>
            </a:xfrm>
            <a:prstGeom prst="line">
              <a:avLst/>
            </a:prstGeom>
          </p:spPr>
          <p:style>
            <a:lnRef idx="1">
              <a:schemeClr val="dk1"/>
            </a:lnRef>
            <a:fillRef idx="0">
              <a:schemeClr val="dk1"/>
            </a:fillRef>
            <a:effectRef idx="0">
              <a:schemeClr val="dk1"/>
            </a:effectRef>
            <a:fontRef idx="minor">
              <a:schemeClr val="tx1"/>
            </a:fontRef>
          </p:style>
        </p:cxnSp>
        <p:cxnSp>
          <p:nvCxnSpPr>
            <p:cNvPr id="4201" name="Straight Arrow Connector 4200">
              <a:extLst>
                <a:ext uri="{FF2B5EF4-FFF2-40B4-BE49-F238E27FC236}">
                  <a16:creationId xmlns:a16="http://schemas.microsoft.com/office/drawing/2014/main" id="{A558F805-E11D-E02F-EB40-8DEA7B4CC3BA}"/>
                </a:ext>
              </a:extLst>
            </p:cNvPr>
            <p:cNvCxnSpPr>
              <a:cxnSpLocks/>
            </p:cNvCxnSpPr>
            <p:nvPr/>
          </p:nvCxnSpPr>
          <p:spPr>
            <a:xfrm>
              <a:off x="1626542" y="3327020"/>
              <a:ext cx="139779" cy="17633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202" name="Straight Arrow Connector 4201">
              <a:extLst>
                <a:ext uri="{FF2B5EF4-FFF2-40B4-BE49-F238E27FC236}">
                  <a16:creationId xmlns:a16="http://schemas.microsoft.com/office/drawing/2014/main" id="{1E1BB426-E4A8-0BB5-4B0B-D832DCD3EED0}"/>
                </a:ext>
              </a:extLst>
            </p:cNvPr>
            <p:cNvCxnSpPr>
              <a:cxnSpLocks/>
            </p:cNvCxnSpPr>
            <p:nvPr/>
          </p:nvCxnSpPr>
          <p:spPr>
            <a:xfrm>
              <a:off x="1851792" y="3649776"/>
              <a:ext cx="139779" cy="17633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203" name="Oval 4202">
              <a:extLst>
                <a:ext uri="{FF2B5EF4-FFF2-40B4-BE49-F238E27FC236}">
                  <a16:creationId xmlns:a16="http://schemas.microsoft.com/office/drawing/2014/main" id="{081D7228-C753-598C-30D2-BC7089587740}"/>
                </a:ext>
              </a:extLst>
            </p:cNvPr>
            <p:cNvSpPr/>
            <p:nvPr/>
          </p:nvSpPr>
          <p:spPr>
            <a:xfrm>
              <a:off x="2814285" y="3326153"/>
              <a:ext cx="116541" cy="116541"/>
            </a:xfrm>
            <a:prstGeom prst="ellipse">
              <a:avLst/>
            </a:prstGeom>
            <a:solidFill>
              <a:schemeClr val="tx2">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04" name="Oval 4203">
              <a:extLst>
                <a:ext uri="{FF2B5EF4-FFF2-40B4-BE49-F238E27FC236}">
                  <a16:creationId xmlns:a16="http://schemas.microsoft.com/office/drawing/2014/main" id="{9DDA0419-908F-920F-3EF8-BBC69FE01352}"/>
                </a:ext>
              </a:extLst>
            </p:cNvPr>
            <p:cNvSpPr/>
            <p:nvPr/>
          </p:nvSpPr>
          <p:spPr>
            <a:xfrm>
              <a:off x="2567764" y="3588959"/>
              <a:ext cx="116541" cy="116541"/>
            </a:xfrm>
            <a:prstGeom prst="ellipse">
              <a:avLst/>
            </a:prstGeom>
            <a:solidFill>
              <a:srgbClr val="3274A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05" name="Oval 4204">
              <a:extLst>
                <a:ext uri="{FF2B5EF4-FFF2-40B4-BE49-F238E27FC236}">
                  <a16:creationId xmlns:a16="http://schemas.microsoft.com/office/drawing/2014/main" id="{856D3C83-4507-7B55-F31C-980E3E7E39E9}"/>
                </a:ext>
              </a:extLst>
            </p:cNvPr>
            <p:cNvSpPr/>
            <p:nvPr/>
          </p:nvSpPr>
          <p:spPr>
            <a:xfrm>
              <a:off x="3053538" y="3588959"/>
              <a:ext cx="116541" cy="116541"/>
            </a:xfrm>
            <a:prstGeom prst="ellipse">
              <a:avLst/>
            </a:prstGeom>
            <a:solidFill>
              <a:schemeClr val="tx2">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06" name="Oval 4205">
              <a:extLst>
                <a:ext uri="{FF2B5EF4-FFF2-40B4-BE49-F238E27FC236}">
                  <a16:creationId xmlns:a16="http://schemas.microsoft.com/office/drawing/2014/main" id="{3FEC2C15-4D13-2447-C82E-067A99B3813A}"/>
                </a:ext>
              </a:extLst>
            </p:cNvPr>
            <p:cNvSpPr/>
            <p:nvPr/>
          </p:nvSpPr>
          <p:spPr>
            <a:xfrm>
              <a:off x="3269000" y="3888319"/>
              <a:ext cx="116541" cy="116541"/>
            </a:xfrm>
            <a:prstGeom prst="ellipse">
              <a:avLst/>
            </a:prstGeom>
            <a:solidFill>
              <a:srgbClr val="3274A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07" name="Oval 4206">
              <a:extLst>
                <a:ext uri="{FF2B5EF4-FFF2-40B4-BE49-F238E27FC236}">
                  <a16:creationId xmlns:a16="http://schemas.microsoft.com/office/drawing/2014/main" id="{93324344-847E-49DA-7B2D-3A6CC30C9546}"/>
                </a:ext>
              </a:extLst>
            </p:cNvPr>
            <p:cNvSpPr/>
            <p:nvPr/>
          </p:nvSpPr>
          <p:spPr>
            <a:xfrm>
              <a:off x="2930826" y="3888318"/>
              <a:ext cx="116541" cy="116541"/>
            </a:xfrm>
            <a:prstGeom prst="ellipse">
              <a:avLst/>
            </a:prstGeom>
            <a:solidFill>
              <a:srgbClr val="FF771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08" name="Oval 4207">
              <a:extLst>
                <a:ext uri="{FF2B5EF4-FFF2-40B4-BE49-F238E27FC236}">
                  <a16:creationId xmlns:a16="http://schemas.microsoft.com/office/drawing/2014/main" id="{77279FDA-4EAC-CE29-036C-CC3AD20E35A7}"/>
                </a:ext>
              </a:extLst>
            </p:cNvPr>
            <p:cNvSpPr/>
            <p:nvPr/>
          </p:nvSpPr>
          <p:spPr>
            <a:xfrm>
              <a:off x="2703468" y="3885623"/>
              <a:ext cx="116541" cy="116541"/>
            </a:xfrm>
            <a:prstGeom prst="ellipse">
              <a:avLst/>
            </a:prstGeom>
            <a:solidFill>
              <a:srgbClr val="3274A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09" name="Oval 4208">
              <a:extLst>
                <a:ext uri="{FF2B5EF4-FFF2-40B4-BE49-F238E27FC236}">
                  <a16:creationId xmlns:a16="http://schemas.microsoft.com/office/drawing/2014/main" id="{26FC4E63-40C6-9539-45CE-3DBF9235FDCB}"/>
                </a:ext>
              </a:extLst>
            </p:cNvPr>
            <p:cNvSpPr/>
            <p:nvPr/>
          </p:nvSpPr>
          <p:spPr>
            <a:xfrm>
              <a:off x="2401608" y="3886342"/>
              <a:ext cx="116541" cy="116541"/>
            </a:xfrm>
            <a:prstGeom prst="ellipse">
              <a:avLst/>
            </a:prstGeom>
            <a:solidFill>
              <a:srgbClr val="3274A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210" name="Straight Connector 4209">
              <a:extLst>
                <a:ext uri="{FF2B5EF4-FFF2-40B4-BE49-F238E27FC236}">
                  <a16:creationId xmlns:a16="http://schemas.microsoft.com/office/drawing/2014/main" id="{75017E94-0FBE-8892-40C7-489DD6A80BCD}"/>
                </a:ext>
              </a:extLst>
            </p:cNvPr>
            <p:cNvCxnSpPr>
              <a:stCxn id="4203" idx="3"/>
              <a:endCxn id="4204" idx="7"/>
            </p:cNvCxnSpPr>
            <p:nvPr/>
          </p:nvCxnSpPr>
          <p:spPr>
            <a:xfrm flipH="1">
              <a:off x="2667238" y="3425627"/>
              <a:ext cx="164114" cy="180399"/>
            </a:xfrm>
            <a:prstGeom prst="line">
              <a:avLst/>
            </a:prstGeom>
          </p:spPr>
          <p:style>
            <a:lnRef idx="1">
              <a:schemeClr val="dk1"/>
            </a:lnRef>
            <a:fillRef idx="0">
              <a:schemeClr val="dk1"/>
            </a:fillRef>
            <a:effectRef idx="0">
              <a:schemeClr val="dk1"/>
            </a:effectRef>
            <a:fontRef idx="minor">
              <a:schemeClr val="tx1"/>
            </a:fontRef>
          </p:style>
        </p:cxnSp>
        <p:cxnSp>
          <p:nvCxnSpPr>
            <p:cNvPr id="4211" name="Straight Connector 4210">
              <a:extLst>
                <a:ext uri="{FF2B5EF4-FFF2-40B4-BE49-F238E27FC236}">
                  <a16:creationId xmlns:a16="http://schemas.microsoft.com/office/drawing/2014/main" id="{A4956F79-FC3E-E60A-3443-3CC20C223A9B}"/>
                </a:ext>
              </a:extLst>
            </p:cNvPr>
            <p:cNvCxnSpPr>
              <a:cxnSpLocks/>
              <a:stCxn id="4204" idx="3"/>
              <a:endCxn id="4209" idx="7"/>
            </p:cNvCxnSpPr>
            <p:nvPr/>
          </p:nvCxnSpPr>
          <p:spPr>
            <a:xfrm flipH="1">
              <a:off x="2501082" y="3688433"/>
              <a:ext cx="83749" cy="214976"/>
            </a:xfrm>
            <a:prstGeom prst="line">
              <a:avLst/>
            </a:prstGeom>
          </p:spPr>
          <p:style>
            <a:lnRef idx="1">
              <a:schemeClr val="dk1"/>
            </a:lnRef>
            <a:fillRef idx="0">
              <a:schemeClr val="dk1"/>
            </a:fillRef>
            <a:effectRef idx="0">
              <a:schemeClr val="dk1"/>
            </a:effectRef>
            <a:fontRef idx="minor">
              <a:schemeClr val="tx1"/>
            </a:fontRef>
          </p:style>
        </p:cxnSp>
        <p:cxnSp>
          <p:nvCxnSpPr>
            <p:cNvPr id="4212" name="Straight Connector 4211">
              <a:extLst>
                <a:ext uri="{FF2B5EF4-FFF2-40B4-BE49-F238E27FC236}">
                  <a16:creationId xmlns:a16="http://schemas.microsoft.com/office/drawing/2014/main" id="{C87D3208-C7DE-80A6-2852-DBE3F628E4F9}"/>
                </a:ext>
              </a:extLst>
            </p:cNvPr>
            <p:cNvCxnSpPr>
              <a:stCxn id="4204" idx="5"/>
              <a:endCxn id="4208" idx="1"/>
            </p:cNvCxnSpPr>
            <p:nvPr/>
          </p:nvCxnSpPr>
          <p:spPr>
            <a:xfrm>
              <a:off x="2667238" y="3688433"/>
              <a:ext cx="53297" cy="214257"/>
            </a:xfrm>
            <a:prstGeom prst="line">
              <a:avLst/>
            </a:prstGeom>
          </p:spPr>
          <p:style>
            <a:lnRef idx="1">
              <a:schemeClr val="dk1"/>
            </a:lnRef>
            <a:fillRef idx="0">
              <a:schemeClr val="dk1"/>
            </a:fillRef>
            <a:effectRef idx="0">
              <a:schemeClr val="dk1"/>
            </a:effectRef>
            <a:fontRef idx="minor">
              <a:schemeClr val="tx1"/>
            </a:fontRef>
          </p:style>
        </p:cxnSp>
        <p:cxnSp>
          <p:nvCxnSpPr>
            <p:cNvPr id="4213" name="Straight Connector 4212">
              <a:extLst>
                <a:ext uri="{FF2B5EF4-FFF2-40B4-BE49-F238E27FC236}">
                  <a16:creationId xmlns:a16="http://schemas.microsoft.com/office/drawing/2014/main" id="{3D5D061D-06F0-B064-A66A-01745A003CF9}"/>
                </a:ext>
              </a:extLst>
            </p:cNvPr>
            <p:cNvCxnSpPr>
              <a:cxnSpLocks/>
              <a:stCxn id="4205" idx="5"/>
              <a:endCxn id="4206" idx="1"/>
            </p:cNvCxnSpPr>
            <p:nvPr/>
          </p:nvCxnSpPr>
          <p:spPr>
            <a:xfrm>
              <a:off x="3153012" y="3688433"/>
              <a:ext cx="133055" cy="216953"/>
            </a:xfrm>
            <a:prstGeom prst="line">
              <a:avLst/>
            </a:prstGeom>
          </p:spPr>
          <p:style>
            <a:lnRef idx="1">
              <a:schemeClr val="dk1"/>
            </a:lnRef>
            <a:fillRef idx="0">
              <a:schemeClr val="dk1"/>
            </a:fillRef>
            <a:effectRef idx="0">
              <a:schemeClr val="dk1"/>
            </a:effectRef>
            <a:fontRef idx="minor">
              <a:schemeClr val="tx1"/>
            </a:fontRef>
          </p:style>
        </p:cxnSp>
        <p:cxnSp>
          <p:nvCxnSpPr>
            <p:cNvPr id="4214" name="Straight Connector 4213">
              <a:extLst>
                <a:ext uri="{FF2B5EF4-FFF2-40B4-BE49-F238E27FC236}">
                  <a16:creationId xmlns:a16="http://schemas.microsoft.com/office/drawing/2014/main" id="{1A114AD0-3FE6-9E3C-A874-229320225EA3}"/>
                </a:ext>
              </a:extLst>
            </p:cNvPr>
            <p:cNvCxnSpPr>
              <a:cxnSpLocks/>
              <a:stCxn id="4205" idx="3"/>
              <a:endCxn id="4207" idx="7"/>
            </p:cNvCxnSpPr>
            <p:nvPr/>
          </p:nvCxnSpPr>
          <p:spPr>
            <a:xfrm flipH="1">
              <a:off x="3030300" y="3688433"/>
              <a:ext cx="40305" cy="216952"/>
            </a:xfrm>
            <a:prstGeom prst="line">
              <a:avLst/>
            </a:prstGeom>
          </p:spPr>
          <p:style>
            <a:lnRef idx="1">
              <a:schemeClr val="dk1"/>
            </a:lnRef>
            <a:fillRef idx="0">
              <a:schemeClr val="dk1"/>
            </a:fillRef>
            <a:effectRef idx="0">
              <a:schemeClr val="dk1"/>
            </a:effectRef>
            <a:fontRef idx="minor">
              <a:schemeClr val="tx1"/>
            </a:fontRef>
          </p:style>
        </p:cxnSp>
        <p:cxnSp>
          <p:nvCxnSpPr>
            <p:cNvPr id="4215" name="Straight Connector 4214">
              <a:extLst>
                <a:ext uri="{FF2B5EF4-FFF2-40B4-BE49-F238E27FC236}">
                  <a16:creationId xmlns:a16="http://schemas.microsoft.com/office/drawing/2014/main" id="{8E5597BA-858D-AB6C-E0C4-5445F2CFDA81}"/>
                </a:ext>
              </a:extLst>
            </p:cNvPr>
            <p:cNvCxnSpPr>
              <a:cxnSpLocks/>
              <a:stCxn id="4203" idx="5"/>
              <a:endCxn id="4205" idx="1"/>
            </p:cNvCxnSpPr>
            <p:nvPr/>
          </p:nvCxnSpPr>
          <p:spPr>
            <a:xfrm>
              <a:off x="2913759" y="3425627"/>
              <a:ext cx="156846" cy="180399"/>
            </a:xfrm>
            <a:prstGeom prst="line">
              <a:avLst/>
            </a:prstGeom>
          </p:spPr>
          <p:style>
            <a:lnRef idx="1">
              <a:schemeClr val="dk1"/>
            </a:lnRef>
            <a:fillRef idx="0">
              <a:schemeClr val="dk1"/>
            </a:fillRef>
            <a:effectRef idx="0">
              <a:schemeClr val="dk1"/>
            </a:effectRef>
            <a:fontRef idx="minor">
              <a:schemeClr val="tx1"/>
            </a:fontRef>
          </p:style>
        </p:cxnSp>
        <p:cxnSp>
          <p:nvCxnSpPr>
            <p:cNvPr id="4216" name="Straight Arrow Connector 4215">
              <a:extLst>
                <a:ext uri="{FF2B5EF4-FFF2-40B4-BE49-F238E27FC236}">
                  <a16:creationId xmlns:a16="http://schemas.microsoft.com/office/drawing/2014/main" id="{AC99A909-1248-3E9A-F719-ECD23CC2E27A}"/>
                </a:ext>
              </a:extLst>
            </p:cNvPr>
            <p:cNvCxnSpPr>
              <a:cxnSpLocks/>
            </p:cNvCxnSpPr>
            <p:nvPr/>
          </p:nvCxnSpPr>
          <p:spPr>
            <a:xfrm>
              <a:off x="3013233" y="3339493"/>
              <a:ext cx="139779" cy="17633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217" name="Straight Arrow Connector 4216">
              <a:extLst>
                <a:ext uri="{FF2B5EF4-FFF2-40B4-BE49-F238E27FC236}">
                  <a16:creationId xmlns:a16="http://schemas.microsoft.com/office/drawing/2014/main" id="{B17BE3C2-9321-F3D4-4658-8F96EF9B7FF6}"/>
                </a:ext>
              </a:extLst>
            </p:cNvPr>
            <p:cNvCxnSpPr>
              <a:cxnSpLocks/>
            </p:cNvCxnSpPr>
            <p:nvPr/>
          </p:nvCxnSpPr>
          <p:spPr>
            <a:xfrm flipH="1">
              <a:off x="2937550" y="3675960"/>
              <a:ext cx="56370" cy="1861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218" name="Straight Arrow Connector 4217">
              <a:extLst>
                <a:ext uri="{FF2B5EF4-FFF2-40B4-BE49-F238E27FC236}">
                  <a16:creationId xmlns:a16="http://schemas.microsoft.com/office/drawing/2014/main" id="{14ACEE10-8216-A8A9-410C-E949F2820363}"/>
                </a:ext>
              </a:extLst>
            </p:cNvPr>
            <p:cNvCxnSpPr>
              <a:cxnSpLocks/>
            </p:cNvCxnSpPr>
            <p:nvPr/>
          </p:nvCxnSpPr>
          <p:spPr>
            <a:xfrm>
              <a:off x="2320099" y="2930658"/>
              <a:ext cx="494186" cy="38302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219" name="Straight Arrow Connector 4218">
              <a:extLst>
                <a:ext uri="{FF2B5EF4-FFF2-40B4-BE49-F238E27FC236}">
                  <a16:creationId xmlns:a16="http://schemas.microsoft.com/office/drawing/2014/main" id="{6DD82D87-F045-2188-42A8-B33ED6763831}"/>
                </a:ext>
              </a:extLst>
            </p:cNvPr>
            <p:cNvCxnSpPr>
              <a:cxnSpLocks/>
            </p:cNvCxnSpPr>
            <p:nvPr/>
          </p:nvCxnSpPr>
          <p:spPr>
            <a:xfrm flipH="1">
              <a:off x="1532818" y="2929590"/>
              <a:ext cx="591665" cy="37101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220" name="Straight Arrow Connector 4219">
              <a:extLst>
                <a:ext uri="{FF2B5EF4-FFF2-40B4-BE49-F238E27FC236}">
                  <a16:creationId xmlns:a16="http://schemas.microsoft.com/office/drawing/2014/main" id="{A908A284-5395-1849-6B9C-916713856C94}"/>
                </a:ext>
              </a:extLst>
            </p:cNvPr>
            <p:cNvCxnSpPr>
              <a:cxnSpLocks/>
            </p:cNvCxnSpPr>
            <p:nvPr/>
          </p:nvCxnSpPr>
          <p:spPr>
            <a:xfrm>
              <a:off x="2002336" y="4041095"/>
              <a:ext cx="139779" cy="17633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221" name="Straight Arrow Connector 4220">
              <a:extLst>
                <a:ext uri="{FF2B5EF4-FFF2-40B4-BE49-F238E27FC236}">
                  <a16:creationId xmlns:a16="http://schemas.microsoft.com/office/drawing/2014/main" id="{466770F5-6AE0-EA3E-D29F-8419148E65C3}"/>
                </a:ext>
              </a:extLst>
            </p:cNvPr>
            <p:cNvCxnSpPr>
              <a:cxnSpLocks/>
            </p:cNvCxnSpPr>
            <p:nvPr/>
          </p:nvCxnSpPr>
          <p:spPr>
            <a:xfrm flipH="1">
              <a:off x="2401608" y="4054746"/>
              <a:ext cx="564127" cy="14706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222" name="Oval 4221">
              <a:extLst>
                <a:ext uri="{FF2B5EF4-FFF2-40B4-BE49-F238E27FC236}">
                  <a16:creationId xmlns:a16="http://schemas.microsoft.com/office/drawing/2014/main" id="{9C62E6F5-C9E1-DF06-2A95-CC2B63877E08}"/>
                </a:ext>
              </a:extLst>
            </p:cNvPr>
            <p:cNvSpPr/>
            <p:nvPr/>
          </p:nvSpPr>
          <p:spPr>
            <a:xfrm>
              <a:off x="2213591" y="4174175"/>
              <a:ext cx="116541" cy="116541"/>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a:solidFill>
                    <a:schemeClr val="tx1"/>
                  </a:solidFill>
                </a:rPr>
                <a:t>+</a:t>
              </a:r>
              <a:endParaRPr lang="en-US" sz="1050">
                <a:solidFill>
                  <a:schemeClr val="tx1"/>
                </a:solidFill>
              </a:endParaRPr>
            </a:p>
          </p:txBody>
        </p:sp>
        <p:cxnSp>
          <p:nvCxnSpPr>
            <p:cNvPr id="4223" name="Straight Arrow Connector 4222">
              <a:extLst>
                <a:ext uri="{FF2B5EF4-FFF2-40B4-BE49-F238E27FC236}">
                  <a16:creationId xmlns:a16="http://schemas.microsoft.com/office/drawing/2014/main" id="{099BFCE9-0274-66EB-3651-658C72DC053F}"/>
                </a:ext>
              </a:extLst>
            </p:cNvPr>
            <p:cNvCxnSpPr>
              <a:cxnSpLocks/>
            </p:cNvCxnSpPr>
            <p:nvPr/>
          </p:nvCxnSpPr>
          <p:spPr>
            <a:xfrm>
              <a:off x="2361303" y="4290716"/>
              <a:ext cx="332583" cy="7835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224" name="TextBox 4223">
              <a:extLst>
                <a:ext uri="{FF2B5EF4-FFF2-40B4-BE49-F238E27FC236}">
                  <a16:creationId xmlns:a16="http://schemas.microsoft.com/office/drawing/2014/main" id="{0D516033-2EE8-0BFE-ADEC-928E9C63BD25}"/>
                </a:ext>
              </a:extLst>
            </p:cNvPr>
            <p:cNvSpPr txBox="1"/>
            <p:nvPr/>
          </p:nvSpPr>
          <p:spPr>
            <a:xfrm>
              <a:off x="2680437" y="4228271"/>
              <a:ext cx="270164" cy="276999"/>
            </a:xfrm>
            <a:prstGeom prst="rect">
              <a:avLst/>
            </a:prstGeom>
            <a:noFill/>
          </p:spPr>
          <p:txBody>
            <a:bodyPr wrap="square" rtlCol="0">
              <a:spAutoFit/>
            </a:bodyPr>
            <a:lstStyle/>
            <a:p>
              <a:r>
                <a:rPr lang="en-US" sz="1200">
                  <a:latin typeface="Fira Sans" panose="020B0503050000020004" pitchFamily="34" charset="0"/>
                </a:rPr>
                <a:t>y</a:t>
              </a:r>
            </a:p>
          </p:txBody>
        </p:sp>
        <p:sp>
          <p:nvSpPr>
            <p:cNvPr id="4225" name="Rectangle 4224">
              <a:extLst>
                <a:ext uri="{FF2B5EF4-FFF2-40B4-BE49-F238E27FC236}">
                  <a16:creationId xmlns:a16="http://schemas.microsoft.com/office/drawing/2014/main" id="{ED8FD6D9-C344-AA8D-6296-170FEE823170}"/>
                </a:ext>
              </a:extLst>
            </p:cNvPr>
            <p:cNvSpPr/>
            <p:nvPr/>
          </p:nvSpPr>
          <p:spPr>
            <a:xfrm>
              <a:off x="918583" y="3137275"/>
              <a:ext cx="1191226" cy="95785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26" name="Rectangle 4225">
              <a:extLst>
                <a:ext uri="{FF2B5EF4-FFF2-40B4-BE49-F238E27FC236}">
                  <a16:creationId xmlns:a16="http://schemas.microsoft.com/office/drawing/2014/main" id="{954431D0-CA0B-568F-247F-10B70A5E415C}"/>
                </a:ext>
              </a:extLst>
            </p:cNvPr>
            <p:cNvSpPr/>
            <p:nvPr/>
          </p:nvSpPr>
          <p:spPr>
            <a:xfrm>
              <a:off x="2334108" y="3137275"/>
              <a:ext cx="1191226" cy="95785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227" name="Straight Arrow Connector 4226">
              <a:extLst>
                <a:ext uri="{FF2B5EF4-FFF2-40B4-BE49-F238E27FC236}">
                  <a16:creationId xmlns:a16="http://schemas.microsoft.com/office/drawing/2014/main" id="{B6B8406B-2935-19A5-7095-C2773958CCCD}"/>
                </a:ext>
              </a:extLst>
            </p:cNvPr>
            <p:cNvCxnSpPr>
              <a:cxnSpLocks/>
              <a:stCxn id="4225" idx="3"/>
              <a:endCxn id="4226" idx="1"/>
            </p:cNvCxnSpPr>
            <p:nvPr/>
          </p:nvCxnSpPr>
          <p:spPr>
            <a:xfrm>
              <a:off x="2109809" y="3616202"/>
              <a:ext cx="22429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231" name="TextBox 4230">
              <a:extLst>
                <a:ext uri="{FF2B5EF4-FFF2-40B4-BE49-F238E27FC236}">
                  <a16:creationId xmlns:a16="http://schemas.microsoft.com/office/drawing/2014/main" id="{BBFE569E-9E91-6287-FA16-B6D3A54957BE}"/>
                </a:ext>
              </a:extLst>
            </p:cNvPr>
            <p:cNvSpPr txBox="1"/>
            <p:nvPr/>
          </p:nvSpPr>
          <p:spPr>
            <a:xfrm>
              <a:off x="2061054" y="3409237"/>
              <a:ext cx="331591" cy="261610"/>
            </a:xfrm>
            <a:prstGeom prst="rect">
              <a:avLst/>
            </a:prstGeom>
            <a:noFill/>
          </p:spPr>
          <p:txBody>
            <a:bodyPr wrap="square" rtlCol="0">
              <a:spAutoFit/>
            </a:bodyPr>
            <a:lstStyle/>
            <a:p>
              <a:r>
                <a:rPr lang="en-US" sz="1050">
                  <a:latin typeface="Fira Sans" panose="020B0503050000020004" pitchFamily="34" charset="0"/>
                </a:rPr>
                <a:t>f1</a:t>
              </a:r>
            </a:p>
          </p:txBody>
        </p:sp>
        <p:cxnSp>
          <p:nvCxnSpPr>
            <p:cNvPr id="4232" name="Straight Arrow Connector 4231">
              <a:extLst>
                <a:ext uri="{FF2B5EF4-FFF2-40B4-BE49-F238E27FC236}">
                  <a16:creationId xmlns:a16="http://schemas.microsoft.com/office/drawing/2014/main" id="{B6351F96-27E4-E9B6-EF9B-C1395ED8C45F}"/>
                </a:ext>
              </a:extLst>
            </p:cNvPr>
            <p:cNvCxnSpPr>
              <a:cxnSpLocks/>
            </p:cNvCxnSpPr>
            <p:nvPr/>
          </p:nvCxnSpPr>
          <p:spPr>
            <a:xfrm>
              <a:off x="3533981" y="3616202"/>
              <a:ext cx="22429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233" name="TextBox 4232">
              <a:extLst>
                <a:ext uri="{FF2B5EF4-FFF2-40B4-BE49-F238E27FC236}">
                  <a16:creationId xmlns:a16="http://schemas.microsoft.com/office/drawing/2014/main" id="{D1881699-6D86-57BE-EC2E-8C4B23AB500E}"/>
                </a:ext>
              </a:extLst>
            </p:cNvPr>
            <p:cNvSpPr txBox="1"/>
            <p:nvPr/>
          </p:nvSpPr>
          <p:spPr>
            <a:xfrm>
              <a:off x="3485226" y="3409237"/>
              <a:ext cx="331591" cy="261610"/>
            </a:xfrm>
            <a:prstGeom prst="rect">
              <a:avLst/>
            </a:prstGeom>
            <a:noFill/>
          </p:spPr>
          <p:txBody>
            <a:bodyPr wrap="square" rtlCol="0">
              <a:spAutoFit/>
            </a:bodyPr>
            <a:lstStyle/>
            <a:p>
              <a:r>
                <a:rPr lang="en-US" sz="1050">
                  <a:latin typeface="Fira Sans" panose="020B0503050000020004" pitchFamily="34" charset="0"/>
                </a:rPr>
                <a:t>f2</a:t>
              </a:r>
            </a:p>
          </p:txBody>
        </p:sp>
      </p:grpSp>
      <p:grpSp>
        <p:nvGrpSpPr>
          <p:cNvPr id="4351" name="Group 4350">
            <a:extLst>
              <a:ext uri="{FF2B5EF4-FFF2-40B4-BE49-F238E27FC236}">
                <a16:creationId xmlns:a16="http://schemas.microsoft.com/office/drawing/2014/main" id="{3F3D0C75-BE7B-509A-B765-AEC1D401F12A}"/>
              </a:ext>
            </a:extLst>
          </p:cNvPr>
          <p:cNvGrpSpPr/>
          <p:nvPr/>
        </p:nvGrpSpPr>
        <p:grpSpPr>
          <a:xfrm>
            <a:off x="5483639" y="3006767"/>
            <a:ext cx="2774046" cy="1852104"/>
            <a:chOff x="5483639" y="3006767"/>
            <a:chExt cx="2774046" cy="1852104"/>
          </a:xfrm>
        </p:grpSpPr>
        <p:sp>
          <p:nvSpPr>
            <p:cNvPr id="4235" name="Oval 4234">
              <a:extLst>
                <a:ext uri="{FF2B5EF4-FFF2-40B4-BE49-F238E27FC236}">
                  <a16:creationId xmlns:a16="http://schemas.microsoft.com/office/drawing/2014/main" id="{C2D8BF8C-7FDF-513E-E3FF-96F71F1D9935}"/>
                </a:ext>
              </a:extLst>
            </p:cNvPr>
            <p:cNvSpPr/>
            <p:nvPr/>
          </p:nvSpPr>
          <p:spPr>
            <a:xfrm>
              <a:off x="6122481" y="3631272"/>
              <a:ext cx="169196" cy="169196"/>
            </a:xfrm>
            <a:prstGeom prst="ellipse">
              <a:avLst/>
            </a:prstGeom>
            <a:solidFill>
              <a:srgbClr val="3274A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37" name="Oval 4236">
              <a:extLst>
                <a:ext uri="{FF2B5EF4-FFF2-40B4-BE49-F238E27FC236}">
                  <a16:creationId xmlns:a16="http://schemas.microsoft.com/office/drawing/2014/main" id="{AA9A4AD7-2FD3-4CE7-7F27-C45D8B668085}"/>
                </a:ext>
              </a:extLst>
            </p:cNvPr>
            <p:cNvSpPr/>
            <p:nvPr/>
          </p:nvSpPr>
          <p:spPr>
            <a:xfrm>
              <a:off x="6563410" y="4249689"/>
              <a:ext cx="169196" cy="169196"/>
            </a:xfrm>
            <a:prstGeom prst="ellipse">
              <a:avLst/>
            </a:prstGeom>
            <a:solidFill>
              <a:srgbClr val="FF771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38" name="Oval 4237">
              <a:extLst>
                <a:ext uri="{FF2B5EF4-FFF2-40B4-BE49-F238E27FC236}">
                  <a16:creationId xmlns:a16="http://schemas.microsoft.com/office/drawing/2014/main" id="{7117EBB3-E57E-0299-9723-1944C02D8718}"/>
                </a:ext>
              </a:extLst>
            </p:cNvPr>
            <p:cNvSpPr/>
            <p:nvPr/>
          </p:nvSpPr>
          <p:spPr>
            <a:xfrm>
              <a:off x="6547189" y="3832117"/>
              <a:ext cx="169196" cy="169196"/>
            </a:xfrm>
            <a:prstGeom prst="ellipse">
              <a:avLst/>
            </a:prstGeom>
            <a:solidFill>
              <a:srgbClr val="FF771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39" name="Oval 4238">
              <a:extLst>
                <a:ext uri="{FF2B5EF4-FFF2-40B4-BE49-F238E27FC236}">
                  <a16:creationId xmlns:a16="http://schemas.microsoft.com/office/drawing/2014/main" id="{52797DE3-2DB3-0875-2CDD-B3FE1ACCF726}"/>
                </a:ext>
              </a:extLst>
            </p:cNvPr>
            <p:cNvSpPr/>
            <p:nvPr/>
          </p:nvSpPr>
          <p:spPr>
            <a:xfrm>
              <a:off x="6547187" y="3418476"/>
              <a:ext cx="169196" cy="169196"/>
            </a:xfrm>
            <a:prstGeom prst="ellipse">
              <a:avLst/>
            </a:prstGeom>
            <a:solidFill>
              <a:srgbClr val="FF771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40" name="Oval 4239">
              <a:extLst>
                <a:ext uri="{FF2B5EF4-FFF2-40B4-BE49-F238E27FC236}">
                  <a16:creationId xmlns:a16="http://schemas.microsoft.com/office/drawing/2014/main" id="{B7B4A9DF-BE76-7F8B-E6DB-2D03D8B6287A}"/>
                </a:ext>
              </a:extLst>
            </p:cNvPr>
            <p:cNvSpPr/>
            <p:nvPr/>
          </p:nvSpPr>
          <p:spPr>
            <a:xfrm>
              <a:off x="6545906" y="3006767"/>
              <a:ext cx="169196" cy="169196"/>
            </a:xfrm>
            <a:prstGeom prst="ellipse">
              <a:avLst/>
            </a:prstGeom>
            <a:solidFill>
              <a:srgbClr val="FF771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41" name="Oval 4240">
              <a:extLst>
                <a:ext uri="{FF2B5EF4-FFF2-40B4-BE49-F238E27FC236}">
                  <a16:creationId xmlns:a16="http://schemas.microsoft.com/office/drawing/2014/main" id="{EB507D5F-F0D9-B952-9A17-EA85BCEFCC5A}"/>
                </a:ext>
              </a:extLst>
            </p:cNvPr>
            <p:cNvSpPr/>
            <p:nvPr/>
          </p:nvSpPr>
          <p:spPr>
            <a:xfrm>
              <a:off x="7032890" y="4249689"/>
              <a:ext cx="169196" cy="169196"/>
            </a:xfrm>
            <a:prstGeom prst="ellipse">
              <a:avLst/>
            </a:prstGeom>
            <a:solidFill>
              <a:srgbClr val="FF771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42" name="Oval 4241">
              <a:extLst>
                <a:ext uri="{FF2B5EF4-FFF2-40B4-BE49-F238E27FC236}">
                  <a16:creationId xmlns:a16="http://schemas.microsoft.com/office/drawing/2014/main" id="{84928B52-9D45-ABC8-35F6-8056AD7D5131}"/>
                </a:ext>
              </a:extLst>
            </p:cNvPr>
            <p:cNvSpPr/>
            <p:nvPr/>
          </p:nvSpPr>
          <p:spPr>
            <a:xfrm>
              <a:off x="7016670" y="3832117"/>
              <a:ext cx="169196" cy="169196"/>
            </a:xfrm>
            <a:prstGeom prst="ellipse">
              <a:avLst/>
            </a:prstGeom>
            <a:solidFill>
              <a:srgbClr val="FF771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43" name="Oval 4242">
              <a:extLst>
                <a:ext uri="{FF2B5EF4-FFF2-40B4-BE49-F238E27FC236}">
                  <a16:creationId xmlns:a16="http://schemas.microsoft.com/office/drawing/2014/main" id="{39BDA5CD-7974-E750-A6BE-42A64E3BEE0D}"/>
                </a:ext>
              </a:extLst>
            </p:cNvPr>
            <p:cNvSpPr/>
            <p:nvPr/>
          </p:nvSpPr>
          <p:spPr>
            <a:xfrm>
              <a:off x="7016668" y="3418476"/>
              <a:ext cx="169196" cy="169196"/>
            </a:xfrm>
            <a:prstGeom prst="ellipse">
              <a:avLst/>
            </a:prstGeom>
            <a:solidFill>
              <a:srgbClr val="FF771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44" name="Oval 4243">
              <a:extLst>
                <a:ext uri="{FF2B5EF4-FFF2-40B4-BE49-F238E27FC236}">
                  <a16:creationId xmlns:a16="http://schemas.microsoft.com/office/drawing/2014/main" id="{6B8AB7CA-7175-F4E0-09E0-110CCD9E650C}"/>
                </a:ext>
              </a:extLst>
            </p:cNvPr>
            <p:cNvSpPr/>
            <p:nvPr/>
          </p:nvSpPr>
          <p:spPr>
            <a:xfrm>
              <a:off x="7015386" y="3006767"/>
              <a:ext cx="169196" cy="169196"/>
            </a:xfrm>
            <a:prstGeom prst="ellipse">
              <a:avLst/>
            </a:prstGeom>
            <a:solidFill>
              <a:srgbClr val="FF771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51" name="Oval 4250">
              <a:extLst>
                <a:ext uri="{FF2B5EF4-FFF2-40B4-BE49-F238E27FC236}">
                  <a16:creationId xmlns:a16="http://schemas.microsoft.com/office/drawing/2014/main" id="{EE180080-634E-3133-F06D-678672A6063E}"/>
                </a:ext>
              </a:extLst>
            </p:cNvPr>
            <p:cNvSpPr/>
            <p:nvPr/>
          </p:nvSpPr>
          <p:spPr>
            <a:xfrm>
              <a:off x="7430669" y="3618009"/>
              <a:ext cx="169196" cy="169196"/>
            </a:xfrm>
            <a:prstGeom prst="ellipse">
              <a:avLst/>
            </a:prstGeom>
            <a:solidFill>
              <a:srgbClr val="3274A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254" name="Straight Connector 4253">
              <a:extLst>
                <a:ext uri="{FF2B5EF4-FFF2-40B4-BE49-F238E27FC236}">
                  <a16:creationId xmlns:a16="http://schemas.microsoft.com/office/drawing/2014/main" id="{3275CA17-D40D-C819-FDEC-869727D09344}"/>
                </a:ext>
              </a:extLst>
            </p:cNvPr>
            <p:cNvCxnSpPr>
              <a:cxnSpLocks/>
              <a:stCxn id="4235" idx="6"/>
              <a:endCxn id="4239" idx="3"/>
            </p:cNvCxnSpPr>
            <p:nvPr/>
          </p:nvCxnSpPr>
          <p:spPr>
            <a:xfrm flipV="1">
              <a:off x="6291676" y="3562893"/>
              <a:ext cx="280290" cy="152977"/>
            </a:xfrm>
            <a:prstGeom prst="line">
              <a:avLst/>
            </a:prstGeom>
          </p:spPr>
          <p:style>
            <a:lnRef idx="1">
              <a:schemeClr val="dk1"/>
            </a:lnRef>
            <a:fillRef idx="0">
              <a:schemeClr val="dk1"/>
            </a:fillRef>
            <a:effectRef idx="0">
              <a:schemeClr val="dk1"/>
            </a:effectRef>
            <a:fontRef idx="minor">
              <a:schemeClr val="tx1"/>
            </a:fontRef>
          </p:style>
        </p:cxnSp>
        <p:cxnSp>
          <p:nvCxnSpPr>
            <p:cNvPr id="4260" name="Straight Connector 4259">
              <a:extLst>
                <a:ext uri="{FF2B5EF4-FFF2-40B4-BE49-F238E27FC236}">
                  <a16:creationId xmlns:a16="http://schemas.microsoft.com/office/drawing/2014/main" id="{DD5F8DF6-69AB-737E-3460-B31993440144}"/>
                </a:ext>
              </a:extLst>
            </p:cNvPr>
            <p:cNvCxnSpPr>
              <a:cxnSpLocks/>
              <a:stCxn id="4235" idx="5"/>
              <a:endCxn id="4238" idx="1"/>
            </p:cNvCxnSpPr>
            <p:nvPr/>
          </p:nvCxnSpPr>
          <p:spPr>
            <a:xfrm>
              <a:off x="6266898" y="3775689"/>
              <a:ext cx="305069" cy="81206"/>
            </a:xfrm>
            <a:prstGeom prst="line">
              <a:avLst/>
            </a:prstGeom>
          </p:spPr>
          <p:style>
            <a:lnRef idx="1">
              <a:schemeClr val="dk1"/>
            </a:lnRef>
            <a:fillRef idx="0">
              <a:schemeClr val="dk1"/>
            </a:fillRef>
            <a:effectRef idx="0">
              <a:schemeClr val="dk1"/>
            </a:effectRef>
            <a:fontRef idx="minor">
              <a:schemeClr val="tx1"/>
            </a:fontRef>
          </p:style>
        </p:cxnSp>
        <p:cxnSp>
          <p:nvCxnSpPr>
            <p:cNvPr id="4269" name="Straight Connector 4268">
              <a:extLst>
                <a:ext uri="{FF2B5EF4-FFF2-40B4-BE49-F238E27FC236}">
                  <a16:creationId xmlns:a16="http://schemas.microsoft.com/office/drawing/2014/main" id="{DC4F6C3B-E77E-E3CE-DF4C-4102DC52B936}"/>
                </a:ext>
              </a:extLst>
            </p:cNvPr>
            <p:cNvCxnSpPr>
              <a:cxnSpLocks/>
              <a:stCxn id="4237" idx="6"/>
              <a:endCxn id="4242" idx="3"/>
            </p:cNvCxnSpPr>
            <p:nvPr/>
          </p:nvCxnSpPr>
          <p:spPr>
            <a:xfrm flipV="1">
              <a:off x="6732606" y="3976534"/>
              <a:ext cx="308842" cy="357753"/>
            </a:xfrm>
            <a:prstGeom prst="line">
              <a:avLst/>
            </a:prstGeom>
          </p:spPr>
          <p:style>
            <a:lnRef idx="1">
              <a:schemeClr val="dk1"/>
            </a:lnRef>
            <a:fillRef idx="0">
              <a:schemeClr val="dk1"/>
            </a:fillRef>
            <a:effectRef idx="0">
              <a:schemeClr val="dk1"/>
            </a:effectRef>
            <a:fontRef idx="minor">
              <a:schemeClr val="tx1"/>
            </a:fontRef>
          </p:style>
        </p:cxnSp>
        <p:cxnSp>
          <p:nvCxnSpPr>
            <p:cNvPr id="4272" name="Straight Connector 4271">
              <a:extLst>
                <a:ext uri="{FF2B5EF4-FFF2-40B4-BE49-F238E27FC236}">
                  <a16:creationId xmlns:a16="http://schemas.microsoft.com/office/drawing/2014/main" id="{7B1871A3-03CD-928F-6D0C-313FF9FD355F}"/>
                </a:ext>
              </a:extLst>
            </p:cNvPr>
            <p:cNvCxnSpPr>
              <a:cxnSpLocks/>
              <a:stCxn id="4237" idx="6"/>
              <a:endCxn id="4243" idx="3"/>
            </p:cNvCxnSpPr>
            <p:nvPr/>
          </p:nvCxnSpPr>
          <p:spPr>
            <a:xfrm flipV="1">
              <a:off x="6732606" y="3562893"/>
              <a:ext cx="308841" cy="771395"/>
            </a:xfrm>
            <a:prstGeom prst="line">
              <a:avLst/>
            </a:prstGeom>
          </p:spPr>
          <p:style>
            <a:lnRef idx="1">
              <a:schemeClr val="dk1"/>
            </a:lnRef>
            <a:fillRef idx="0">
              <a:schemeClr val="dk1"/>
            </a:fillRef>
            <a:effectRef idx="0">
              <a:schemeClr val="dk1"/>
            </a:effectRef>
            <a:fontRef idx="minor">
              <a:schemeClr val="tx1"/>
            </a:fontRef>
          </p:style>
        </p:cxnSp>
        <p:cxnSp>
          <p:nvCxnSpPr>
            <p:cNvPr id="4275" name="Straight Connector 4274">
              <a:extLst>
                <a:ext uri="{FF2B5EF4-FFF2-40B4-BE49-F238E27FC236}">
                  <a16:creationId xmlns:a16="http://schemas.microsoft.com/office/drawing/2014/main" id="{EB41B67F-51EB-2B3D-F755-A39BEB286DB1}"/>
                </a:ext>
              </a:extLst>
            </p:cNvPr>
            <p:cNvCxnSpPr>
              <a:cxnSpLocks/>
              <a:stCxn id="4237" idx="6"/>
              <a:endCxn id="4244" idx="2"/>
            </p:cNvCxnSpPr>
            <p:nvPr/>
          </p:nvCxnSpPr>
          <p:spPr>
            <a:xfrm flipV="1">
              <a:off x="6732606" y="3091365"/>
              <a:ext cx="282781" cy="1242922"/>
            </a:xfrm>
            <a:prstGeom prst="line">
              <a:avLst/>
            </a:prstGeom>
          </p:spPr>
          <p:style>
            <a:lnRef idx="1">
              <a:schemeClr val="dk1"/>
            </a:lnRef>
            <a:fillRef idx="0">
              <a:schemeClr val="dk1"/>
            </a:fillRef>
            <a:effectRef idx="0">
              <a:schemeClr val="dk1"/>
            </a:effectRef>
            <a:fontRef idx="minor">
              <a:schemeClr val="tx1"/>
            </a:fontRef>
          </p:style>
        </p:cxnSp>
        <p:cxnSp>
          <p:nvCxnSpPr>
            <p:cNvPr id="4278" name="Straight Connector 4277">
              <a:extLst>
                <a:ext uri="{FF2B5EF4-FFF2-40B4-BE49-F238E27FC236}">
                  <a16:creationId xmlns:a16="http://schemas.microsoft.com/office/drawing/2014/main" id="{B41E1A5D-1BC4-4BC4-557E-2C3CF7F2F578}"/>
                </a:ext>
              </a:extLst>
            </p:cNvPr>
            <p:cNvCxnSpPr>
              <a:cxnSpLocks/>
              <a:stCxn id="4237" idx="6"/>
              <a:endCxn id="4241" idx="2"/>
            </p:cNvCxnSpPr>
            <p:nvPr/>
          </p:nvCxnSpPr>
          <p:spPr>
            <a:xfrm>
              <a:off x="6732606" y="4334288"/>
              <a:ext cx="300286" cy="0"/>
            </a:xfrm>
            <a:prstGeom prst="line">
              <a:avLst/>
            </a:prstGeom>
          </p:spPr>
          <p:style>
            <a:lnRef idx="1">
              <a:schemeClr val="dk1"/>
            </a:lnRef>
            <a:fillRef idx="0">
              <a:schemeClr val="dk1"/>
            </a:fillRef>
            <a:effectRef idx="0">
              <a:schemeClr val="dk1"/>
            </a:effectRef>
            <a:fontRef idx="minor">
              <a:schemeClr val="tx1"/>
            </a:fontRef>
          </p:style>
        </p:cxnSp>
        <p:cxnSp>
          <p:nvCxnSpPr>
            <p:cNvPr id="4287" name="Straight Connector 4286">
              <a:extLst>
                <a:ext uri="{FF2B5EF4-FFF2-40B4-BE49-F238E27FC236}">
                  <a16:creationId xmlns:a16="http://schemas.microsoft.com/office/drawing/2014/main" id="{F0BBA167-91A2-0063-4FAD-C710C26CB81C}"/>
                </a:ext>
              </a:extLst>
            </p:cNvPr>
            <p:cNvCxnSpPr>
              <a:cxnSpLocks/>
              <a:stCxn id="4235" idx="6"/>
              <a:endCxn id="4237" idx="1"/>
            </p:cNvCxnSpPr>
            <p:nvPr/>
          </p:nvCxnSpPr>
          <p:spPr>
            <a:xfrm>
              <a:off x="6291676" y="3715871"/>
              <a:ext cx="296512" cy="558597"/>
            </a:xfrm>
            <a:prstGeom prst="line">
              <a:avLst/>
            </a:prstGeom>
          </p:spPr>
          <p:style>
            <a:lnRef idx="1">
              <a:schemeClr val="dk1"/>
            </a:lnRef>
            <a:fillRef idx="0">
              <a:schemeClr val="dk1"/>
            </a:fillRef>
            <a:effectRef idx="0">
              <a:schemeClr val="dk1"/>
            </a:effectRef>
            <a:fontRef idx="minor">
              <a:schemeClr val="tx1"/>
            </a:fontRef>
          </p:style>
        </p:cxnSp>
        <p:cxnSp>
          <p:nvCxnSpPr>
            <p:cNvPr id="4293" name="Straight Connector 4292">
              <a:extLst>
                <a:ext uri="{FF2B5EF4-FFF2-40B4-BE49-F238E27FC236}">
                  <a16:creationId xmlns:a16="http://schemas.microsoft.com/office/drawing/2014/main" id="{119F12CD-474C-560F-21EC-894B9232BF7C}"/>
                </a:ext>
              </a:extLst>
            </p:cNvPr>
            <p:cNvCxnSpPr>
              <a:cxnSpLocks/>
              <a:stCxn id="4235" idx="6"/>
              <a:endCxn id="4240" idx="3"/>
            </p:cNvCxnSpPr>
            <p:nvPr/>
          </p:nvCxnSpPr>
          <p:spPr>
            <a:xfrm flipV="1">
              <a:off x="6291676" y="3151184"/>
              <a:ext cx="279008" cy="564686"/>
            </a:xfrm>
            <a:prstGeom prst="line">
              <a:avLst/>
            </a:prstGeom>
          </p:spPr>
          <p:style>
            <a:lnRef idx="1">
              <a:schemeClr val="dk1"/>
            </a:lnRef>
            <a:fillRef idx="0">
              <a:schemeClr val="dk1"/>
            </a:fillRef>
            <a:effectRef idx="0">
              <a:schemeClr val="dk1"/>
            </a:effectRef>
            <a:fontRef idx="minor">
              <a:schemeClr val="tx1"/>
            </a:fontRef>
          </p:style>
        </p:cxnSp>
        <p:cxnSp>
          <p:nvCxnSpPr>
            <p:cNvPr id="4296" name="Straight Connector 4295">
              <a:extLst>
                <a:ext uri="{FF2B5EF4-FFF2-40B4-BE49-F238E27FC236}">
                  <a16:creationId xmlns:a16="http://schemas.microsoft.com/office/drawing/2014/main" id="{457D85E7-0BC7-0B03-3617-DAE2613E49AB}"/>
                </a:ext>
              </a:extLst>
            </p:cNvPr>
            <p:cNvCxnSpPr>
              <a:cxnSpLocks/>
              <a:stCxn id="4239" idx="5"/>
              <a:endCxn id="4244" idx="3"/>
            </p:cNvCxnSpPr>
            <p:nvPr/>
          </p:nvCxnSpPr>
          <p:spPr>
            <a:xfrm flipV="1">
              <a:off x="6691605" y="3151184"/>
              <a:ext cx="348560" cy="411709"/>
            </a:xfrm>
            <a:prstGeom prst="line">
              <a:avLst/>
            </a:prstGeom>
          </p:spPr>
          <p:style>
            <a:lnRef idx="1">
              <a:schemeClr val="dk1"/>
            </a:lnRef>
            <a:fillRef idx="0">
              <a:schemeClr val="dk1"/>
            </a:fillRef>
            <a:effectRef idx="0">
              <a:schemeClr val="dk1"/>
            </a:effectRef>
            <a:fontRef idx="minor">
              <a:schemeClr val="tx1"/>
            </a:fontRef>
          </p:style>
        </p:cxnSp>
        <p:cxnSp>
          <p:nvCxnSpPr>
            <p:cNvPr id="4299" name="Straight Connector 4298">
              <a:extLst>
                <a:ext uri="{FF2B5EF4-FFF2-40B4-BE49-F238E27FC236}">
                  <a16:creationId xmlns:a16="http://schemas.microsoft.com/office/drawing/2014/main" id="{26EA7F38-DE98-E95A-654C-7AC47240F4CB}"/>
                </a:ext>
              </a:extLst>
            </p:cNvPr>
            <p:cNvCxnSpPr>
              <a:cxnSpLocks/>
              <a:stCxn id="4239" idx="7"/>
              <a:endCxn id="4243" idx="2"/>
            </p:cNvCxnSpPr>
            <p:nvPr/>
          </p:nvCxnSpPr>
          <p:spPr>
            <a:xfrm>
              <a:off x="6691605" y="3443254"/>
              <a:ext cx="325064" cy="59820"/>
            </a:xfrm>
            <a:prstGeom prst="line">
              <a:avLst/>
            </a:prstGeom>
          </p:spPr>
          <p:style>
            <a:lnRef idx="1">
              <a:schemeClr val="dk1"/>
            </a:lnRef>
            <a:fillRef idx="0">
              <a:schemeClr val="dk1"/>
            </a:fillRef>
            <a:effectRef idx="0">
              <a:schemeClr val="dk1"/>
            </a:effectRef>
            <a:fontRef idx="minor">
              <a:schemeClr val="tx1"/>
            </a:fontRef>
          </p:style>
        </p:cxnSp>
        <p:cxnSp>
          <p:nvCxnSpPr>
            <p:cNvPr id="4302" name="Straight Connector 4301">
              <a:extLst>
                <a:ext uri="{FF2B5EF4-FFF2-40B4-BE49-F238E27FC236}">
                  <a16:creationId xmlns:a16="http://schemas.microsoft.com/office/drawing/2014/main" id="{8D24504E-760C-B872-D17B-F12E35E044AF}"/>
                </a:ext>
              </a:extLst>
            </p:cNvPr>
            <p:cNvCxnSpPr>
              <a:cxnSpLocks/>
              <a:stCxn id="4239" idx="6"/>
              <a:endCxn id="4242" idx="2"/>
            </p:cNvCxnSpPr>
            <p:nvPr/>
          </p:nvCxnSpPr>
          <p:spPr>
            <a:xfrm>
              <a:off x="6716383" y="3503074"/>
              <a:ext cx="300287" cy="413641"/>
            </a:xfrm>
            <a:prstGeom prst="line">
              <a:avLst/>
            </a:prstGeom>
          </p:spPr>
          <p:style>
            <a:lnRef idx="1">
              <a:schemeClr val="dk1"/>
            </a:lnRef>
            <a:fillRef idx="0">
              <a:schemeClr val="dk1"/>
            </a:fillRef>
            <a:effectRef idx="0">
              <a:schemeClr val="dk1"/>
            </a:effectRef>
            <a:fontRef idx="minor">
              <a:schemeClr val="tx1"/>
            </a:fontRef>
          </p:style>
        </p:cxnSp>
        <p:cxnSp>
          <p:nvCxnSpPr>
            <p:cNvPr id="4305" name="Straight Connector 4304">
              <a:extLst>
                <a:ext uri="{FF2B5EF4-FFF2-40B4-BE49-F238E27FC236}">
                  <a16:creationId xmlns:a16="http://schemas.microsoft.com/office/drawing/2014/main" id="{5045899E-FFB4-E60E-CDFC-7DE1B34FE704}"/>
                </a:ext>
              </a:extLst>
            </p:cNvPr>
            <p:cNvCxnSpPr>
              <a:cxnSpLocks/>
              <a:stCxn id="4239" idx="5"/>
              <a:endCxn id="4241" idx="1"/>
            </p:cNvCxnSpPr>
            <p:nvPr/>
          </p:nvCxnSpPr>
          <p:spPr>
            <a:xfrm>
              <a:off x="6691605" y="3562893"/>
              <a:ext cx="366064" cy="711574"/>
            </a:xfrm>
            <a:prstGeom prst="line">
              <a:avLst/>
            </a:prstGeom>
          </p:spPr>
          <p:style>
            <a:lnRef idx="1">
              <a:schemeClr val="dk1"/>
            </a:lnRef>
            <a:fillRef idx="0">
              <a:schemeClr val="dk1"/>
            </a:fillRef>
            <a:effectRef idx="0">
              <a:schemeClr val="dk1"/>
            </a:effectRef>
            <a:fontRef idx="minor">
              <a:schemeClr val="tx1"/>
            </a:fontRef>
          </p:style>
        </p:cxnSp>
        <p:cxnSp>
          <p:nvCxnSpPr>
            <p:cNvPr id="4308" name="Straight Connector 4307">
              <a:extLst>
                <a:ext uri="{FF2B5EF4-FFF2-40B4-BE49-F238E27FC236}">
                  <a16:creationId xmlns:a16="http://schemas.microsoft.com/office/drawing/2014/main" id="{F4D868C8-7468-E0BC-8B29-B7B94FFE7F1E}"/>
                </a:ext>
              </a:extLst>
            </p:cNvPr>
            <p:cNvCxnSpPr>
              <a:cxnSpLocks/>
              <a:stCxn id="4238" idx="6"/>
              <a:endCxn id="4241" idx="2"/>
            </p:cNvCxnSpPr>
            <p:nvPr/>
          </p:nvCxnSpPr>
          <p:spPr>
            <a:xfrm>
              <a:off x="6716385" y="3916716"/>
              <a:ext cx="316506" cy="417573"/>
            </a:xfrm>
            <a:prstGeom prst="line">
              <a:avLst/>
            </a:prstGeom>
          </p:spPr>
          <p:style>
            <a:lnRef idx="1">
              <a:schemeClr val="dk1"/>
            </a:lnRef>
            <a:fillRef idx="0">
              <a:schemeClr val="dk1"/>
            </a:fillRef>
            <a:effectRef idx="0">
              <a:schemeClr val="dk1"/>
            </a:effectRef>
            <a:fontRef idx="minor">
              <a:schemeClr val="tx1"/>
            </a:fontRef>
          </p:style>
        </p:cxnSp>
        <p:cxnSp>
          <p:nvCxnSpPr>
            <p:cNvPr id="4311" name="Straight Connector 4310">
              <a:extLst>
                <a:ext uri="{FF2B5EF4-FFF2-40B4-BE49-F238E27FC236}">
                  <a16:creationId xmlns:a16="http://schemas.microsoft.com/office/drawing/2014/main" id="{60B45B63-1AE2-9048-5194-800AE51D15B7}"/>
                </a:ext>
              </a:extLst>
            </p:cNvPr>
            <p:cNvCxnSpPr>
              <a:cxnSpLocks/>
              <a:stCxn id="4238" idx="6"/>
              <a:endCxn id="4242" idx="2"/>
            </p:cNvCxnSpPr>
            <p:nvPr/>
          </p:nvCxnSpPr>
          <p:spPr>
            <a:xfrm>
              <a:off x="6716385" y="3916716"/>
              <a:ext cx="300286" cy="0"/>
            </a:xfrm>
            <a:prstGeom prst="line">
              <a:avLst/>
            </a:prstGeom>
          </p:spPr>
          <p:style>
            <a:lnRef idx="1">
              <a:schemeClr val="dk1"/>
            </a:lnRef>
            <a:fillRef idx="0">
              <a:schemeClr val="dk1"/>
            </a:fillRef>
            <a:effectRef idx="0">
              <a:schemeClr val="dk1"/>
            </a:effectRef>
            <a:fontRef idx="minor">
              <a:schemeClr val="tx1"/>
            </a:fontRef>
          </p:style>
        </p:cxnSp>
        <p:cxnSp>
          <p:nvCxnSpPr>
            <p:cNvPr id="4314" name="Straight Connector 4313">
              <a:extLst>
                <a:ext uri="{FF2B5EF4-FFF2-40B4-BE49-F238E27FC236}">
                  <a16:creationId xmlns:a16="http://schemas.microsoft.com/office/drawing/2014/main" id="{35FD86FC-6297-56F6-FDF2-DB964C2ECE35}"/>
                </a:ext>
              </a:extLst>
            </p:cNvPr>
            <p:cNvCxnSpPr>
              <a:cxnSpLocks/>
              <a:stCxn id="4238" idx="6"/>
              <a:endCxn id="4243" idx="2"/>
            </p:cNvCxnSpPr>
            <p:nvPr/>
          </p:nvCxnSpPr>
          <p:spPr>
            <a:xfrm flipV="1">
              <a:off x="6716385" y="3503074"/>
              <a:ext cx="300284" cy="413641"/>
            </a:xfrm>
            <a:prstGeom prst="line">
              <a:avLst/>
            </a:prstGeom>
          </p:spPr>
          <p:style>
            <a:lnRef idx="1">
              <a:schemeClr val="dk1"/>
            </a:lnRef>
            <a:fillRef idx="0">
              <a:schemeClr val="dk1"/>
            </a:fillRef>
            <a:effectRef idx="0">
              <a:schemeClr val="dk1"/>
            </a:effectRef>
            <a:fontRef idx="minor">
              <a:schemeClr val="tx1"/>
            </a:fontRef>
          </p:style>
        </p:cxnSp>
        <p:cxnSp>
          <p:nvCxnSpPr>
            <p:cNvPr id="4317" name="Straight Connector 4316">
              <a:extLst>
                <a:ext uri="{FF2B5EF4-FFF2-40B4-BE49-F238E27FC236}">
                  <a16:creationId xmlns:a16="http://schemas.microsoft.com/office/drawing/2014/main" id="{DC424297-D20E-269C-7272-0812B1B4E752}"/>
                </a:ext>
              </a:extLst>
            </p:cNvPr>
            <p:cNvCxnSpPr>
              <a:cxnSpLocks/>
              <a:stCxn id="4238" idx="6"/>
              <a:endCxn id="4244" idx="3"/>
            </p:cNvCxnSpPr>
            <p:nvPr/>
          </p:nvCxnSpPr>
          <p:spPr>
            <a:xfrm flipV="1">
              <a:off x="6716385" y="3151184"/>
              <a:ext cx="323780" cy="765531"/>
            </a:xfrm>
            <a:prstGeom prst="line">
              <a:avLst/>
            </a:prstGeom>
          </p:spPr>
          <p:style>
            <a:lnRef idx="1">
              <a:schemeClr val="dk1"/>
            </a:lnRef>
            <a:fillRef idx="0">
              <a:schemeClr val="dk1"/>
            </a:fillRef>
            <a:effectRef idx="0">
              <a:schemeClr val="dk1"/>
            </a:effectRef>
            <a:fontRef idx="minor">
              <a:schemeClr val="tx1"/>
            </a:fontRef>
          </p:style>
        </p:cxnSp>
        <p:cxnSp>
          <p:nvCxnSpPr>
            <p:cNvPr id="4320" name="Straight Connector 4319">
              <a:extLst>
                <a:ext uri="{FF2B5EF4-FFF2-40B4-BE49-F238E27FC236}">
                  <a16:creationId xmlns:a16="http://schemas.microsoft.com/office/drawing/2014/main" id="{D90D1C62-4EEF-728B-3897-1E5A99C14A52}"/>
                </a:ext>
              </a:extLst>
            </p:cNvPr>
            <p:cNvCxnSpPr>
              <a:cxnSpLocks/>
              <a:stCxn id="4240" idx="6"/>
              <a:endCxn id="4244" idx="2"/>
            </p:cNvCxnSpPr>
            <p:nvPr/>
          </p:nvCxnSpPr>
          <p:spPr>
            <a:xfrm>
              <a:off x="6715101" y="3091365"/>
              <a:ext cx="300286" cy="0"/>
            </a:xfrm>
            <a:prstGeom prst="line">
              <a:avLst/>
            </a:prstGeom>
          </p:spPr>
          <p:style>
            <a:lnRef idx="1">
              <a:schemeClr val="dk1"/>
            </a:lnRef>
            <a:fillRef idx="0">
              <a:schemeClr val="dk1"/>
            </a:fillRef>
            <a:effectRef idx="0">
              <a:schemeClr val="dk1"/>
            </a:effectRef>
            <a:fontRef idx="minor">
              <a:schemeClr val="tx1"/>
            </a:fontRef>
          </p:style>
        </p:cxnSp>
        <p:cxnSp>
          <p:nvCxnSpPr>
            <p:cNvPr id="4323" name="Straight Connector 4322">
              <a:extLst>
                <a:ext uri="{FF2B5EF4-FFF2-40B4-BE49-F238E27FC236}">
                  <a16:creationId xmlns:a16="http://schemas.microsoft.com/office/drawing/2014/main" id="{6FAAA825-C45E-F1CE-56CF-5FB33CEBBCCA}"/>
                </a:ext>
              </a:extLst>
            </p:cNvPr>
            <p:cNvCxnSpPr>
              <a:cxnSpLocks/>
              <a:stCxn id="4240" idx="6"/>
              <a:endCxn id="4243" idx="1"/>
            </p:cNvCxnSpPr>
            <p:nvPr/>
          </p:nvCxnSpPr>
          <p:spPr>
            <a:xfrm>
              <a:off x="6715101" y="3091365"/>
              <a:ext cx="326345" cy="351888"/>
            </a:xfrm>
            <a:prstGeom prst="line">
              <a:avLst/>
            </a:prstGeom>
          </p:spPr>
          <p:style>
            <a:lnRef idx="1">
              <a:schemeClr val="dk1"/>
            </a:lnRef>
            <a:fillRef idx="0">
              <a:schemeClr val="dk1"/>
            </a:fillRef>
            <a:effectRef idx="0">
              <a:schemeClr val="dk1"/>
            </a:effectRef>
            <a:fontRef idx="minor">
              <a:schemeClr val="tx1"/>
            </a:fontRef>
          </p:style>
        </p:cxnSp>
        <p:cxnSp>
          <p:nvCxnSpPr>
            <p:cNvPr id="4326" name="Straight Connector 4325">
              <a:extLst>
                <a:ext uri="{FF2B5EF4-FFF2-40B4-BE49-F238E27FC236}">
                  <a16:creationId xmlns:a16="http://schemas.microsoft.com/office/drawing/2014/main" id="{51C86661-6F0D-54F4-DCB3-963B607394C6}"/>
                </a:ext>
              </a:extLst>
            </p:cNvPr>
            <p:cNvCxnSpPr>
              <a:cxnSpLocks/>
              <a:stCxn id="4240" idx="5"/>
              <a:endCxn id="4242" idx="1"/>
            </p:cNvCxnSpPr>
            <p:nvPr/>
          </p:nvCxnSpPr>
          <p:spPr>
            <a:xfrm>
              <a:off x="6690323" y="3151184"/>
              <a:ext cx="351125" cy="705710"/>
            </a:xfrm>
            <a:prstGeom prst="line">
              <a:avLst/>
            </a:prstGeom>
          </p:spPr>
          <p:style>
            <a:lnRef idx="1">
              <a:schemeClr val="dk1"/>
            </a:lnRef>
            <a:fillRef idx="0">
              <a:schemeClr val="dk1"/>
            </a:fillRef>
            <a:effectRef idx="0">
              <a:schemeClr val="dk1"/>
            </a:effectRef>
            <a:fontRef idx="minor">
              <a:schemeClr val="tx1"/>
            </a:fontRef>
          </p:style>
        </p:cxnSp>
        <p:cxnSp>
          <p:nvCxnSpPr>
            <p:cNvPr id="4329" name="Straight Connector 4328">
              <a:extLst>
                <a:ext uri="{FF2B5EF4-FFF2-40B4-BE49-F238E27FC236}">
                  <a16:creationId xmlns:a16="http://schemas.microsoft.com/office/drawing/2014/main" id="{8D25ACCE-7005-480F-8FD7-9155889EB62C}"/>
                </a:ext>
              </a:extLst>
            </p:cNvPr>
            <p:cNvCxnSpPr>
              <a:cxnSpLocks/>
              <a:stCxn id="4240" idx="5"/>
              <a:endCxn id="4241" idx="2"/>
            </p:cNvCxnSpPr>
            <p:nvPr/>
          </p:nvCxnSpPr>
          <p:spPr>
            <a:xfrm>
              <a:off x="6690323" y="3151184"/>
              <a:ext cx="342568" cy="1183103"/>
            </a:xfrm>
            <a:prstGeom prst="line">
              <a:avLst/>
            </a:prstGeom>
          </p:spPr>
          <p:style>
            <a:lnRef idx="1">
              <a:schemeClr val="dk1"/>
            </a:lnRef>
            <a:fillRef idx="0">
              <a:schemeClr val="dk1"/>
            </a:fillRef>
            <a:effectRef idx="0">
              <a:schemeClr val="dk1"/>
            </a:effectRef>
            <a:fontRef idx="minor">
              <a:schemeClr val="tx1"/>
            </a:fontRef>
          </p:style>
        </p:cxnSp>
        <p:cxnSp>
          <p:nvCxnSpPr>
            <p:cNvPr id="4332" name="Straight Connector 4331">
              <a:extLst>
                <a:ext uri="{FF2B5EF4-FFF2-40B4-BE49-F238E27FC236}">
                  <a16:creationId xmlns:a16="http://schemas.microsoft.com/office/drawing/2014/main" id="{77000AA9-7994-0A40-547E-1B606C4E82C7}"/>
                </a:ext>
              </a:extLst>
            </p:cNvPr>
            <p:cNvCxnSpPr>
              <a:cxnSpLocks/>
              <a:stCxn id="4241" idx="7"/>
              <a:endCxn id="4251" idx="3"/>
            </p:cNvCxnSpPr>
            <p:nvPr/>
          </p:nvCxnSpPr>
          <p:spPr>
            <a:xfrm flipV="1">
              <a:off x="7177308" y="3762427"/>
              <a:ext cx="278140" cy="512041"/>
            </a:xfrm>
            <a:prstGeom prst="line">
              <a:avLst/>
            </a:prstGeom>
          </p:spPr>
          <p:style>
            <a:lnRef idx="1">
              <a:schemeClr val="dk1"/>
            </a:lnRef>
            <a:fillRef idx="0">
              <a:schemeClr val="dk1"/>
            </a:fillRef>
            <a:effectRef idx="0">
              <a:schemeClr val="dk1"/>
            </a:effectRef>
            <a:fontRef idx="minor">
              <a:schemeClr val="tx1"/>
            </a:fontRef>
          </p:style>
        </p:cxnSp>
        <p:cxnSp>
          <p:nvCxnSpPr>
            <p:cNvPr id="4335" name="Straight Connector 4334">
              <a:extLst>
                <a:ext uri="{FF2B5EF4-FFF2-40B4-BE49-F238E27FC236}">
                  <a16:creationId xmlns:a16="http://schemas.microsoft.com/office/drawing/2014/main" id="{7B6C9B76-1782-4D43-7087-935E9C27DAA0}"/>
                </a:ext>
              </a:extLst>
            </p:cNvPr>
            <p:cNvCxnSpPr>
              <a:cxnSpLocks/>
              <a:stCxn id="4242" idx="6"/>
              <a:endCxn id="4251" idx="2"/>
            </p:cNvCxnSpPr>
            <p:nvPr/>
          </p:nvCxnSpPr>
          <p:spPr>
            <a:xfrm flipV="1">
              <a:off x="7185865" y="3702608"/>
              <a:ext cx="244805" cy="214107"/>
            </a:xfrm>
            <a:prstGeom prst="line">
              <a:avLst/>
            </a:prstGeom>
          </p:spPr>
          <p:style>
            <a:lnRef idx="1">
              <a:schemeClr val="dk1"/>
            </a:lnRef>
            <a:fillRef idx="0">
              <a:schemeClr val="dk1"/>
            </a:fillRef>
            <a:effectRef idx="0">
              <a:schemeClr val="dk1"/>
            </a:effectRef>
            <a:fontRef idx="minor">
              <a:schemeClr val="tx1"/>
            </a:fontRef>
          </p:style>
        </p:cxnSp>
        <p:cxnSp>
          <p:nvCxnSpPr>
            <p:cNvPr id="4338" name="Straight Connector 4337">
              <a:extLst>
                <a:ext uri="{FF2B5EF4-FFF2-40B4-BE49-F238E27FC236}">
                  <a16:creationId xmlns:a16="http://schemas.microsoft.com/office/drawing/2014/main" id="{3AB73A40-7520-B24B-689A-3342A349F713}"/>
                </a:ext>
              </a:extLst>
            </p:cNvPr>
            <p:cNvCxnSpPr>
              <a:cxnSpLocks/>
              <a:stCxn id="4243" idx="6"/>
              <a:endCxn id="4251" idx="2"/>
            </p:cNvCxnSpPr>
            <p:nvPr/>
          </p:nvCxnSpPr>
          <p:spPr>
            <a:xfrm>
              <a:off x="7185864" y="3503074"/>
              <a:ext cx="244806" cy="199534"/>
            </a:xfrm>
            <a:prstGeom prst="line">
              <a:avLst/>
            </a:prstGeom>
          </p:spPr>
          <p:style>
            <a:lnRef idx="1">
              <a:schemeClr val="dk1"/>
            </a:lnRef>
            <a:fillRef idx="0">
              <a:schemeClr val="dk1"/>
            </a:fillRef>
            <a:effectRef idx="0">
              <a:schemeClr val="dk1"/>
            </a:effectRef>
            <a:fontRef idx="minor">
              <a:schemeClr val="tx1"/>
            </a:fontRef>
          </p:style>
        </p:cxnSp>
        <p:cxnSp>
          <p:nvCxnSpPr>
            <p:cNvPr id="4341" name="Straight Connector 4340">
              <a:extLst>
                <a:ext uri="{FF2B5EF4-FFF2-40B4-BE49-F238E27FC236}">
                  <a16:creationId xmlns:a16="http://schemas.microsoft.com/office/drawing/2014/main" id="{0B25ABF7-BA7B-45C6-AB19-D1F37A3FAC0B}"/>
                </a:ext>
              </a:extLst>
            </p:cNvPr>
            <p:cNvCxnSpPr>
              <a:cxnSpLocks/>
              <a:stCxn id="4244" idx="5"/>
              <a:endCxn id="4251" idx="2"/>
            </p:cNvCxnSpPr>
            <p:nvPr/>
          </p:nvCxnSpPr>
          <p:spPr>
            <a:xfrm>
              <a:off x="7159804" y="3151184"/>
              <a:ext cx="270866" cy="551424"/>
            </a:xfrm>
            <a:prstGeom prst="line">
              <a:avLst/>
            </a:prstGeom>
          </p:spPr>
          <p:style>
            <a:lnRef idx="1">
              <a:schemeClr val="dk1"/>
            </a:lnRef>
            <a:fillRef idx="0">
              <a:schemeClr val="dk1"/>
            </a:fillRef>
            <a:effectRef idx="0">
              <a:schemeClr val="dk1"/>
            </a:effectRef>
            <a:fontRef idx="minor">
              <a:schemeClr val="tx1"/>
            </a:fontRef>
          </p:style>
        </p:cxnSp>
        <p:sp>
          <p:nvSpPr>
            <p:cNvPr id="4345" name="Google Shape;2433;p44">
              <a:extLst>
                <a:ext uri="{FF2B5EF4-FFF2-40B4-BE49-F238E27FC236}">
                  <a16:creationId xmlns:a16="http://schemas.microsoft.com/office/drawing/2014/main" id="{4729EDA4-BFDD-1294-F0C0-F052277697A8}"/>
                </a:ext>
              </a:extLst>
            </p:cNvPr>
            <p:cNvSpPr txBox="1">
              <a:spLocks/>
            </p:cNvSpPr>
            <p:nvPr/>
          </p:nvSpPr>
          <p:spPr>
            <a:xfrm>
              <a:off x="5483639" y="4450271"/>
              <a:ext cx="2774046" cy="408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5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1pPr>
              <a:lvl2pPr marR="0" lvl="1"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2pPr>
              <a:lvl3pPr marR="0" lvl="2"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3pPr>
              <a:lvl4pPr marR="0" lvl="3"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4pPr>
              <a:lvl5pPr marR="0" lvl="4"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5pPr>
              <a:lvl6pPr marR="0" lvl="5"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6pPr>
              <a:lvl7pPr marR="0" lvl="6"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7pPr>
              <a:lvl8pPr marR="0" lvl="7"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8pPr>
              <a:lvl9pPr marR="0" lvl="8"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9pPr>
            </a:lstStyle>
            <a:p>
              <a:pPr>
                <a:lnSpc>
                  <a:spcPct val="100000"/>
                </a:lnSpc>
              </a:pPr>
              <a:r>
                <a:rPr lang="en-US" sz="2000" b="0"/>
                <a:t>Artificial Neural Network</a:t>
              </a:r>
            </a:p>
          </p:txBody>
        </p:sp>
        <p:sp>
          <p:nvSpPr>
            <p:cNvPr id="4347" name="TextBox 4346">
              <a:extLst>
                <a:ext uri="{FF2B5EF4-FFF2-40B4-BE49-F238E27FC236}">
                  <a16:creationId xmlns:a16="http://schemas.microsoft.com/office/drawing/2014/main" id="{0D4B0C1D-2949-AFEB-7079-3FEBB5BDFB61}"/>
                </a:ext>
              </a:extLst>
            </p:cNvPr>
            <p:cNvSpPr txBox="1"/>
            <p:nvPr/>
          </p:nvSpPr>
          <p:spPr>
            <a:xfrm>
              <a:off x="5899902" y="3562893"/>
              <a:ext cx="340652" cy="276999"/>
            </a:xfrm>
            <a:prstGeom prst="rect">
              <a:avLst/>
            </a:prstGeom>
            <a:noFill/>
          </p:spPr>
          <p:txBody>
            <a:bodyPr wrap="square" rtlCol="0">
              <a:spAutoFit/>
            </a:bodyPr>
            <a:lstStyle/>
            <a:p>
              <a:r>
                <a:rPr lang="en-US" sz="1200">
                  <a:latin typeface="Fira Sans" panose="020B0503050000020004" pitchFamily="34" charset="0"/>
                </a:rPr>
                <a:t>x</a:t>
              </a:r>
            </a:p>
          </p:txBody>
        </p:sp>
        <p:sp>
          <p:nvSpPr>
            <p:cNvPr id="4348" name="TextBox 4347">
              <a:extLst>
                <a:ext uri="{FF2B5EF4-FFF2-40B4-BE49-F238E27FC236}">
                  <a16:creationId xmlns:a16="http://schemas.microsoft.com/office/drawing/2014/main" id="{81348C52-B207-D038-6586-25D0038E32E7}"/>
                </a:ext>
              </a:extLst>
            </p:cNvPr>
            <p:cNvSpPr txBox="1"/>
            <p:nvPr/>
          </p:nvSpPr>
          <p:spPr>
            <a:xfrm>
              <a:off x="7598987" y="3560194"/>
              <a:ext cx="340652" cy="276999"/>
            </a:xfrm>
            <a:prstGeom prst="rect">
              <a:avLst/>
            </a:prstGeom>
            <a:noFill/>
          </p:spPr>
          <p:txBody>
            <a:bodyPr wrap="square" rtlCol="0">
              <a:spAutoFit/>
            </a:bodyPr>
            <a:lstStyle/>
            <a:p>
              <a:r>
                <a:rPr lang="en-US" sz="1200">
                  <a:latin typeface="Fira Sans" panose="020B0503050000020004" pitchFamily="34" charset="0"/>
                </a:rPr>
                <a:t>y</a:t>
              </a:r>
            </a:p>
          </p:txBody>
        </p:sp>
      </p:grpSp>
    </p:spTree>
    <p:extLst>
      <p:ext uri="{BB962C8B-B14F-4D97-AF65-F5344CB8AC3E}">
        <p14:creationId xmlns:p14="http://schemas.microsoft.com/office/powerpoint/2010/main" val="185384332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61E0D609-CA6F-A35D-32DD-9B18740A813B}"/>
              </a:ext>
            </a:extLst>
          </p:cNvPr>
          <p:cNvCxnSpPr>
            <a:cxnSpLocks/>
          </p:cNvCxnSpPr>
          <p:nvPr/>
        </p:nvCxnSpPr>
        <p:spPr>
          <a:xfrm>
            <a:off x="4572000" y="259976"/>
            <a:ext cx="0" cy="459889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BC227E68-8BBB-ECA5-A414-0B0A78E8281F}"/>
              </a:ext>
            </a:extLst>
          </p:cNvPr>
          <p:cNvCxnSpPr>
            <a:cxnSpLocks/>
          </p:cNvCxnSpPr>
          <p:nvPr/>
        </p:nvCxnSpPr>
        <p:spPr>
          <a:xfrm>
            <a:off x="385482" y="2571750"/>
            <a:ext cx="829235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Google Shape;2433;p44">
            <a:extLst>
              <a:ext uri="{FF2B5EF4-FFF2-40B4-BE49-F238E27FC236}">
                <a16:creationId xmlns:a16="http://schemas.microsoft.com/office/drawing/2014/main" id="{B69BB128-6A3C-B40C-ABEB-6F9CDAB268BB}"/>
              </a:ext>
            </a:extLst>
          </p:cNvPr>
          <p:cNvSpPr txBox="1">
            <a:spLocks/>
          </p:cNvSpPr>
          <p:nvPr/>
        </p:nvSpPr>
        <p:spPr>
          <a:xfrm>
            <a:off x="918582" y="1966201"/>
            <a:ext cx="2774046" cy="408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5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1pPr>
            <a:lvl2pPr marR="0" lvl="1"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2pPr>
            <a:lvl3pPr marR="0" lvl="2"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3pPr>
            <a:lvl4pPr marR="0" lvl="3"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4pPr>
            <a:lvl5pPr marR="0" lvl="4"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5pPr>
            <a:lvl6pPr marR="0" lvl="5"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6pPr>
            <a:lvl7pPr marR="0" lvl="6"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7pPr>
            <a:lvl8pPr marR="0" lvl="7"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8pPr>
            <a:lvl9pPr marR="0" lvl="8"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9pPr>
          </a:lstStyle>
          <a:p>
            <a:pPr>
              <a:lnSpc>
                <a:spcPct val="100000"/>
              </a:lnSpc>
            </a:pPr>
            <a:r>
              <a:rPr lang="en-US" sz="2000" b="0"/>
              <a:t>Random Forest Regressor</a:t>
            </a:r>
          </a:p>
        </p:txBody>
      </p:sp>
      <p:sp>
        <p:nvSpPr>
          <p:cNvPr id="22" name="TextBox 21">
            <a:extLst>
              <a:ext uri="{FF2B5EF4-FFF2-40B4-BE49-F238E27FC236}">
                <a16:creationId xmlns:a16="http://schemas.microsoft.com/office/drawing/2014/main" id="{51FCC544-52A3-880A-A997-FD3296A9E7EA}"/>
              </a:ext>
            </a:extLst>
          </p:cNvPr>
          <p:cNvSpPr txBox="1"/>
          <p:nvPr/>
        </p:nvSpPr>
        <p:spPr>
          <a:xfrm>
            <a:off x="2196814" y="259976"/>
            <a:ext cx="340652" cy="276999"/>
          </a:xfrm>
          <a:prstGeom prst="rect">
            <a:avLst/>
          </a:prstGeom>
          <a:noFill/>
        </p:spPr>
        <p:txBody>
          <a:bodyPr wrap="square" rtlCol="0">
            <a:spAutoFit/>
          </a:bodyPr>
          <a:lstStyle/>
          <a:p>
            <a:r>
              <a:rPr lang="en-US" sz="1200">
                <a:latin typeface="Fira Sans" panose="020B0503050000020004" pitchFamily="34" charset="0"/>
              </a:rPr>
              <a:t>x</a:t>
            </a:r>
          </a:p>
        </p:txBody>
      </p:sp>
      <p:sp>
        <p:nvSpPr>
          <p:cNvPr id="23" name="Oval 22">
            <a:extLst>
              <a:ext uri="{FF2B5EF4-FFF2-40B4-BE49-F238E27FC236}">
                <a16:creationId xmlns:a16="http://schemas.microsoft.com/office/drawing/2014/main" id="{ADFEBD36-867A-9F2D-9742-D30B23A805FA}"/>
              </a:ext>
            </a:extLst>
          </p:cNvPr>
          <p:cNvSpPr/>
          <p:nvPr/>
        </p:nvSpPr>
        <p:spPr>
          <a:xfrm>
            <a:off x="1525963" y="829610"/>
            <a:ext cx="116541" cy="116541"/>
          </a:xfrm>
          <a:prstGeom prst="ellipse">
            <a:avLst/>
          </a:prstGeom>
          <a:solidFill>
            <a:schemeClr val="tx2">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5A7109FE-5C26-F790-2A41-5FD8E5741B9B}"/>
              </a:ext>
            </a:extLst>
          </p:cNvPr>
          <p:cNvSpPr/>
          <p:nvPr/>
        </p:nvSpPr>
        <p:spPr>
          <a:xfrm>
            <a:off x="1279442" y="1092416"/>
            <a:ext cx="116541" cy="116541"/>
          </a:xfrm>
          <a:prstGeom prst="ellipse">
            <a:avLst/>
          </a:prstGeom>
          <a:solidFill>
            <a:srgbClr val="3274A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D4EF10FF-FAC6-6A10-CF56-422BA1AB5414}"/>
              </a:ext>
            </a:extLst>
          </p:cNvPr>
          <p:cNvSpPr/>
          <p:nvPr/>
        </p:nvSpPr>
        <p:spPr>
          <a:xfrm>
            <a:off x="1765216" y="1092416"/>
            <a:ext cx="116541" cy="116541"/>
          </a:xfrm>
          <a:prstGeom prst="ellipse">
            <a:avLst/>
          </a:prstGeom>
          <a:solidFill>
            <a:schemeClr val="tx2">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BD0FCDF5-CAF9-2FD4-D1B4-A1D25A9E717E}"/>
              </a:ext>
            </a:extLst>
          </p:cNvPr>
          <p:cNvSpPr/>
          <p:nvPr/>
        </p:nvSpPr>
        <p:spPr>
          <a:xfrm>
            <a:off x="1980678" y="1391776"/>
            <a:ext cx="116541" cy="116541"/>
          </a:xfrm>
          <a:prstGeom prst="ellipse">
            <a:avLst/>
          </a:prstGeom>
          <a:solidFill>
            <a:schemeClr val="tx2">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083E71BE-326D-009C-795D-A8F1445FDA7F}"/>
              </a:ext>
            </a:extLst>
          </p:cNvPr>
          <p:cNvSpPr/>
          <p:nvPr/>
        </p:nvSpPr>
        <p:spPr>
          <a:xfrm>
            <a:off x="1642504" y="1391775"/>
            <a:ext cx="116541" cy="116541"/>
          </a:xfrm>
          <a:prstGeom prst="ellipse">
            <a:avLst/>
          </a:prstGeom>
          <a:solidFill>
            <a:srgbClr val="3274A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65951168-6D14-76F9-FEFC-6C3594D23C56}"/>
              </a:ext>
            </a:extLst>
          </p:cNvPr>
          <p:cNvSpPr/>
          <p:nvPr/>
        </p:nvSpPr>
        <p:spPr>
          <a:xfrm>
            <a:off x="1415146" y="1389080"/>
            <a:ext cx="116541" cy="116541"/>
          </a:xfrm>
          <a:prstGeom prst="ellipse">
            <a:avLst/>
          </a:prstGeom>
          <a:solidFill>
            <a:srgbClr val="3274A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F4C736EB-D89B-CE9A-9A19-1AA85BD15FEE}"/>
              </a:ext>
            </a:extLst>
          </p:cNvPr>
          <p:cNvSpPr/>
          <p:nvPr/>
        </p:nvSpPr>
        <p:spPr>
          <a:xfrm>
            <a:off x="1113286" y="1389799"/>
            <a:ext cx="116541" cy="116541"/>
          </a:xfrm>
          <a:prstGeom prst="ellipse">
            <a:avLst/>
          </a:prstGeom>
          <a:solidFill>
            <a:srgbClr val="3274A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Straight Connector 30">
            <a:extLst>
              <a:ext uri="{FF2B5EF4-FFF2-40B4-BE49-F238E27FC236}">
                <a16:creationId xmlns:a16="http://schemas.microsoft.com/office/drawing/2014/main" id="{3D4EBC2B-BBBB-CBA9-8265-C0EA8C8D73C5}"/>
              </a:ext>
            </a:extLst>
          </p:cNvPr>
          <p:cNvCxnSpPr>
            <a:stCxn id="23" idx="3"/>
            <a:endCxn id="24" idx="7"/>
          </p:cNvCxnSpPr>
          <p:nvPr/>
        </p:nvCxnSpPr>
        <p:spPr>
          <a:xfrm flipH="1">
            <a:off x="1378916" y="929084"/>
            <a:ext cx="164114" cy="180399"/>
          </a:xfrm>
          <a:prstGeom prst="line">
            <a:avLst/>
          </a:prstGeom>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255E0D18-619B-FA6E-F803-E24C5006FE4F}"/>
              </a:ext>
            </a:extLst>
          </p:cNvPr>
          <p:cNvCxnSpPr>
            <a:cxnSpLocks/>
            <a:stCxn id="24" idx="3"/>
            <a:endCxn id="29" idx="7"/>
          </p:cNvCxnSpPr>
          <p:nvPr/>
        </p:nvCxnSpPr>
        <p:spPr>
          <a:xfrm flipH="1">
            <a:off x="1212760" y="1191890"/>
            <a:ext cx="83749" cy="214976"/>
          </a:xfrm>
          <a:prstGeom prst="line">
            <a:avLst/>
          </a:prstGeom>
        </p:spPr>
        <p:style>
          <a:lnRef idx="1">
            <a:schemeClr val="dk1"/>
          </a:lnRef>
          <a:fillRef idx="0">
            <a:schemeClr val="dk1"/>
          </a:fillRef>
          <a:effectRef idx="0">
            <a:schemeClr val="dk1"/>
          </a:effectRef>
          <a:fontRef idx="minor">
            <a:schemeClr val="tx1"/>
          </a:fontRef>
        </p:style>
      </p:cxnSp>
      <p:cxnSp>
        <p:nvCxnSpPr>
          <p:cNvPr id="36" name="Straight Connector 35">
            <a:extLst>
              <a:ext uri="{FF2B5EF4-FFF2-40B4-BE49-F238E27FC236}">
                <a16:creationId xmlns:a16="http://schemas.microsoft.com/office/drawing/2014/main" id="{37174D5E-A356-E275-FCE6-A6EA3C0B9870}"/>
              </a:ext>
            </a:extLst>
          </p:cNvPr>
          <p:cNvCxnSpPr>
            <a:stCxn id="24" idx="5"/>
            <a:endCxn id="28" idx="1"/>
          </p:cNvCxnSpPr>
          <p:nvPr/>
        </p:nvCxnSpPr>
        <p:spPr>
          <a:xfrm>
            <a:off x="1378916" y="1191890"/>
            <a:ext cx="53297" cy="214257"/>
          </a:xfrm>
          <a:prstGeom prst="line">
            <a:avLst/>
          </a:prstGeom>
        </p:spPr>
        <p:style>
          <a:lnRef idx="1">
            <a:schemeClr val="dk1"/>
          </a:lnRef>
          <a:fillRef idx="0">
            <a:schemeClr val="dk1"/>
          </a:fillRef>
          <a:effectRef idx="0">
            <a:schemeClr val="dk1"/>
          </a:effectRef>
          <a:fontRef idx="minor">
            <a:schemeClr val="tx1"/>
          </a:fontRef>
        </p:style>
      </p:cxnSp>
      <p:cxnSp>
        <p:nvCxnSpPr>
          <p:cNvPr id="37" name="Straight Connector 36">
            <a:extLst>
              <a:ext uri="{FF2B5EF4-FFF2-40B4-BE49-F238E27FC236}">
                <a16:creationId xmlns:a16="http://schemas.microsoft.com/office/drawing/2014/main" id="{0B099A29-9F73-FAB5-3142-922A7F017113}"/>
              </a:ext>
            </a:extLst>
          </p:cNvPr>
          <p:cNvCxnSpPr>
            <a:cxnSpLocks/>
            <a:stCxn id="25" idx="5"/>
            <a:endCxn id="26" idx="1"/>
          </p:cNvCxnSpPr>
          <p:nvPr/>
        </p:nvCxnSpPr>
        <p:spPr>
          <a:xfrm>
            <a:off x="1864690" y="1191890"/>
            <a:ext cx="133055" cy="216953"/>
          </a:xfrm>
          <a:prstGeom prst="line">
            <a:avLst/>
          </a:prstGeom>
        </p:spPr>
        <p:style>
          <a:lnRef idx="1">
            <a:schemeClr val="dk1"/>
          </a:lnRef>
          <a:fillRef idx="0">
            <a:schemeClr val="dk1"/>
          </a:fillRef>
          <a:effectRef idx="0">
            <a:schemeClr val="dk1"/>
          </a:effectRef>
          <a:fontRef idx="minor">
            <a:schemeClr val="tx1"/>
          </a:fontRef>
        </p:style>
      </p:cxnSp>
      <p:cxnSp>
        <p:nvCxnSpPr>
          <p:cNvPr id="40" name="Straight Connector 39">
            <a:extLst>
              <a:ext uri="{FF2B5EF4-FFF2-40B4-BE49-F238E27FC236}">
                <a16:creationId xmlns:a16="http://schemas.microsoft.com/office/drawing/2014/main" id="{71900B96-66CB-BC3F-E504-EE6F50B5CABF}"/>
              </a:ext>
            </a:extLst>
          </p:cNvPr>
          <p:cNvCxnSpPr>
            <a:cxnSpLocks/>
            <a:stCxn id="25" idx="3"/>
            <a:endCxn id="27" idx="7"/>
          </p:cNvCxnSpPr>
          <p:nvPr/>
        </p:nvCxnSpPr>
        <p:spPr>
          <a:xfrm flipH="1">
            <a:off x="1741978" y="1191890"/>
            <a:ext cx="40305" cy="216952"/>
          </a:xfrm>
          <a:prstGeom prst="line">
            <a:avLst/>
          </a:prstGeom>
        </p:spPr>
        <p:style>
          <a:lnRef idx="1">
            <a:schemeClr val="dk1"/>
          </a:lnRef>
          <a:fillRef idx="0">
            <a:schemeClr val="dk1"/>
          </a:fillRef>
          <a:effectRef idx="0">
            <a:schemeClr val="dk1"/>
          </a:effectRef>
          <a:fontRef idx="minor">
            <a:schemeClr val="tx1"/>
          </a:fontRef>
        </p:style>
      </p:cxnSp>
      <p:cxnSp>
        <p:nvCxnSpPr>
          <p:cNvPr id="43" name="Straight Connector 42">
            <a:extLst>
              <a:ext uri="{FF2B5EF4-FFF2-40B4-BE49-F238E27FC236}">
                <a16:creationId xmlns:a16="http://schemas.microsoft.com/office/drawing/2014/main" id="{566F7776-975B-23C1-A38B-6C7BD951981C}"/>
              </a:ext>
            </a:extLst>
          </p:cNvPr>
          <p:cNvCxnSpPr>
            <a:cxnSpLocks/>
            <a:stCxn id="23" idx="5"/>
            <a:endCxn id="25" idx="1"/>
          </p:cNvCxnSpPr>
          <p:nvPr/>
        </p:nvCxnSpPr>
        <p:spPr>
          <a:xfrm>
            <a:off x="1625437" y="929084"/>
            <a:ext cx="156846" cy="180399"/>
          </a:xfrm>
          <a:prstGeom prst="line">
            <a:avLst/>
          </a:prstGeom>
        </p:spPr>
        <p:style>
          <a:lnRef idx="1">
            <a:schemeClr val="dk1"/>
          </a:lnRef>
          <a:fillRef idx="0">
            <a:schemeClr val="dk1"/>
          </a:fillRef>
          <a:effectRef idx="0">
            <a:schemeClr val="dk1"/>
          </a:effectRef>
          <a:fontRef idx="minor">
            <a:schemeClr val="tx1"/>
          </a:fontRef>
        </p:style>
      </p:cxnSp>
      <p:cxnSp>
        <p:nvCxnSpPr>
          <p:cNvPr id="47" name="Straight Arrow Connector 46">
            <a:extLst>
              <a:ext uri="{FF2B5EF4-FFF2-40B4-BE49-F238E27FC236}">
                <a16:creationId xmlns:a16="http://schemas.microsoft.com/office/drawing/2014/main" id="{638EC654-A9A6-950D-E07A-1FC1A6E355A2}"/>
              </a:ext>
            </a:extLst>
          </p:cNvPr>
          <p:cNvCxnSpPr>
            <a:cxnSpLocks/>
          </p:cNvCxnSpPr>
          <p:nvPr/>
        </p:nvCxnSpPr>
        <p:spPr>
          <a:xfrm>
            <a:off x="1724911" y="842950"/>
            <a:ext cx="139779" cy="17633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9" name="Straight Arrow Connector 48">
            <a:extLst>
              <a:ext uri="{FF2B5EF4-FFF2-40B4-BE49-F238E27FC236}">
                <a16:creationId xmlns:a16="http://schemas.microsoft.com/office/drawing/2014/main" id="{78B6D91F-F123-2B1D-D378-59F20C411C5D}"/>
              </a:ext>
            </a:extLst>
          </p:cNvPr>
          <p:cNvCxnSpPr>
            <a:cxnSpLocks/>
          </p:cNvCxnSpPr>
          <p:nvPr/>
        </p:nvCxnSpPr>
        <p:spPr>
          <a:xfrm>
            <a:off x="1950161" y="1165706"/>
            <a:ext cx="139779" cy="17633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0" name="Oval 49">
            <a:extLst>
              <a:ext uri="{FF2B5EF4-FFF2-40B4-BE49-F238E27FC236}">
                <a16:creationId xmlns:a16="http://schemas.microsoft.com/office/drawing/2014/main" id="{3B5F3991-C416-1B97-50B5-DE688BAC3722}"/>
              </a:ext>
            </a:extLst>
          </p:cNvPr>
          <p:cNvSpPr/>
          <p:nvPr/>
        </p:nvSpPr>
        <p:spPr>
          <a:xfrm>
            <a:off x="2912654" y="842083"/>
            <a:ext cx="116541" cy="116541"/>
          </a:xfrm>
          <a:prstGeom prst="ellipse">
            <a:avLst/>
          </a:prstGeom>
          <a:solidFill>
            <a:schemeClr val="tx2">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C5EE99A3-6245-6451-0C1F-6EE47BCBF083}"/>
              </a:ext>
            </a:extLst>
          </p:cNvPr>
          <p:cNvSpPr/>
          <p:nvPr/>
        </p:nvSpPr>
        <p:spPr>
          <a:xfrm>
            <a:off x="2666133" y="1104889"/>
            <a:ext cx="116541" cy="116541"/>
          </a:xfrm>
          <a:prstGeom prst="ellipse">
            <a:avLst/>
          </a:prstGeom>
          <a:solidFill>
            <a:srgbClr val="3274A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3B7087BF-EB4B-603E-3439-346D9862EDF1}"/>
              </a:ext>
            </a:extLst>
          </p:cNvPr>
          <p:cNvSpPr/>
          <p:nvPr/>
        </p:nvSpPr>
        <p:spPr>
          <a:xfrm>
            <a:off x="3151907" y="1104889"/>
            <a:ext cx="116541" cy="116541"/>
          </a:xfrm>
          <a:prstGeom prst="ellipse">
            <a:avLst/>
          </a:prstGeom>
          <a:solidFill>
            <a:schemeClr val="tx2">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88E25D66-EC2E-D085-4523-DD89F5335AF5}"/>
              </a:ext>
            </a:extLst>
          </p:cNvPr>
          <p:cNvSpPr/>
          <p:nvPr/>
        </p:nvSpPr>
        <p:spPr>
          <a:xfrm>
            <a:off x="3367369" y="1404249"/>
            <a:ext cx="116541" cy="116541"/>
          </a:xfrm>
          <a:prstGeom prst="ellipse">
            <a:avLst/>
          </a:prstGeom>
          <a:solidFill>
            <a:srgbClr val="3274A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74C45966-D9BE-2435-6719-4D73A1892E7C}"/>
              </a:ext>
            </a:extLst>
          </p:cNvPr>
          <p:cNvSpPr/>
          <p:nvPr/>
        </p:nvSpPr>
        <p:spPr>
          <a:xfrm>
            <a:off x="3029195" y="1404248"/>
            <a:ext cx="116541" cy="116541"/>
          </a:xfrm>
          <a:prstGeom prst="ellipse">
            <a:avLst/>
          </a:prstGeom>
          <a:solidFill>
            <a:srgbClr val="FF771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695D48AC-4F19-AF4A-6DB9-B223BF1EBDED}"/>
              </a:ext>
            </a:extLst>
          </p:cNvPr>
          <p:cNvSpPr/>
          <p:nvPr/>
        </p:nvSpPr>
        <p:spPr>
          <a:xfrm>
            <a:off x="2801837" y="1401553"/>
            <a:ext cx="116541" cy="116541"/>
          </a:xfrm>
          <a:prstGeom prst="ellipse">
            <a:avLst/>
          </a:prstGeom>
          <a:solidFill>
            <a:srgbClr val="3274A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7385ED46-AE42-69BB-9C77-D58BDD91A179}"/>
              </a:ext>
            </a:extLst>
          </p:cNvPr>
          <p:cNvSpPr/>
          <p:nvPr/>
        </p:nvSpPr>
        <p:spPr>
          <a:xfrm>
            <a:off x="2499977" y="1402272"/>
            <a:ext cx="116541" cy="116541"/>
          </a:xfrm>
          <a:prstGeom prst="ellipse">
            <a:avLst/>
          </a:prstGeom>
          <a:solidFill>
            <a:srgbClr val="3274A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7" name="Straight Connector 56">
            <a:extLst>
              <a:ext uri="{FF2B5EF4-FFF2-40B4-BE49-F238E27FC236}">
                <a16:creationId xmlns:a16="http://schemas.microsoft.com/office/drawing/2014/main" id="{76EA6F1C-B0F3-48A7-D128-0F4FB5E0A146}"/>
              </a:ext>
            </a:extLst>
          </p:cNvPr>
          <p:cNvCxnSpPr>
            <a:stCxn id="50" idx="3"/>
            <a:endCxn id="51" idx="7"/>
          </p:cNvCxnSpPr>
          <p:nvPr/>
        </p:nvCxnSpPr>
        <p:spPr>
          <a:xfrm flipH="1">
            <a:off x="2765607" y="941557"/>
            <a:ext cx="164114" cy="180399"/>
          </a:xfrm>
          <a:prstGeom prst="line">
            <a:avLst/>
          </a:prstGeom>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29A14707-A3CB-4939-D4E2-B683C9069CE9}"/>
              </a:ext>
            </a:extLst>
          </p:cNvPr>
          <p:cNvCxnSpPr>
            <a:cxnSpLocks/>
            <a:stCxn id="51" idx="3"/>
            <a:endCxn id="56" idx="7"/>
          </p:cNvCxnSpPr>
          <p:nvPr/>
        </p:nvCxnSpPr>
        <p:spPr>
          <a:xfrm flipH="1">
            <a:off x="2599451" y="1204363"/>
            <a:ext cx="83749" cy="214976"/>
          </a:xfrm>
          <a:prstGeom prst="line">
            <a:avLst/>
          </a:prstGeom>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DFD2201B-4AED-69EB-40AF-E5AB364D6C0C}"/>
              </a:ext>
            </a:extLst>
          </p:cNvPr>
          <p:cNvCxnSpPr>
            <a:stCxn id="51" idx="5"/>
            <a:endCxn id="55" idx="1"/>
          </p:cNvCxnSpPr>
          <p:nvPr/>
        </p:nvCxnSpPr>
        <p:spPr>
          <a:xfrm>
            <a:off x="2765607" y="1204363"/>
            <a:ext cx="53297" cy="214257"/>
          </a:xfrm>
          <a:prstGeom prst="line">
            <a:avLst/>
          </a:prstGeom>
        </p:spPr>
        <p:style>
          <a:lnRef idx="1">
            <a:schemeClr val="dk1"/>
          </a:lnRef>
          <a:fillRef idx="0">
            <a:schemeClr val="dk1"/>
          </a:fillRef>
          <a:effectRef idx="0">
            <a:schemeClr val="dk1"/>
          </a:effectRef>
          <a:fontRef idx="minor">
            <a:schemeClr val="tx1"/>
          </a:fontRef>
        </p:style>
      </p:cxnSp>
      <p:cxnSp>
        <p:nvCxnSpPr>
          <p:cNvPr id="60" name="Straight Connector 59">
            <a:extLst>
              <a:ext uri="{FF2B5EF4-FFF2-40B4-BE49-F238E27FC236}">
                <a16:creationId xmlns:a16="http://schemas.microsoft.com/office/drawing/2014/main" id="{504FDDDE-3D4D-8F78-7304-0AD0569F98BA}"/>
              </a:ext>
            </a:extLst>
          </p:cNvPr>
          <p:cNvCxnSpPr>
            <a:cxnSpLocks/>
            <a:stCxn id="52" idx="5"/>
            <a:endCxn id="53" idx="1"/>
          </p:cNvCxnSpPr>
          <p:nvPr/>
        </p:nvCxnSpPr>
        <p:spPr>
          <a:xfrm>
            <a:off x="3251381" y="1204363"/>
            <a:ext cx="133055" cy="216953"/>
          </a:xfrm>
          <a:prstGeom prst="line">
            <a:avLst/>
          </a:prstGeom>
        </p:spPr>
        <p:style>
          <a:lnRef idx="1">
            <a:schemeClr val="dk1"/>
          </a:lnRef>
          <a:fillRef idx="0">
            <a:schemeClr val="dk1"/>
          </a:fillRef>
          <a:effectRef idx="0">
            <a:schemeClr val="dk1"/>
          </a:effectRef>
          <a:fontRef idx="minor">
            <a:schemeClr val="tx1"/>
          </a:fontRef>
        </p:style>
      </p:cxnSp>
      <p:cxnSp>
        <p:nvCxnSpPr>
          <p:cNvPr id="61" name="Straight Connector 60">
            <a:extLst>
              <a:ext uri="{FF2B5EF4-FFF2-40B4-BE49-F238E27FC236}">
                <a16:creationId xmlns:a16="http://schemas.microsoft.com/office/drawing/2014/main" id="{527F1D97-71B8-B12A-1548-A37C409B9046}"/>
              </a:ext>
            </a:extLst>
          </p:cNvPr>
          <p:cNvCxnSpPr>
            <a:cxnSpLocks/>
            <a:stCxn id="52" idx="3"/>
            <a:endCxn id="54" idx="7"/>
          </p:cNvCxnSpPr>
          <p:nvPr/>
        </p:nvCxnSpPr>
        <p:spPr>
          <a:xfrm flipH="1">
            <a:off x="3128669" y="1204363"/>
            <a:ext cx="40305" cy="216952"/>
          </a:xfrm>
          <a:prstGeom prst="line">
            <a:avLst/>
          </a:prstGeom>
        </p:spPr>
        <p:style>
          <a:lnRef idx="1">
            <a:schemeClr val="dk1"/>
          </a:lnRef>
          <a:fillRef idx="0">
            <a:schemeClr val="dk1"/>
          </a:fillRef>
          <a:effectRef idx="0">
            <a:schemeClr val="dk1"/>
          </a:effectRef>
          <a:fontRef idx="minor">
            <a:schemeClr val="tx1"/>
          </a:fontRef>
        </p:style>
      </p:cxnSp>
      <p:cxnSp>
        <p:nvCxnSpPr>
          <p:cNvPr id="62" name="Straight Connector 61">
            <a:extLst>
              <a:ext uri="{FF2B5EF4-FFF2-40B4-BE49-F238E27FC236}">
                <a16:creationId xmlns:a16="http://schemas.microsoft.com/office/drawing/2014/main" id="{DFD0AA39-89BE-94AA-3E0A-BD325C74B1F6}"/>
              </a:ext>
            </a:extLst>
          </p:cNvPr>
          <p:cNvCxnSpPr>
            <a:cxnSpLocks/>
            <a:stCxn id="50" idx="5"/>
            <a:endCxn id="52" idx="1"/>
          </p:cNvCxnSpPr>
          <p:nvPr/>
        </p:nvCxnSpPr>
        <p:spPr>
          <a:xfrm>
            <a:off x="3012128" y="941557"/>
            <a:ext cx="156846" cy="180399"/>
          </a:xfrm>
          <a:prstGeom prst="line">
            <a:avLst/>
          </a:prstGeom>
        </p:spPr>
        <p:style>
          <a:lnRef idx="1">
            <a:schemeClr val="dk1"/>
          </a:lnRef>
          <a:fillRef idx="0">
            <a:schemeClr val="dk1"/>
          </a:fillRef>
          <a:effectRef idx="0">
            <a:schemeClr val="dk1"/>
          </a:effectRef>
          <a:fontRef idx="minor">
            <a:schemeClr val="tx1"/>
          </a:fontRef>
        </p:style>
      </p:cxnSp>
      <p:cxnSp>
        <p:nvCxnSpPr>
          <p:cNvPr id="63" name="Straight Arrow Connector 62">
            <a:extLst>
              <a:ext uri="{FF2B5EF4-FFF2-40B4-BE49-F238E27FC236}">
                <a16:creationId xmlns:a16="http://schemas.microsoft.com/office/drawing/2014/main" id="{326777E7-ADE9-D426-1165-E5C5989FBFBE}"/>
              </a:ext>
            </a:extLst>
          </p:cNvPr>
          <p:cNvCxnSpPr>
            <a:cxnSpLocks/>
          </p:cNvCxnSpPr>
          <p:nvPr/>
        </p:nvCxnSpPr>
        <p:spPr>
          <a:xfrm>
            <a:off x="3111602" y="855423"/>
            <a:ext cx="139779" cy="17633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096" name="Straight Arrow Connector 4095">
            <a:extLst>
              <a:ext uri="{FF2B5EF4-FFF2-40B4-BE49-F238E27FC236}">
                <a16:creationId xmlns:a16="http://schemas.microsoft.com/office/drawing/2014/main" id="{D8E7E017-6D57-121A-9B6B-C512FB3BEF11}"/>
              </a:ext>
            </a:extLst>
          </p:cNvPr>
          <p:cNvCxnSpPr>
            <a:cxnSpLocks/>
          </p:cNvCxnSpPr>
          <p:nvPr/>
        </p:nvCxnSpPr>
        <p:spPr>
          <a:xfrm flipH="1">
            <a:off x="3035919" y="1191890"/>
            <a:ext cx="56370" cy="1861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104" name="Straight Arrow Connector 4103">
            <a:extLst>
              <a:ext uri="{FF2B5EF4-FFF2-40B4-BE49-F238E27FC236}">
                <a16:creationId xmlns:a16="http://schemas.microsoft.com/office/drawing/2014/main" id="{43F7D369-57F2-B3E5-A50B-464AD9AF0B8F}"/>
              </a:ext>
            </a:extLst>
          </p:cNvPr>
          <p:cNvCxnSpPr>
            <a:cxnSpLocks/>
          </p:cNvCxnSpPr>
          <p:nvPr/>
        </p:nvCxnSpPr>
        <p:spPr>
          <a:xfrm>
            <a:off x="2418468" y="446588"/>
            <a:ext cx="494186" cy="38302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106" name="Straight Arrow Connector 4105">
            <a:extLst>
              <a:ext uri="{FF2B5EF4-FFF2-40B4-BE49-F238E27FC236}">
                <a16:creationId xmlns:a16="http://schemas.microsoft.com/office/drawing/2014/main" id="{FFFC8127-1B02-3BD2-B1BB-76CE324F9953}"/>
              </a:ext>
            </a:extLst>
          </p:cNvPr>
          <p:cNvCxnSpPr>
            <a:cxnSpLocks/>
          </p:cNvCxnSpPr>
          <p:nvPr/>
        </p:nvCxnSpPr>
        <p:spPr>
          <a:xfrm flipH="1">
            <a:off x="1631187" y="445520"/>
            <a:ext cx="591665" cy="37101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113" name="Straight Arrow Connector 4112">
            <a:extLst>
              <a:ext uri="{FF2B5EF4-FFF2-40B4-BE49-F238E27FC236}">
                <a16:creationId xmlns:a16="http://schemas.microsoft.com/office/drawing/2014/main" id="{1628B99B-03E8-C7E8-8F10-0802E98145EE}"/>
              </a:ext>
            </a:extLst>
          </p:cNvPr>
          <p:cNvCxnSpPr>
            <a:cxnSpLocks/>
          </p:cNvCxnSpPr>
          <p:nvPr/>
        </p:nvCxnSpPr>
        <p:spPr>
          <a:xfrm>
            <a:off x="2100705" y="1557025"/>
            <a:ext cx="139779" cy="17633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114" name="Straight Arrow Connector 4113">
            <a:extLst>
              <a:ext uri="{FF2B5EF4-FFF2-40B4-BE49-F238E27FC236}">
                <a16:creationId xmlns:a16="http://schemas.microsoft.com/office/drawing/2014/main" id="{92DDBF44-65DA-EC90-5B32-61ABD17D24CF}"/>
              </a:ext>
            </a:extLst>
          </p:cNvPr>
          <p:cNvCxnSpPr>
            <a:cxnSpLocks/>
          </p:cNvCxnSpPr>
          <p:nvPr/>
        </p:nvCxnSpPr>
        <p:spPr>
          <a:xfrm flipH="1">
            <a:off x="2499977" y="1570676"/>
            <a:ext cx="564127" cy="14706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116" name="Oval 4115">
            <a:extLst>
              <a:ext uri="{FF2B5EF4-FFF2-40B4-BE49-F238E27FC236}">
                <a16:creationId xmlns:a16="http://schemas.microsoft.com/office/drawing/2014/main" id="{187FA3FF-684B-7A70-1915-D444448B286B}"/>
              </a:ext>
            </a:extLst>
          </p:cNvPr>
          <p:cNvSpPr/>
          <p:nvPr/>
        </p:nvSpPr>
        <p:spPr>
          <a:xfrm>
            <a:off x="2311960" y="1690105"/>
            <a:ext cx="116541" cy="116541"/>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a:solidFill>
                  <a:schemeClr val="tx1"/>
                </a:solidFill>
              </a:rPr>
              <a:t>+</a:t>
            </a:r>
            <a:endParaRPr lang="en-US" sz="1050">
              <a:solidFill>
                <a:schemeClr val="tx1"/>
              </a:solidFill>
            </a:endParaRPr>
          </a:p>
        </p:txBody>
      </p:sp>
      <p:cxnSp>
        <p:nvCxnSpPr>
          <p:cNvPr id="4118" name="Straight Arrow Connector 4117">
            <a:extLst>
              <a:ext uri="{FF2B5EF4-FFF2-40B4-BE49-F238E27FC236}">
                <a16:creationId xmlns:a16="http://schemas.microsoft.com/office/drawing/2014/main" id="{CE335F39-3DC2-F4FC-4BC4-940570261DDF}"/>
              </a:ext>
            </a:extLst>
          </p:cNvPr>
          <p:cNvCxnSpPr>
            <a:cxnSpLocks/>
          </p:cNvCxnSpPr>
          <p:nvPr/>
        </p:nvCxnSpPr>
        <p:spPr>
          <a:xfrm>
            <a:off x="2459672" y="1806646"/>
            <a:ext cx="332583" cy="7835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120" name="TextBox 4119">
            <a:extLst>
              <a:ext uri="{FF2B5EF4-FFF2-40B4-BE49-F238E27FC236}">
                <a16:creationId xmlns:a16="http://schemas.microsoft.com/office/drawing/2014/main" id="{6E096056-2739-1B7F-F9A3-8EEEFA3BC3B8}"/>
              </a:ext>
            </a:extLst>
          </p:cNvPr>
          <p:cNvSpPr txBox="1"/>
          <p:nvPr/>
        </p:nvSpPr>
        <p:spPr>
          <a:xfrm>
            <a:off x="2778806" y="1744201"/>
            <a:ext cx="270164" cy="276999"/>
          </a:xfrm>
          <a:prstGeom prst="rect">
            <a:avLst/>
          </a:prstGeom>
          <a:noFill/>
        </p:spPr>
        <p:txBody>
          <a:bodyPr wrap="square" rtlCol="0">
            <a:spAutoFit/>
          </a:bodyPr>
          <a:lstStyle/>
          <a:p>
            <a:r>
              <a:rPr lang="en-US" sz="1200">
                <a:latin typeface="Fira Sans" panose="020B0503050000020004" pitchFamily="34" charset="0"/>
              </a:rPr>
              <a:t>y</a:t>
            </a:r>
          </a:p>
        </p:txBody>
      </p:sp>
      <p:sp>
        <p:nvSpPr>
          <p:cNvPr id="4159" name="Google Shape;2433;p44">
            <a:extLst>
              <a:ext uri="{FF2B5EF4-FFF2-40B4-BE49-F238E27FC236}">
                <a16:creationId xmlns:a16="http://schemas.microsoft.com/office/drawing/2014/main" id="{9908B668-DF39-908B-9764-E4043C099232}"/>
              </a:ext>
            </a:extLst>
          </p:cNvPr>
          <p:cNvSpPr txBox="1">
            <a:spLocks/>
          </p:cNvSpPr>
          <p:nvPr/>
        </p:nvSpPr>
        <p:spPr>
          <a:xfrm>
            <a:off x="5451373" y="1966201"/>
            <a:ext cx="2774046" cy="408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5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1pPr>
            <a:lvl2pPr marR="0" lvl="1"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2pPr>
            <a:lvl3pPr marR="0" lvl="2"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3pPr>
            <a:lvl4pPr marR="0" lvl="3"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4pPr>
            <a:lvl5pPr marR="0" lvl="4"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5pPr>
            <a:lvl6pPr marR="0" lvl="5"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6pPr>
            <a:lvl7pPr marR="0" lvl="6"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7pPr>
            <a:lvl8pPr marR="0" lvl="7"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8pPr>
            <a:lvl9pPr marR="0" lvl="8"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9pPr>
          </a:lstStyle>
          <a:p>
            <a:pPr>
              <a:lnSpc>
                <a:spcPct val="100000"/>
              </a:lnSpc>
            </a:pPr>
            <a:r>
              <a:rPr lang="en-US" sz="2000" b="0"/>
              <a:t>Support Vector Regressor</a:t>
            </a:r>
          </a:p>
        </p:txBody>
      </p:sp>
      <p:cxnSp>
        <p:nvCxnSpPr>
          <p:cNvPr id="4161" name="Straight Arrow Connector 4160">
            <a:extLst>
              <a:ext uri="{FF2B5EF4-FFF2-40B4-BE49-F238E27FC236}">
                <a16:creationId xmlns:a16="http://schemas.microsoft.com/office/drawing/2014/main" id="{6FF9773D-26DC-2AC5-115A-A636CAA94F90}"/>
              </a:ext>
            </a:extLst>
          </p:cNvPr>
          <p:cNvCxnSpPr/>
          <p:nvPr/>
        </p:nvCxnSpPr>
        <p:spPr>
          <a:xfrm flipV="1">
            <a:off x="5451373" y="398475"/>
            <a:ext cx="0" cy="148422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62" name="Straight Arrow Connector 4161">
            <a:extLst>
              <a:ext uri="{FF2B5EF4-FFF2-40B4-BE49-F238E27FC236}">
                <a16:creationId xmlns:a16="http://schemas.microsoft.com/office/drawing/2014/main" id="{27E43763-3625-ECFF-1655-A306E00F2174}"/>
              </a:ext>
            </a:extLst>
          </p:cNvPr>
          <p:cNvCxnSpPr>
            <a:cxnSpLocks/>
          </p:cNvCxnSpPr>
          <p:nvPr/>
        </p:nvCxnSpPr>
        <p:spPr>
          <a:xfrm>
            <a:off x="5451373" y="1882700"/>
            <a:ext cx="277404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66" name="Straight Connector 4165">
            <a:extLst>
              <a:ext uri="{FF2B5EF4-FFF2-40B4-BE49-F238E27FC236}">
                <a16:creationId xmlns:a16="http://schemas.microsoft.com/office/drawing/2014/main" id="{3BD516D5-B9C6-98DC-95C4-25F1235A04FC}"/>
              </a:ext>
            </a:extLst>
          </p:cNvPr>
          <p:cNvCxnSpPr/>
          <p:nvPr/>
        </p:nvCxnSpPr>
        <p:spPr>
          <a:xfrm flipV="1">
            <a:off x="5695950" y="900353"/>
            <a:ext cx="1924050" cy="789752"/>
          </a:xfrm>
          <a:prstGeom prst="line">
            <a:avLst/>
          </a:prstGeom>
          <a:ln w="38100">
            <a:solidFill>
              <a:srgbClr val="3274A1"/>
            </a:solidFill>
          </a:ln>
        </p:spPr>
        <p:style>
          <a:lnRef idx="1">
            <a:schemeClr val="accent1"/>
          </a:lnRef>
          <a:fillRef idx="0">
            <a:schemeClr val="accent1"/>
          </a:fillRef>
          <a:effectRef idx="0">
            <a:schemeClr val="accent1"/>
          </a:effectRef>
          <a:fontRef idx="minor">
            <a:schemeClr val="tx1"/>
          </a:fontRef>
        </p:style>
      </p:cxnSp>
      <p:cxnSp>
        <p:nvCxnSpPr>
          <p:cNvPr id="4167" name="Straight Connector 4166">
            <a:extLst>
              <a:ext uri="{FF2B5EF4-FFF2-40B4-BE49-F238E27FC236}">
                <a16:creationId xmlns:a16="http://schemas.microsoft.com/office/drawing/2014/main" id="{B44E5745-15D2-3C94-795C-636AAF26956B}"/>
              </a:ext>
            </a:extLst>
          </p:cNvPr>
          <p:cNvCxnSpPr/>
          <p:nvPr/>
        </p:nvCxnSpPr>
        <p:spPr>
          <a:xfrm flipV="1">
            <a:off x="5693987" y="531656"/>
            <a:ext cx="1924050" cy="789752"/>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168" name="Straight Connector 4167">
            <a:extLst>
              <a:ext uri="{FF2B5EF4-FFF2-40B4-BE49-F238E27FC236}">
                <a16:creationId xmlns:a16="http://schemas.microsoft.com/office/drawing/2014/main" id="{5AF4CC14-0588-0AC7-A565-600A924D7B1D}"/>
              </a:ext>
            </a:extLst>
          </p:cNvPr>
          <p:cNvCxnSpPr>
            <a:cxnSpLocks/>
          </p:cNvCxnSpPr>
          <p:nvPr/>
        </p:nvCxnSpPr>
        <p:spPr>
          <a:xfrm flipV="1">
            <a:off x="6606535" y="1295229"/>
            <a:ext cx="1012566" cy="415621"/>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4170" name="Oval 4169">
            <a:extLst>
              <a:ext uri="{FF2B5EF4-FFF2-40B4-BE49-F238E27FC236}">
                <a16:creationId xmlns:a16="http://schemas.microsoft.com/office/drawing/2014/main" id="{19D1C505-9C66-4FB6-DD18-2AB3B4B044C3}"/>
              </a:ext>
            </a:extLst>
          </p:cNvPr>
          <p:cNvSpPr/>
          <p:nvPr/>
        </p:nvSpPr>
        <p:spPr>
          <a:xfrm>
            <a:off x="5787663" y="1107658"/>
            <a:ext cx="80317" cy="80317"/>
          </a:xfrm>
          <a:prstGeom prst="ellipse">
            <a:avLst/>
          </a:prstGeom>
          <a:solidFill>
            <a:schemeClr val="tx2">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71" name="Oval 4170">
            <a:extLst>
              <a:ext uri="{FF2B5EF4-FFF2-40B4-BE49-F238E27FC236}">
                <a16:creationId xmlns:a16="http://schemas.microsoft.com/office/drawing/2014/main" id="{B47F07FC-2661-DB9D-FBD2-8E365D71A59C}"/>
              </a:ext>
            </a:extLst>
          </p:cNvPr>
          <p:cNvSpPr/>
          <p:nvPr/>
        </p:nvSpPr>
        <p:spPr>
          <a:xfrm>
            <a:off x="6025846" y="1231174"/>
            <a:ext cx="80317" cy="80317"/>
          </a:xfrm>
          <a:prstGeom prst="ellipse">
            <a:avLst/>
          </a:prstGeom>
          <a:solidFill>
            <a:schemeClr val="tx2">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73" name="Oval 4172">
            <a:extLst>
              <a:ext uri="{FF2B5EF4-FFF2-40B4-BE49-F238E27FC236}">
                <a16:creationId xmlns:a16="http://schemas.microsoft.com/office/drawing/2014/main" id="{9BB8C00F-46E2-D75D-BDD8-35DB3ABC3519}"/>
              </a:ext>
            </a:extLst>
          </p:cNvPr>
          <p:cNvSpPr/>
          <p:nvPr/>
        </p:nvSpPr>
        <p:spPr>
          <a:xfrm>
            <a:off x="6336744" y="901398"/>
            <a:ext cx="80317" cy="80317"/>
          </a:xfrm>
          <a:prstGeom prst="ellipse">
            <a:avLst/>
          </a:prstGeom>
          <a:solidFill>
            <a:schemeClr val="tx2">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76" name="Oval 4175">
            <a:extLst>
              <a:ext uri="{FF2B5EF4-FFF2-40B4-BE49-F238E27FC236}">
                <a16:creationId xmlns:a16="http://schemas.microsoft.com/office/drawing/2014/main" id="{1E506A3D-A274-ADBA-3572-95349117F80D}"/>
              </a:ext>
            </a:extLst>
          </p:cNvPr>
          <p:cNvSpPr/>
          <p:nvPr/>
        </p:nvSpPr>
        <p:spPr>
          <a:xfrm>
            <a:off x="6830504" y="927506"/>
            <a:ext cx="80317" cy="80317"/>
          </a:xfrm>
          <a:prstGeom prst="ellipse">
            <a:avLst/>
          </a:prstGeom>
          <a:solidFill>
            <a:schemeClr val="tx2">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77" name="Oval 4176">
            <a:extLst>
              <a:ext uri="{FF2B5EF4-FFF2-40B4-BE49-F238E27FC236}">
                <a16:creationId xmlns:a16="http://schemas.microsoft.com/office/drawing/2014/main" id="{2BF5F717-E95B-C150-30C9-2F7B46340E75}"/>
              </a:ext>
            </a:extLst>
          </p:cNvPr>
          <p:cNvSpPr/>
          <p:nvPr/>
        </p:nvSpPr>
        <p:spPr>
          <a:xfrm>
            <a:off x="7074223" y="963079"/>
            <a:ext cx="80317" cy="80317"/>
          </a:xfrm>
          <a:prstGeom prst="ellipse">
            <a:avLst/>
          </a:prstGeom>
          <a:solidFill>
            <a:schemeClr val="tx2">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78" name="Oval 4177">
            <a:extLst>
              <a:ext uri="{FF2B5EF4-FFF2-40B4-BE49-F238E27FC236}">
                <a16:creationId xmlns:a16="http://schemas.microsoft.com/office/drawing/2014/main" id="{8B44BBC6-069F-A845-67C7-8B452CEA1777}"/>
              </a:ext>
            </a:extLst>
          </p:cNvPr>
          <p:cNvSpPr/>
          <p:nvPr/>
        </p:nvSpPr>
        <p:spPr>
          <a:xfrm>
            <a:off x="7421180" y="646496"/>
            <a:ext cx="80317" cy="80317"/>
          </a:xfrm>
          <a:prstGeom prst="ellipse">
            <a:avLst/>
          </a:prstGeom>
          <a:solidFill>
            <a:schemeClr val="tx2">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79" name="Oval 4178">
            <a:extLst>
              <a:ext uri="{FF2B5EF4-FFF2-40B4-BE49-F238E27FC236}">
                <a16:creationId xmlns:a16="http://schemas.microsoft.com/office/drawing/2014/main" id="{EB0AE9CD-72AE-9719-B02D-66C7DF4676CD}"/>
              </a:ext>
            </a:extLst>
          </p:cNvPr>
          <p:cNvSpPr/>
          <p:nvPr/>
        </p:nvSpPr>
        <p:spPr>
          <a:xfrm>
            <a:off x="7278807" y="1268582"/>
            <a:ext cx="80317" cy="80317"/>
          </a:xfrm>
          <a:prstGeom prst="ellipse">
            <a:avLst/>
          </a:prstGeom>
          <a:solidFill>
            <a:schemeClr val="tx2">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80" name="Oval 4179">
            <a:extLst>
              <a:ext uri="{FF2B5EF4-FFF2-40B4-BE49-F238E27FC236}">
                <a16:creationId xmlns:a16="http://schemas.microsoft.com/office/drawing/2014/main" id="{23AD8CF6-9D59-0254-ABEE-AEB87CDB4EF1}"/>
              </a:ext>
            </a:extLst>
          </p:cNvPr>
          <p:cNvSpPr/>
          <p:nvPr/>
        </p:nvSpPr>
        <p:spPr>
          <a:xfrm>
            <a:off x="6376902" y="1633675"/>
            <a:ext cx="80317" cy="80317"/>
          </a:xfrm>
          <a:prstGeom prst="ellipse">
            <a:avLst/>
          </a:prstGeom>
          <a:solidFill>
            <a:schemeClr val="tx2">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81" name="Oval 4180">
            <a:extLst>
              <a:ext uri="{FF2B5EF4-FFF2-40B4-BE49-F238E27FC236}">
                <a16:creationId xmlns:a16="http://schemas.microsoft.com/office/drawing/2014/main" id="{BE06A732-2FF6-46EA-4A30-291677B32181}"/>
              </a:ext>
            </a:extLst>
          </p:cNvPr>
          <p:cNvSpPr/>
          <p:nvPr/>
        </p:nvSpPr>
        <p:spPr>
          <a:xfrm>
            <a:off x="6652327" y="1348899"/>
            <a:ext cx="80317" cy="80317"/>
          </a:xfrm>
          <a:prstGeom prst="ellipse">
            <a:avLst/>
          </a:prstGeom>
          <a:solidFill>
            <a:schemeClr val="tx2">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82" name="Oval 4181">
            <a:extLst>
              <a:ext uri="{FF2B5EF4-FFF2-40B4-BE49-F238E27FC236}">
                <a16:creationId xmlns:a16="http://schemas.microsoft.com/office/drawing/2014/main" id="{6B9521AA-BFBF-0584-5FB3-F11A6D7B3480}"/>
              </a:ext>
            </a:extLst>
          </p:cNvPr>
          <p:cNvSpPr/>
          <p:nvPr/>
        </p:nvSpPr>
        <p:spPr>
          <a:xfrm>
            <a:off x="7023293" y="1541359"/>
            <a:ext cx="80317" cy="80317"/>
          </a:xfrm>
          <a:prstGeom prst="ellipse">
            <a:avLst/>
          </a:prstGeom>
          <a:solidFill>
            <a:schemeClr val="tx2">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83" name="Oval 4182">
            <a:extLst>
              <a:ext uri="{FF2B5EF4-FFF2-40B4-BE49-F238E27FC236}">
                <a16:creationId xmlns:a16="http://schemas.microsoft.com/office/drawing/2014/main" id="{8F598A71-70C0-659A-EF34-51B58052907E}"/>
              </a:ext>
            </a:extLst>
          </p:cNvPr>
          <p:cNvSpPr/>
          <p:nvPr/>
        </p:nvSpPr>
        <p:spPr>
          <a:xfrm>
            <a:off x="7095555" y="1284603"/>
            <a:ext cx="80317" cy="80317"/>
          </a:xfrm>
          <a:prstGeom prst="ellipse">
            <a:avLst/>
          </a:prstGeom>
          <a:solidFill>
            <a:schemeClr val="tx2">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84" name="TextBox 4183">
            <a:extLst>
              <a:ext uri="{FF2B5EF4-FFF2-40B4-BE49-F238E27FC236}">
                <a16:creationId xmlns:a16="http://schemas.microsoft.com/office/drawing/2014/main" id="{22DC0F4F-5BCC-CA96-6019-65FC6A4FC3FD}"/>
              </a:ext>
            </a:extLst>
          </p:cNvPr>
          <p:cNvSpPr txBox="1"/>
          <p:nvPr/>
        </p:nvSpPr>
        <p:spPr>
          <a:xfrm>
            <a:off x="5196798" y="300843"/>
            <a:ext cx="270164" cy="276999"/>
          </a:xfrm>
          <a:prstGeom prst="rect">
            <a:avLst/>
          </a:prstGeom>
          <a:noFill/>
        </p:spPr>
        <p:txBody>
          <a:bodyPr wrap="square" rtlCol="0">
            <a:spAutoFit/>
          </a:bodyPr>
          <a:lstStyle/>
          <a:p>
            <a:r>
              <a:rPr lang="en-US" sz="1200">
                <a:latin typeface="Fira Sans" panose="020B0503050000020004" pitchFamily="34" charset="0"/>
              </a:rPr>
              <a:t>y</a:t>
            </a:r>
          </a:p>
        </p:txBody>
      </p:sp>
      <p:sp>
        <p:nvSpPr>
          <p:cNvPr id="4185" name="TextBox 4184">
            <a:extLst>
              <a:ext uri="{FF2B5EF4-FFF2-40B4-BE49-F238E27FC236}">
                <a16:creationId xmlns:a16="http://schemas.microsoft.com/office/drawing/2014/main" id="{640084E9-0FFA-96CF-7FA0-9D3C05B65B78}"/>
              </a:ext>
            </a:extLst>
          </p:cNvPr>
          <p:cNvSpPr txBox="1"/>
          <p:nvPr/>
        </p:nvSpPr>
        <p:spPr>
          <a:xfrm>
            <a:off x="8225632" y="1729227"/>
            <a:ext cx="270164" cy="276999"/>
          </a:xfrm>
          <a:prstGeom prst="rect">
            <a:avLst/>
          </a:prstGeom>
          <a:noFill/>
        </p:spPr>
        <p:txBody>
          <a:bodyPr wrap="square" rtlCol="0">
            <a:spAutoFit/>
          </a:bodyPr>
          <a:lstStyle/>
          <a:p>
            <a:r>
              <a:rPr lang="en-US" sz="1200">
                <a:latin typeface="Fira Sans" panose="020B0503050000020004" pitchFamily="34" charset="0"/>
              </a:rPr>
              <a:t>x</a:t>
            </a:r>
          </a:p>
        </p:txBody>
      </p:sp>
      <p:sp>
        <p:nvSpPr>
          <p:cNvPr id="4186" name="Google Shape;2433;p44">
            <a:extLst>
              <a:ext uri="{FF2B5EF4-FFF2-40B4-BE49-F238E27FC236}">
                <a16:creationId xmlns:a16="http://schemas.microsoft.com/office/drawing/2014/main" id="{C100987A-9958-300C-7470-80459B0CAA1A}"/>
              </a:ext>
            </a:extLst>
          </p:cNvPr>
          <p:cNvSpPr txBox="1">
            <a:spLocks/>
          </p:cNvSpPr>
          <p:nvPr/>
        </p:nvSpPr>
        <p:spPr>
          <a:xfrm>
            <a:off x="820213" y="4450271"/>
            <a:ext cx="2774046" cy="408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5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1pPr>
            <a:lvl2pPr marR="0" lvl="1"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2pPr>
            <a:lvl3pPr marR="0" lvl="2"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3pPr>
            <a:lvl4pPr marR="0" lvl="3"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4pPr>
            <a:lvl5pPr marR="0" lvl="4"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5pPr>
            <a:lvl6pPr marR="0" lvl="5"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6pPr>
            <a:lvl7pPr marR="0" lvl="6"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7pPr>
            <a:lvl8pPr marR="0" lvl="7"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8pPr>
            <a:lvl9pPr marR="0" lvl="8"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9pPr>
          </a:lstStyle>
          <a:p>
            <a:pPr>
              <a:lnSpc>
                <a:spcPct val="100000"/>
              </a:lnSpc>
            </a:pPr>
            <a:r>
              <a:rPr lang="en-US" sz="2000" b="0"/>
              <a:t>Gradient Boosting</a:t>
            </a:r>
          </a:p>
        </p:txBody>
      </p:sp>
      <p:sp>
        <p:nvSpPr>
          <p:cNvPr id="4187" name="TextBox 4186">
            <a:extLst>
              <a:ext uri="{FF2B5EF4-FFF2-40B4-BE49-F238E27FC236}">
                <a16:creationId xmlns:a16="http://schemas.microsoft.com/office/drawing/2014/main" id="{63692266-BAC3-ABB9-7AF4-647E04D960F9}"/>
              </a:ext>
            </a:extLst>
          </p:cNvPr>
          <p:cNvSpPr txBox="1"/>
          <p:nvPr/>
        </p:nvSpPr>
        <p:spPr>
          <a:xfrm>
            <a:off x="2098445" y="2744046"/>
            <a:ext cx="340652" cy="276999"/>
          </a:xfrm>
          <a:prstGeom prst="rect">
            <a:avLst/>
          </a:prstGeom>
          <a:noFill/>
        </p:spPr>
        <p:txBody>
          <a:bodyPr wrap="square" rtlCol="0">
            <a:spAutoFit/>
          </a:bodyPr>
          <a:lstStyle/>
          <a:p>
            <a:r>
              <a:rPr lang="en-US" sz="1200">
                <a:latin typeface="Fira Sans" panose="020B0503050000020004" pitchFamily="34" charset="0"/>
              </a:rPr>
              <a:t>x</a:t>
            </a:r>
          </a:p>
        </p:txBody>
      </p:sp>
      <p:sp>
        <p:nvSpPr>
          <p:cNvPr id="4188" name="Oval 4187">
            <a:extLst>
              <a:ext uri="{FF2B5EF4-FFF2-40B4-BE49-F238E27FC236}">
                <a16:creationId xmlns:a16="http://schemas.microsoft.com/office/drawing/2014/main" id="{7FD8F2CD-567A-D186-FCDF-25703311C315}"/>
              </a:ext>
            </a:extLst>
          </p:cNvPr>
          <p:cNvSpPr/>
          <p:nvPr/>
        </p:nvSpPr>
        <p:spPr>
          <a:xfrm>
            <a:off x="1427594" y="3313680"/>
            <a:ext cx="116541" cy="116541"/>
          </a:xfrm>
          <a:prstGeom prst="ellipse">
            <a:avLst/>
          </a:prstGeom>
          <a:solidFill>
            <a:schemeClr val="tx2">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89" name="Oval 4188">
            <a:extLst>
              <a:ext uri="{FF2B5EF4-FFF2-40B4-BE49-F238E27FC236}">
                <a16:creationId xmlns:a16="http://schemas.microsoft.com/office/drawing/2014/main" id="{3F564284-52D4-9D4F-B0AE-F637F363AF17}"/>
              </a:ext>
            </a:extLst>
          </p:cNvPr>
          <p:cNvSpPr/>
          <p:nvPr/>
        </p:nvSpPr>
        <p:spPr>
          <a:xfrm>
            <a:off x="1181073" y="3576486"/>
            <a:ext cx="116541" cy="116541"/>
          </a:xfrm>
          <a:prstGeom prst="ellipse">
            <a:avLst/>
          </a:prstGeom>
          <a:solidFill>
            <a:srgbClr val="3274A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90" name="Oval 4189">
            <a:extLst>
              <a:ext uri="{FF2B5EF4-FFF2-40B4-BE49-F238E27FC236}">
                <a16:creationId xmlns:a16="http://schemas.microsoft.com/office/drawing/2014/main" id="{9D3D50E7-413F-FA15-F7A4-9A580BEE330A}"/>
              </a:ext>
            </a:extLst>
          </p:cNvPr>
          <p:cNvSpPr/>
          <p:nvPr/>
        </p:nvSpPr>
        <p:spPr>
          <a:xfrm>
            <a:off x="1666847" y="3576486"/>
            <a:ext cx="116541" cy="116541"/>
          </a:xfrm>
          <a:prstGeom prst="ellipse">
            <a:avLst/>
          </a:prstGeom>
          <a:solidFill>
            <a:schemeClr val="tx2">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91" name="Oval 4190">
            <a:extLst>
              <a:ext uri="{FF2B5EF4-FFF2-40B4-BE49-F238E27FC236}">
                <a16:creationId xmlns:a16="http://schemas.microsoft.com/office/drawing/2014/main" id="{0DE36B08-E734-86EA-4C9D-C5901A75AB42}"/>
              </a:ext>
            </a:extLst>
          </p:cNvPr>
          <p:cNvSpPr/>
          <p:nvPr/>
        </p:nvSpPr>
        <p:spPr>
          <a:xfrm>
            <a:off x="1882309" y="3875846"/>
            <a:ext cx="116541" cy="116541"/>
          </a:xfrm>
          <a:prstGeom prst="ellipse">
            <a:avLst/>
          </a:prstGeom>
          <a:solidFill>
            <a:schemeClr val="tx2">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92" name="Oval 4191">
            <a:extLst>
              <a:ext uri="{FF2B5EF4-FFF2-40B4-BE49-F238E27FC236}">
                <a16:creationId xmlns:a16="http://schemas.microsoft.com/office/drawing/2014/main" id="{D383FD17-9800-2C89-3FA6-ACD15D0AFB49}"/>
              </a:ext>
            </a:extLst>
          </p:cNvPr>
          <p:cNvSpPr/>
          <p:nvPr/>
        </p:nvSpPr>
        <p:spPr>
          <a:xfrm>
            <a:off x="1544135" y="3875845"/>
            <a:ext cx="116541" cy="116541"/>
          </a:xfrm>
          <a:prstGeom prst="ellipse">
            <a:avLst/>
          </a:prstGeom>
          <a:solidFill>
            <a:srgbClr val="3274A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93" name="Oval 4192">
            <a:extLst>
              <a:ext uri="{FF2B5EF4-FFF2-40B4-BE49-F238E27FC236}">
                <a16:creationId xmlns:a16="http://schemas.microsoft.com/office/drawing/2014/main" id="{64CE005C-9510-25C7-13E0-1C2B1D69C4E9}"/>
              </a:ext>
            </a:extLst>
          </p:cNvPr>
          <p:cNvSpPr/>
          <p:nvPr/>
        </p:nvSpPr>
        <p:spPr>
          <a:xfrm>
            <a:off x="1316777" y="3873150"/>
            <a:ext cx="116541" cy="116541"/>
          </a:xfrm>
          <a:prstGeom prst="ellipse">
            <a:avLst/>
          </a:prstGeom>
          <a:solidFill>
            <a:srgbClr val="3274A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94" name="Oval 4193">
            <a:extLst>
              <a:ext uri="{FF2B5EF4-FFF2-40B4-BE49-F238E27FC236}">
                <a16:creationId xmlns:a16="http://schemas.microsoft.com/office/drawing/2014/main" id="{FED7A91E-0C16-8FA6-2820-BC159D844421}"/>
              </a:ext>
            </a:extLst>
          </p:cNvPr>
          <p:cNvSpPr/>
          <p:nvPr/>
        </p:nvSpPr>
        <p:spPr>
          <a:xfrm>
            <a:off x="1014917" y="3873869"/>
            <a:ext cx="116541" cy="116541"/>
          </a:xfrm>
          <a:prstGeom prst="ellipse">
            <a:avLst/>
          </a:prstGeom>
          <a:solidFill>
            <a:srgbClr val="3274A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95" name="Straight Connector 4194">
            <a:extLst>
              <a:ext uri="{FF2B5EF4-FFF2-40B4-BE49-F238E27FC236}">
                <a16:creationId xmlns:a16="http://schemas.microsoft.com/office/drawing/2014/main" id="{3479F46A-A602-A064-EC9F-576B4509685A}"/>
              </a:ext>
            </a:extLst>
          </p:cNvPr>
          <p:cNvCxnSpPr>
            <a:stCxn id="4188" idx="3"/>
            <a:endCxn id="4189" idx="7"/>
          </p:cNvCxnSpPr>
          <p:nvPr/>
        </p:nvCxnSpPr>
        <p:spPr>
          <a:xfrm flipH="1">
            <a:off x="1280547" y="3413154"/>
            <a:ext cx="164114" cy="180399"/>
          </a:xfrm>
          <a:prstGeom prst="line">
            <a:avLst/>
          </a:prstGeom>
        </p:spPr>
        <p:style>
          <a:lnRef idx="1">
            <a:schemeClr val="dk1"/>
          </a:lnRef>
          <a:fillRef idx="0">
            <a:schemeClr val="dk1"/>
          </a:fillRef>
          <a:effectRef idx="0">
            <a:schemeClr val="dk1"/>
          </a:effectRef>
          <a:fontRef idx="minor">
            <a:schemeClr val="tx1"/>
          </a:fontRef>
        </p:style>
      </p:cxnSp>
      <p:cxnSp>
        <p:nvCxnSpPr>
          <p:cNvPr id="4196" name="Straight Connector 4195">
            <a:extLst>
              <a:ext uri="{FF2B5EF4-FFF2-40B4-BE49-F238E27FC236}">
                <a16:creationId xmlns:a16="http://schemas.microsoft.com/office/drawing/2014/main" id="{508876EB-3E1D-9946-4CC8-510B8FA1AFD6}"/>
              </a:ext>
            </a:extLst>
          </p:cNvPr>
          <p:cNvCxnSpPr>
            <a:cxnSpLocks/>
            <a:stCxn id="4189" idx="3"/>
            <a:endCxn id="4194" idx="7"/>
          </p:cNvCxnSpPr>
          <p:nvPr/>
        </p:nvCxnSpPr>
        <p:spPr>
          <a:xfrm flipH="1">
            <a:off x="1114391" y="3675960"/>
            <a:ext cx="83749" cy="214976"/>
          </a:xfrm>
          <a:prstGeom prst="line">
            <a:avLst/>
          </a:prstGeom>
        </p:spPr>
        <p:style>
          <a:lnRef idx="1">
            <a:schemeClr val="dk1"/>
          </a:lnRef>
          <a:fillRef idx="0">
            <a:schemeClr val="dk1"/>
          </a:fillRef>
          <a:effectRef idx="0">
            <a:schemeClr val="dk1"/>
          </a:effectRef>
          <a:fontRef idx="minor">
            <a:schemeClr val="tx1"/>
          </a:fontRef>
        </p:style>
      </p:cxnSp>
      <p:cxnSp>
        <p:nvCxnSpPr>
          <p:cNvPr id="4197" name="Straight Connector 4196">
            <a:extLst>
              <a:ext uri="{FF2B5EF4-FFF2-40B4-BE49-F238E27FC236}">
                <a16:creationId xmlns:a16="http://schemas.microsoft.com/office/drawing/2014/main" id="{8BF11D4E-FB7D-B7FD-84BF-89C60BC0D94B}"/>
              </a:ext>
            </a:extLst>
          </p:cNvPr>
          <p:cNvCxnSpPr>
            <a:stCxn id="4189" idx="5"/>
            <a:endCxn id="4193" idx="1"/>
          </p:cNvCxnSpPr>
          <p:nvPr/>
        </p:nvCxnSpPr>
        <p:spPr>
          <a:xfrm>
            <a:off x="1280547" y="3675960"/>
            <a:ext cx="53297" cy="214257"/>
          </a:xfrm>
          <a:prstGeom prst="line">
            <a:avLst/>
          </a:prstGeom>
        </p:spPr>
        <p:style>
          <a:lnRef idx="1">
            <a:schemeClr val="dk1"/>
          </a:lnRef>
          <a:fillRef idx="0">
            <a:schemeClr val="dk1"/>
          </a:fillRef>
          <a:effectRef idx="0">
            <a:schemeClr val="dk1"/>
          </a:effectRef>
          <a:fontRef idx="minor">
            <a:schemeClr val="tx1"/>
          </a:fontRef>
        </p:style>
      </p:cxnSp>
      <p:cxnSp>
        <p:nvCxnSpPr>
          <p:cNvPr id="4198" name="Straight Connector 4197">
            <a:extLst>
              <a:ext uri="{FF2B5EF4-FFF2-40B4-BE49-F238E27FC236}">
                <a16:creationId xmlns:a16="http://schemas.microsoft.com/office/drawing/2014/main" id="{A70904BE-CD96-8FFD-92F7-7219C4287FC7}"/>
              </a:ext>
            </a:extLst>
          </p:cNvPr>
          <p:cNvCxnSpPr>
            <a:cxnSpLocks/>
            <a:stCxn id="4190" idx="5"/>
            <a:endCxn id="4191" idx="1"/>
          </p:cNvCxnSpPr>
          <p:nvPr/>
        </p:nvCxnSpPr>
        <p:spPr>
          <a:xfrm>
            <a:off x="1766321" y="3675960"/>
            <a:ext cx="133055" cy="216953"/>
          </a:xfrm>
          <a:prstGeom prst="line">
            <a:avLst/>
          </a:prstGeom>
        </p:spPr>
        <p:style>
          <a:lnRef idx="1">
            <a:schemeClr val="dk1"/>
          </a:lnRef>
          <a:fillRef idx="0">
            <a:schemeClr val="dk1"/>
          </a:fillRef>
          <a:effectRef idx="0">
            <a:schemeClr val="dk1"/>
          </a:effectRef>
          <a:fontRef idx="minor">
            <a:schemeClr val="tx1"/>
          </a:fontRef>
        </p:style>
      </p:cxnSp>
      <p:cxnSp>
        <p:nvCxnSpPr>
          <p:cNvPr id="4199" name="Straight Connector 4198">
            <a:extLst>
              <a:ext uri="{FF2B5EF4-FFF2-40B4-BE49-F238E27FC236}">
                <a16:creationId xmlns:a16="http://schemas.microsoft.com/office/drawing/2014/main" id="{3CA3C4E9-46BB-D18E-D88D-6DA389781268}"/>
              </a:ext>
            </a:extLst>
          </p:cNvPr>
          <p:cNvCxnSpPr>
            <a:cxnSpLocks/>
            <a:stCxn id="4190" idx="3"/>
            <a:endCxn id="4192" idx="7"/>
          </p:cNvCxnSpPr>
          <p:nvPr/>
        </p:nvCxnSpPr>
        <p:spPr>
          <a:xfrm flipH="1">
            <a:off x="1643609" y="3675960"/>
            <a:ext cx="40305" cy="216952"/>
          </a:xfrm>
          <a:prstGeom prst="line">
            <a:avLst/>
          </a:prstGeom>
        </p:spPr>
        <p:style>
          <a:lnRef idx="1">
            <a:schemeClr val="dk1"/>
          </a:lnRef>
          <a:fillRef idx="0">
            <a:schemeClr val="dk1"/>
          </a:fillRef>
          <a:effectRef idx="0">
            <a:schemeClr val="dk1"/>
          </a:effectRef>
          <a:fontRef idx="minor">
            <a:schemeClr val="tx1"/>
          </a:fontRef>
        </p:style>
      </p:cxnSp>
      <p:cxnSp>
        <p:nvCxnSpPr>
          <p:cNvPr id="4200" name="Straight Connector 4199">
            <a:extLst>
              <a:ext uri="{FF2B5EF4-FFF2-40B4-BE49-F238E27FC236}">
                <a16:creationId xmlns:a16="http://schemas.microsoft.com/office/drawing/2014/main" id="{092DD458-6FD9-10D9-2EF5-B834B2870FA3}"/>
              </a:ext>
            </a:extLst>
          </p:cNvPr>
          <p:cNvCxnSpPr>
            <a:cxnSpLocks/>
            <a:stCxn id="4188" idx="5"/>
            <a:endCxn id="4190" idx="1"/>
          </p:cNvCxnSpPr>
          <p:nvPr/>
        </p:nvCxnSpPr>
        <p:spPr>
          <a:xfrm>
            <a:off x="1527068" y="3413154"/>
            <a:ext cx="156846" cy="180399"/>
          </a:xfrm>
          <a:prstGeom prst="line">
            <a:avLst/>
          </a:prstGeom>
        </p:spPr>
        <p:style>
          <a:lnRef idx="1">
            <a:schemeClr val="dk1"/>
          </a:lnRef>
          <a:fillRef idx="0">
            <a:schemeClr val="dk1"/>
          </a:fillRef>
          <a:effectRef idx="0">
            <a:schemeClr val="dk1"/>
          </a:effectRef>
          <a:fontRef idx="minor">
            <a:schemeClr val="tx1"/>
          </a:fontRef>
        </p:style>
      </p:cxnSp>
      <p:cxnSp>
        <p:nvCxnSpPr>
          <p:cNvPr id="4201" name="Straight Arrow Connector 4200">
            <a:extLst>
              <a:ext uri="{FF2B5EF4-FFF2-40B4-BE49-F238E27FC236}">
                <a16:creationId xmlns:a16="http://schemas.microsoft.com/office/drawing/2014/main" id="{A558F805-E11D-E02F-EB40-8DEA7B4CC3BA}"/>
              </a:ext>
            </a:extLst>
          </p:cNvPr>
          <p:cNvCxnSpPr>
            <a:cxnSpLocks/>
          </p:cNvCxnSpPr>
          <p:nvPr/>
        </p:nvCxnSpPr>
        <p:spPr>
          <a:xfrm>
            <a:off x="1626542" y="3327020"/>
            <a:ext cx="139779" cy="17633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202" name="Straight Arrow Connector 4201">
            <a:extLst>
              <a:ext uri="{FF2B5EF4-FFF2-40B4-BE49-F238E27FC236}">
                <a16:creationId xmlns:a16="http://schemas.microsoft.com/office/drawing/2014/main" id="{1E1BB426-E4A8-0BB5-4B0B-D832DCD3EED0}"/>
              </a:ext>
            </a:extLst>
          </p:cNvPr>
          <p:cNvCxnSpPr>
            <a:cxnSpLocks/>
          </p:cNvCxnSpPr>
          <p:nvPr/>
        </p:nvCxnSpPr>
        <p:spPr>
          <a:xfrm>
            <a:off x="1851792" y="3649776"/>
            <a:ext cx="139779" cy="17633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203" name="Oval 4202">
            <a:extLst>
              <a:ext uri="{FF2B5EF4-FFF2-40B4-BE49-F238E27FC236}">
                <a16:creationId xmlns:a16="http://schemas.microsoft.com/office/drawing/2014/main" id="{081D7228-C753-598C-30D2-BC7089587740}"/>
              </a:ext>
            </a:extLst>
          </p:cNvPr>
          <p:cNvSpPr/>
          <p:nvPr/>
        </p:nvSpPr>
        <p:spPr>
          <a:xfrm>
            <a:off x="2814285" y="3326153"/>
            <a:ext cx="116541" cy="116541"/>
          </a:xfrm>
          <a:prstGeom prst="ellipse">
            <a:avLst/>
          </a:prstGeom>
          <a:solidFill>
            <a:schemeClr val="tx2">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04" name="Oval 4203">
            <a:extLst>
              <a:ext uri="{FF2B5EF4-FFF2-40B4-BE49-F238E27FC236}">
                <a16:creationId xmlns:a16="http://schemas.microsoft.com/office/drawing/2014/main" id="{9DDA0419-908F-920F-3EF8-BBC69FE01352}"/>
              </a:ext>
            </a:extLst>
          </p:cNvPr>
          <p:cNvSpPr/>
          <p:nvPr/>
        </p:nvSpPr>
        <p:spPr>
          <a:xfrm>
            <a:off x="2567764" y="3588959"/>
            <a:ext cx="116541" cy="116541"/>
          </a:xfrm>
          <a:prstGeom prst="ellipse">
            <a:avLst/>
          </a:prstGeom>
          <a:solidFill>
            <a:srgbClr val="3274A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05" name="Oval 4204">
            <a:extLst>
              <a:ext uri="{FF2B5EF4-FFF2-40B4-BE49-F238E27FC236}">
                <a16:creationId xmlns:a16="http://schemas.microsoft.com/office/drawing/2014/main" id="{856D3C83-4507-7B55-F31C-980E3E7E39E9}"/>
              </a:ext>
            </a:extLst>
          </p:cNvPr>
          <p:cNvSpPr/>
          <p:nvPr/>
        </p:nvSpPr>
        <p:spPr>
          <a:xfrm>
            <a:off x="3053538" y="3588959"/>
            <a:ext cx="116541" cy="116541"/>
          </a:xfrm>
          <a:prstGeom prst="ellipse">
            <a:avLst/>
          </a:prstGeom>
          <a:solidFill>
            <a:schemeClr val="tx2">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06" name="Oval 4205">
            <a:extLst>
              <a:ext uri="{FF2B5EF4-FFF2-40B4-BE49-F238E27FC236}">
                <a16:creationId xmlns:a16="http://schemas.microsoft.com/office/drawing/2014/main" id="{3FEC2C15-4D13-2447-C82E-067A99B3813A}"/>
              </a:ext>
            </a:extLst>
          </p:cNvPr>
          <p:cNvSpPr/>
          <p:nvPr/>
        </p:nvSpPr>
        <p:spPr>
          <a:xfrm>
            <a:off x="3269000" y="3888319"/>
            <a:ext cx="116541" cy="116541"/>
          </a:xfrm>
          <a:prstGeom prst="ellipse">
            <a:avLst/>
          </a:prstGeom>
          <a:solidFill>
            <a:srgbClr val="3274A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07" name="Oval 4206">
            <a:extLst>
              <a:ext uri="{FF2B5EF4-FFF2-40B4-BE49-F238E27FC236}">
                <a16:creationId xmlns:a16="http://schemas.microsoft.com/office/drawing/2014/main" id="{93324344-847E-49DA-7B2D-3A6CC30C9546}"/>
              </a:ext>
            </a:extLst>
          </p:cNvPr>
          <p:cNvSpPr/>
          <p:nvPr/>
        </p:nvSpPr>
        <p:spPr>
          <a:xfrm>
            <a:off x="2930826" y="3888318"/>
            <a:ext cx="116541" cy="116541"/>
          </a:xfrm>
          <a:prstGeom prst="ellipse">
            <a:avLst/>
          </a:prstGeom>
          <a:solidFill>
            <a:srgbClr val="FF771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08" name="Oval 4207">
            <a:extLst>
              <a:ext uri="{FF2B5EF4-FFF2-40B4-BE49-F238E27FC236}">
                <a16:creationId xmlns:a16="http://schemas.microsoft.com/office/drawing/2014/main" id="{77279FDA-4EAC-CE29-036C-CC3AD20E35A7}"/>
              </a:ext>
            </a:extLst>
          </p:cNvPr>
          <p:cNvSpPr/>
          <p:nvPr/>
        </p:nvSpPr>
        <p:spPr>
          <a:xfrm>
            <a:off x="2703468" y="3885623"/>
            <a:ext cx="116541" cy="116541"/>
          </a:xfrm>
          <a:prstGeom prst="ellipse">
            <a:avLst/>
          </a:prstGeom>
          <a:solidFill>
            <a:srgbClr val="3274A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09" name="Oval 4208">
            <a:extLst>
              <a:ext uri="{FF2B5EF4-FFF2-40B4-BE49-F238E27FC236}">
                <a16:creationId xmlns:a16="http://schemas.microsoft.com/office/drawing/2014/main" id="{26FC4E63-40C6-9539-45CE-3DBF9235FDCB}"/>
              </a:ext>
            </a:extLst>
          </p:cNvPr>
          <p:cNvSpPr/>
          <p:nvPr/>
        </p:nvSpPr>
        <p:spPr>
          <a:xfrm>
            <a:off x="2401608" y="3886342"/>
            <a:ext cx="116541" cy="116541"/>
          </a:xfrm>
          <a:prstGeom prst="ellipse">
            <a:avLst/>
          </a:prstGeom>
          <a:solidFill>
            <a:srgbClr val="3274A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210" name="Straight Connector 4209">
            <a:extLst>
              <a:ext uri="{FF2B5EF4-FFF2-40B4-BE49-F238E27FC236}">
                <a16:creationId xmlns:a16="http://schemas.microsoft.com/office/drawing/2014/main" id="{75017E94-0FBE-8892-40C7-489DD6A80BCD}"/>
              </a:ext>
            </a:extLst>
          </p:cNvPr>
          <p:cNvCxnSpPr>
            <a:stCxn id="4203" idx="3"/>
            <a:endCxn id="4204" idx="7"/>
          </p:cNvCxnSpPr>
          <p:nvPr/>
        </p:nvCxnSpPr>
        <p:spPr>
          <a:xfrm flipH="1">
            <a:off x="2667238" y="3425627"/>
            <a:ext cx="164114" cy="180399"/>
          </a:xfrm>
          <a:prstGeom prst="line">
            <a:avLst/>
          </a:prstGeom>
        </p:spPr>
        <p:style>
          <a:lnRef idx="1">
            <a:schemeClr val="dk1"/>
          </a:lnRef>
          <a:fillRef idx="0">
            <a:schemeClr val="dk1"/>
          </a:fillRef>
          <a:effectRef idx="0">
            <a:schemeClr val="dk1"/>
          </a:effectRef>
          <a:fontRef idx="minor">
            <a:schemeClr val="tx1"/>
          </a:fontRef>
        </p:style>
      </p:cxnSp>
      <p:cxnSp>
        <p:nvCxnSpPr>
          <p:cNvPr id="4211" name="Straight Connector 4210">
            <a:extLst>
              <a:ext uri="{FF2B5EF4-FFF2-40B4-BE49-F238E27FC236}">
                <a16:creationId xmlns:a16="http://schemas.microsoft.com/office/drawing/2014/main" id="{A4956F79-FC3E-E60A-3443-3CC20C223A9B}"/>
              </a:ext>
            </a:extLst>
          </p:cNvPr>
          <p:cNvCxnSpPr>
            <a:cxnSpLocks/>
            <a:stCxn id="4204" idx="3"/>
            <a:endCxn id="4209" idx="7"/>
          </p:cNvCxnSpPr>
          <p:nvPr/>
        </p:nvCxnSpPr>
        <p:spPr>
          <a:xfrm flipH="1">
            <a:off x="2501082" y="3688433"/>
            <a:ext cx="83749" cy="214976"/>
          </a:xfrm>
          <a:prstGeom prst="line">
            <a:avLst/>
          </a:prstGeom>
        </p:spPr>
        <p:style>
          <a:lnRef idx="1">
            <a:schemeClr val="dk1"/>
          </a:lnRef>
          <a:fillRef idx="0">
            <a:schemeClr val="dk1"/>
          </a:fillRef>
          <a:effectRef idx="0">
            <a:schemeClr val="dk1"/>
          </a:effectRef>
          <a:fontRef idx="minor">
            <a:schemeClr val="tx1"/>
          </a:fontRef>
        </p:style>
      </p:cxnSp>
      <p:cxnSp>
        <p:nvCxnSpPr>
          <p:cNvPr id="4212" name="Straight Connector 4211">
            <a:extLst>
              <a:ext uri="{FF2B5EF4-FFF2-40B4-BE49-F238E27FC236}">
                <a16:creationId xmlns:a16="http://schemas.microsoft.com/office/drawing/2014/main" id="{C87D3208-C7DE-80A6-2852-DBE3F628E4F9}"/>
              </a:ext>
            </a:extLst>
          </p:cNvPr>
          <p:cNvCxnSpPr>
            <a:stCxn id="4204" idx="5"/>
            <a:endCxn id="4208" idx="1"/>
          </p:cNvCxnSpPr>
          <p:nvPr/>
        </p:nvCxnSpPr>
        <p:spPr>
          <a:xfrm>
            <a:off x="2667238" y="3688433"/>
            <a:ext cx="53297" cy="214257"/>
          </a:xfrm>
          <a:prstGeom prst="line">
            <a:avLst/>
          </a:prstGeom>
        </p:spPr>
        <p:style>
          <a:lnRef idx="1">
            <a:schemeClr val="dk1"/>
          </a:lnRef>
          <a:fillRef idx="0">
            <a:schemeClr val="dk1"/>
          </a:fillRef>
          <a:effectRef idx="0">
            <a:schemeClr val="dk1"/>
          </a:effectRef>
          <a:fontRef idx="minor">
            <a:schemeClr val="tx1"/>
          </a:fontRef>
        </p:style>
      </p:cxnSp>
      <p:cxnSp>
        <p:nvCxnSpPr>
          <p:cNvPr id="4213" name="Straight Connector 4212">
            <a:extLst>
              <a:ext uri="{FF2B5EF4-FFF2-40B4-BE49-F238E27FC236}">
                <a16:creationId xmlns:a16="http://schemas.microsoft.com/office/drawing/2014/main" id="{3D5D061D-06F0-B064-A66A-01745A003CF9}"/>
              </a:ext>
            </a:extLst>
          </p:cNvPr>
          <p:cNvCxnSpPr>
            <a:cxnSpLocks/>
            <a:stCxn id="4205" idx="5"/>
            <a:endCxn id="4206" idx="1"/>
          </p:cNvCxnSpPr>
          <p:nvPr/>
        </p:nvCxnSpPr>
        <p:spPr>
          <a:xfrm>
            <a:off x="3153012" y="3688433"/>
            <a:ext cx="133055" cy="216953"/>
          </a:xfrm>
          <a:prstGeom prst="line">
            <a:avLst/>
          </a:prstGeom>
        </p:spPr>
        <p:style>
          <a:lnRef idx="1">
            <a:schemeClr val="dk1"/>
          </a:lnRef>
          <a:fillRef idx="0">
            <a:schemeClr val="dk1"/>
          </a:fillRef>
          <a:effectRef idx="0">
            <a:schemeClr val="dk1"/>
          </a:effectRef>
          <a:fontRef idx="minor">
            <a:schemeClr val="tx1"/>
          </a:fontRef>
        </p:style>
      </p:cxnSp>
      <p:cxnSp>
        <p:nvCxnSpPr>
          <p:cNvPr id="4214" name="Straight Connector 4213">
            <a:extLst>
              <a:ext uri="{FF2B5EF4-FFF2-40B4-BE49-F238E27FC236}">
                <a16:creationId xmlns:a16="http://schemas.microsoft.com/office/drawing/2014/main" id="{1A114AD0-3FE6-9E3C-A874-229320225EA3}"/>
              </a:ext>
            </a:extLst>
          </p:cNvPr>
          <p:cNvCxnSpPr>
            <a:cxnSpLocks/>
            <a:stCxn id="4205" idx="3"/>
            <a:endCxn id="4207" idx="7"/>
          </p:cNvCxnSpPr>
          <p:nvPr/>
        </p:nvCxnSpPr>
        <p:spPr>
          <a:xfrm flipH="1">
            <a:off x="3030300" y="3688433"/>
            <a:ext cx="40305" cy="216952"/>
          </a:xfrm>
          <a:prstGeom prst="line">
            <a:avLst/>
          </a:prstGeom>
        </p:spPr>
        <p:style>
          <a:lnRef idx="1">
            <a:schemeClr val="dk1"/>
          </a:lnRef>
          <a:fillRef idx="0">
            <a:schemeClr val="dk1"/>
          </a:fillRef>
          <a:effectRef idx="0">
            <a:schemeClr val="dk1"/>
          </a:effectRef>
          <a:fontRef idx="minor">
            <a:schemeClr val="tx1"/>
          </a:fontRef>
        </p:style>
      </p:cxnSp>
      <p:cxnSp>
        <p:nvCxnSpPr>
          <p:cNvPr id="4215" name="Straight Connector 4214">
            <a:extLst>
              <a:ext uri="{FF2B5EF4-FFF2-40B4-BE49-F238E27FC236}">
                <a16:creationId xmlns:a16="http://schemas.microsoft.com/office/drawing/2014/main" id="{8E5597BA-858D-AB6C-E0C4-5445F2CFDA81}"/>
              </a:ext>
            </a:extLst>
          </p:cNvPr>
          <p:cNvCxnSpPr>
            <a:cxnSpLocks/>
            <a:stCxn id="4203" idx="5"/>
            <a:endCxn id="4205" idx="1"/>
          </p:cNvCxnSpPr>
          <p:nvPr/>
        </p:nvCxnSpPr>
        <p:spPr>
          <a:xfrm>
            <a:off x="2913759" y="3425627"/>
            <a:ext cx="156846" cy="180399"/>
          </a:xfrm>
          <a:prstGeom prst="line">
            <a:avLst/>
          </a:prstGeom>
        </p:spPr>
        <p:style>
          <a:lnRef idx="1">
            <a:schemeClr val="dk1"/>
          </a:lnRef>
          <a:fillRef idx="0">
            <a:schemeClr val="dk1"/>
          </a:fillRef>
          <a:effectRef idx="0">
            <a:schemeClr val="dk1"/>
          </a:effectRef>
          <a:fontRef idx="minor">
            <a:schemeClr val="tx1"/>
          </a:fontRef>
        </p:style>
      </p:cxnSp>
      <p:cxnSp>
        <p:nvCxnSpPr>
          <p:cNvPr id="4216" name="Straight Arrow Connector 4215">
            <a:extLst>
              <a:ext uri="{FF2B5EF4-FFF2-40B4-BE49-F238E27FC236}">
                <a16:creationId xmlns:a16="http://schemas.microsoft.com/office/drawing/2014/main" id="{AC99A909-1248-3E9A-F719-ECD23CC2E27A}"/>
              </a:ext>
            </a:extLst>
          </p:cNvPr>
          <p:cNvCxnSpPr>
            <a:cxnSpLocks/>
          </p:cNvCxnSpPr>
          <p:nvPr/>
        </p:nvCxnSpPr>
        <p:spPr>
          <a:xfrm>
            <a:off x="3013233" y="3339493"/>
            <a:ext cx="139779" cy="17633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217" name="Straight Arrow Connector 4216">
            <a:extLst>
              <a:ext uri="{FF2B5EF4-FFF2-40B4-BE49-F238E27FC236}">
                <a16:creationId xmlns:a16="http://schemas.microsoft.com/office/drawing/2014/main" id="{B17BE3C2-9321-F3D4-4658-8F96EF9B7FF6}"/>
              </a:ext>
            </a:extLst>
          </p:cNvPr>
          <p:cNvCxnSpPr>
            <a:cxnSpLocks/>
          </p:cNvCxnSpPr>
          <p:nvPr/>
        </p:nvCxnSpPr>
        <p:spPr>
          <a:xfrm flipH="1">
            <a:off x="2937550" y="3675960"/>
            <a:ext cx="56370" cy="1861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218" name="Straight Arrow Connector 4217">
            <a:extLst>
              <a:ext uri="{FF2B5EF4-FFF2-40B4-BE49-F238E27FC236}">
                <a16:creationId xmlns:a16="http://schemas.microsoft.com/office/drawing/2014/main" id="{14ACEE10-8216-A8A9-410C-E949F2820363}"/>
              </a:ext>
            </a:extLst>
          </p:cNvPr>
          <p:cNvCxnSpPr>
            <a:cxnSpLocks/>
          </p:cNvCxnSpPr>
          <p:nvPr/>
        </p:nvCxnSpPr>
        <p:spPr>
          <a:xfrm>
            <a:off x="2320099" y="2930658"/>
            <a:ext cx="494186" cy="38302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219" name="Straight Arrow Connector 4218">
            <a:extLst>
              <a:ext uri="{FF2B5EF4-FFF2-40B4-BE49-F238E27FC236}">
                <a16:creationId xmlns:a16="http://schemas.microsoft.com/office/drawing/2014/main" id="{6DD82D87-F045-2188-42A8-B33ED6763831}"/>
              </a:ext>
            </a:extLst>
          </p:cNvPr>
          <p:cNvCxnSpPr>
            <a:cxnSpLocks/>
          </p:cNvCxnSpPr>
          <p:nvPr/>
        </p:nvCxnSpPr>
        <p:spPr>
          <a:xfrm flipH="1">
            <a:off x="1532818" y="2929590"/>
            <a:ext cx="591665" cy="37101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220" name="Straight Arrow Connector 4219">
            <a:extLst>
              <a:ext uri="{FF2B5EF4-FFF2-40B4-BE49-F238E27FC236}">
                <a16:creationId xmlns:a16="http://schemas.microsoft.com/office/drawing/2014/main" id="{A908A284-5395-1849-6B9C-916713856C94}"/>
              </a:ext>
            </a:extLst>
          </p:cNvPr>
          <p:cNvCxnSpPr>
            <a:cxnSpLocks/>
          </p:cNvCxnSpPr>
          <p:nvPr/>
        </p:nvCxnSpPr>
        <p:spPr>
          <a:xfrm>
            <a:off x="2002336" y="4041095"/>
            <a:ext cx="139779" cy="17633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221" name="Straight Arrow Connector 4220">
            <a:extLst>
              <a:ext uri="{FF2B5EF4-FFF2-40B4-BE49-F238E27FC236}">
                <a16:creationId xmlns:a16="http://schemas.microsoft.com/office/drawing/2014/main" id="{466770F5-6AE0-EA3E-D29F-8419148E65C3}"/>
              </a:ext>
            </a:extLst>
          </p:cNvPr>
          <p:cNvCxnSpPr>
            <a:cxnSpLocks/>
          </p:cNvCxnSpPr>
          <p:nvPr/>
        </p:nvCxnSpPr>
        <p:spPr>
          <a:xfrm flipH="1">
            <a:off x="2401608" y="4054746"/>
            <a:ext cx="564127" cy="14706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222" name="Oval 4221">
            <a:extLst>
              <a:ext uri="{FF2B5EF4-FFF2-40B4-BE49-F238E27FC236}">
                <a16:creationId xmlns:a16="http://schemas.microsoft.com/office/drawing/2014/main" id="{9C62E6F5-C9E1-DF06-2A95-CC2B63877E08}"/>
              </a:ext>
            </a:extLst>
          </p:cNvPr>
          <p:cNvSpPr/>
          <p:nvPr/>
        </p:nvSpPr>
        <p:spPr>
          <a:xfrm>
            <a:off x="2213591" y="4174175"/>
            <a:ext cx="116541" cy="116541"/>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a:solidFill>
                  <a:schemeClr val="tx1"/>
                </a:solidFill>
              </a:rPr>
              <a:t>+</a:t>
            </a:r>
            <a:endParaRPr lang="en-US" sz="1050">
              <a:solidFill>
                <a:schemeClr val="tx1"/>
              </a:solidFill>
            </a:endParaRPr>
          </a:p>
        </p:txBody>
      </p:sp>
      <p:cxnSp>
        <p:nvCxnSpPr>
          <p:cNvPr id="4223" name="Straight Arrow Connector 4222">
            <a:extLst>
              <a:ext uri="{FF2B5EF4-FFF2-40B4-BE49-F238E27FC236}">
                <a16:creationId xmlns:a16="http://schemas.microsoft.com/office/drawing/2014/main" id="{099BFCE9-0274-66EB-3651-658C72DC053F}"/>
              </a:ext>
            </a:extLst>
          </p:cNvPr>
          <p:cNvCxnSpPr>
            <a:cxnSpLocks/>
          </p:cNvCxnSpPr>
          <p:nvPr/>
        </p:nvCxnSpPr>
        <p:spPr>
          <a:xfrm>
            <a:off x="2361303" y="4290716"/>
            <a:ext cx="332583" cy="7835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224" name="TextBox 4223">
            <a:extLst>
              <a:ext uri="{FF2B5EF4-FFF2-40B4-BE49-F238E27FC236}">
                <a16:creationId xmlns:a16="http://schemas.microsoft.com/office/drawing/2014/main" id="{0D516033-2EE8-0BFE-ADEC-928E9C63BD25}"/>
              </a:ext>
            </a:extLst>
          </p:cNvPr>
          <p:cNvSpPr txBox="1"/>
          <p:nvPr/>
        </p:nvSpPr>
        <p:spPr>
          <a:xfrm>
            <a:off x="2680437" y="4228271"/>
            <a:ext cx="270164" cy="276999"/>
          </a:xfrm>
          <a:prstGeom prst="rect">
            <a:avLst/>
          </a:prstGeom>
          <a:noFill/>
        </p:spPr>
        <p:txBody>
          <a:bodyPr wrap="square" rtlCol="0">
            <a:spAutoFit/>
          </a:bodyPr>
          <a:lstStyle/>
          <a:p>
            <a:r>
              <a:rPr lang="en-US" sz="1200">
                <a:latin typeface="Fira Sans" panose="020B0503050000020004" pitchFamily="34" charset="0"/>
              </a:rPr>
              <a:t>y</a:t>
            </a:r>
          </a:p>
        </p:txBody>
      </p:sp>
      <p:sp>
        <p:nvSpPr>
          <p:cNvPr id="4225" name="Rectangle 4224">
            <a:extLst>
              <a:ext uri="{FF2B5EF4-FFF2-40B4-BE49-F238E27FC236}">
                <a16:creationId xmlns:a16="http://schemas.microsoft.com/office/drawing/2014/main" id="{ED8FD6D9-C344-AA8D-6296-170FEE823170}"/>
              </a:ext>
            </a:extLst>
          </p:cNvPr>
          <p:cNvSpPr/>
          <p:nvPr/>
        </p:nvSpPr>
        <p:spPr>
          <a:xfrm>
            <a:off x="918583" y="3137275"/>
            <a:ext cx="1191226" cy="95785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26" name="Rectangle 4225">
            <a:extLst>
              <a:ext uri="{FF2B5EF4-FFF2-40B4-BE49-F238E27FC236}">
                <a16:creationId xmlns:a16="http://schemas.microsoft.com/office/drawing/2014/main" id="{954431D0-CA0B-568F-247F-10B70A5E415C}"/>
              </a:ext>
            </a:extLst>
          </p:cNvPr>
          <p:cNvSpPr/>
          <p:nvPr/>
        </p:nvSpPr>
        <p:spPr>
          <a:xfrm>
            <a:off x="2334108" y="3137275"/>
            <a:ext cx="1191226" cy="95785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227" name="Straight Arrow Connector 4226">
            <a:extLst>
              <a:ext uri="{FF2B5EF4-FFF2-40B4-BE49-F238E27FC236}">
                <a16:creationId xmlns:a16="http://schemas.microsoft.com/office/drawing/2014/main" id="{B6B8406B-2935-19A5-7095-C2773958CCCD}"/>
              </a:ext>
            </a:extLst>
          </p:cNvPr>
          <p:cNvCxnSpPr>
            <a:cxnSpLocks/>
            <a:stCxn id="4225" idx="3"/>
            <a:endCxn id="4226" idx="1"/>
          </p:cNvCxnSpPr>
          <p:nvPr/>
        </p:nvCxnSpPr>
        <p:spPr>
          <a:xfrm>
            <a:off x="2109809" y="3616202"/>
            <a:ext cx="22429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231" name="TextBox 4230">
            <a:extLst>
              <a:ext uri="{FF2B5EF4-FFF2-40B4-BE49-F238E27FC236}">
                <a16:creationId xmlns:a16="http://schemas.microsoft.com/office/drawing/2014/main" id="{BBFE569E-9E91-6287-FA16-B6D3A54957BE}"/>
              </a:ext>
            </a:extLst>
          </p:cNvPr>
          <p:cNvSpPr txBox="1"/>
          <p:nvPr/>
        </p:nvSpPr>
        <p:spPr>
          <a:xfrm>
            <a:off x="2061054" y="3409237"/>
            <a:ext cx="331591" cy="261610"/>
          </a:xfrm>
          <a:prstGeom prst="rect">
            <a:avLst/>
          </a:prstGeom>
          <a:noFill/>
        </p:spPr>
        <p:txBody>
          <a:bodyPr wrap="square" rtlCol="0">
            <a:spAutoFit/>
          </a:bodyPr>
          <a:lstStyle/>
          <a:p>
            <a:r>
              <a:rPr lang="en-US" sz="1050">
                <a:latin typeface="Fira Sans" panose="020B0503050000020004" pitchFamily="34" charset="0"/>
              </a:rPr>
              <a:t>f1</a:t>
            </a:r>
          </a:p>
        </p:txBody>
      </p:sp>
      <p:cxnSp>
        <p:nvCxnSpPr>
          <p:cNvPr id="4232" name="Straight Arrow Connector 4231">
            <a:extLst>
              <a:ext uri="{FF2B5EF4-FFF2-40B4-BE49-F238E27FC236}">
                <a16:creationId xmlns:a16="http://schemas.microsoft.com/office/drawing/2014/main" id="{B6351F96-27E4-E9B6-EF9B-C1395ED8C45F}"/>
              </a:ext>
            </a:extLst>
          </p:cNvPr>
          <p:cNvCxnSpPr>
            <a:cxnSpLocks/>
          </p:cNvCxnSpPr>
          <p:nvPr/>
        </p:nvCxnSpPr>
        <p:spPr>
          <a:xfrm>
            <a:off x="3533981" y="3616202"/>
            <a:ext cx="22429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233" name="TextBox 4232">
            <a:extLst>
              <a:ext uri="{FF2B5EF4-FFF2-40B4-BE49-F238E27FC236}">
                <a16:creationId xmlns:a16="http://schemas.microsoft.com/office/drawing/2014/main" id="{D1881699-6D86-57BE-EC2E-8C4B23AB500E}"/>
              </a:ext>
            </a:extLst>
          </p:cNvPr>
          <p:cNvSpPr txBox="1"/>
          <p:nvPr/>
        </p:nvSpPr>
        <p:spPr>
          <a:xfrm>
            <a:off x="3485226" y="3409237"/>
            <a:ext cx="331591" cy="261610"/>
          </a:xfrm>
          <a:prstGeom prst="rect">
            <a:avLst/>
          </a:prstGeom>
          <a:noFill/>
        </p:spPr>
        <p:txBody>
          <a:bodyPr wrap="square" rtlCol="0">
            <a:spAutoFit/>
          </a:bodyPr>
          <a:lstStyle/>
          <a:p>
            <a:r>
              <a:rPr lang="en-US" sz="1050">
                <a:latin typeface="Fira Sans" panose="020B0503050000020004" pitchFamily="34" charset="0"/>
              </a:rPr>
              <a:t>f2</a:t>
            </a:r>
          </a:p>
        </p:txBody>
      </p:sp>
      <p:sp>
        <p:nvSpPr>
          <p:cNvPr id="4235" name="Oval 4234">
            <a:extLst>
              <a:ext uri="{FF2B5EF4-FFF2-40B4-BE49-F238E27FC236}">
                <a16:creationId xmlns:a16="http://schemas.microsoft.com/office/drawing/2014/main" id="{C2D8BF8C-7FDF-513E-E3FF-96F71F1D9935}"/>
              </a:ext>
            </a:extLst>
          </p:cNvPr>
          <p:cNvSpPr/>
          <p:nvPr/>
        </p:nvSpPr>
        <p:spPr>
          <a:xfrm>
            <a:off x="6122481" y="3631272"/>
            <a:ext cx="169196" cy="169196"/>
          </a:xfrm>
          <a:prstGeom prst="ellipse">
            <a:avLst/>
          </a:prstGeom>
          <a:solidFill>
            <a:srgbClr val="3274A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37" name="Oval 4236">
            <a:extLst>
              <a:ext uri="{FF2B5EF4-FFF2-40B4-BE49-F238E27FC236}">
                <a16:creationId xmlns:a16="http://schemas.microsoft.com/office/drawing/2014/main" id="{AA9A4AD7-2FD3-4CE7-7F27-C45D8B668085}"/>
              </a:ext>
            </a:extLst>
          </p:cNvPr>
          <p:cNvSpPr/>
          <p:nvPr/>
        </p:nvSpPr>
        <p:spPr>
          <a:xfrm>
            <a:off x="6563410" y="4249689"/>
            <a:ext cx="169196" cy="169196"/>
          </a:xfrm>
          <a:prstGeom prst="ellipse">
            <a:avLst/>
          </a:prstGeom>
          <a:solidFill>
            <a:srgbClr val="FF771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38" name="Oval 4237">
            <a:extLst>
              <a:ext uri="{FF2B5EF4-FFF2-40B4-BE49-F238E27FC236}">
                <a16:creationId xmlns:a16="http://schemas.microsoft.com/office/drawing/2014/main" id="{7117EBB3-E57E-0299-9723-1944C02D8718}"/>
              </a:ext>
            </a:extLst>
          </p:cNvPr>
          <p:cNvSpPr/>
          <p:nvPr/>
        </p:nvSpPr>
        <p:spPr>
          <a:xfrm>
            <a:off x="6547189" y="3832117"/>
            <a:ext cx="169196" cy="169196"/>
          </a:xfrm>
          <a:prstGeom prst="ellipse">
            <a:avLst/>
          </a:prstGeom>
          <a:solidFill>
            <a:srgbClr val="FF771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39" name="Oval 4238">
            <a:extLst>
              <a:ext uri="{FF2B5EF4-FFF2-40B4-BE49-F238E27FC236}">
                <a16:creationId xmlns:a16="http://schemas.microsoft.com/office/drawing/2014/main" id="{52797DE3-2DB3-0875-2CDD-B3FE1ACCF726}"/>
              </a:ext>
            </a:extLst>
          </p:cNvPr>
          <p:cNvSpPr/>
          <p:nvPr/>
        </p:nvSpPr>
        <p:spPr>
          <a:xfrm>
            <a:off x="6547187" y="3418476"/>
            <a:ext cx="169196" cy="169196"/>
          </a:xfrm>
          <a:prstGeom prst="ellipse">
            <a:avLst/>
          </a:prstGeom>
          <a:solidFill>
            <a:srgbClr val="FF771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40" name="Oval 4239">
            <a:extLst>
              <a:ext uri="{FF2B5EF4-FFF2-40B4-BE49-F238E27FC236}">
                <a16:creationId xmlns:a16="http://schemas.microsoft.com/office/drawing/2014/main" id="{B7B4A9DF-BE76-7F8B-E6DB-2D03D8B6287A}"/>
              </a:ext>
            </a:extLst>
          </p:cNvPr>
          <p:cNvSpPr/>
          <p:nvPr/>
        </p:nvSpPr>
        <p:spPr>
          <a:xfrm>
            <a:off x="6545906" y="3006767"/>
            <a:ext cx="169196" cy="169196"/>
          </a:xfrm>
          <a:prstGeom prst="ellipse">
            <a:avLst/>
          </a:prstGeom>
          <a:solidFill>
            <a:srgbClr val="FF771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41" name="Oval 4240">
            <a:extLst>
              <a:ext uri="{FF2B5EF4-FFF2-40B4-BE49-F238E27FC236}">
                <a16:creationId xmlns:a16="http://schemas.microsoft.com/office/drawing/2014/main" id="{EB507D5F-F0D9-B952-9A17-EA85BCEFCC5A}"/>
              </a:ext>
            </a:extLst>
          </p:cNvPr>
          <p:cNvSpPr/>
          <p:nvPr/>
        </p:nvSpPr>
        <p:spPr>
          <a:xfrm>
            <a:off x="7032890" y="4249689"/>
            <a:ext cx="169196" cy="169196"/>
          </a:xfrm>
          <a:prstGeom prst="ellipse">
            <a:avLst/>
          </a:prstGeom>
          <a:solidFill>
            <a:srgbClr val="FF771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42" name="Oval 4241">
            <a:extLst>
              <a:ext uri="{FF2B5EF4-FFF2-40B4-BE49-F238E27FC236}">
                <a16:creationId xmlns:a16="http://schemas.microsoft.com/office/drawing/2014/main" id="{84928B52-9D45-ABC8-35F6-8056AD7D5131}"/>
              </a:ext>
            </a:extLst>
          </p:cNvPr>
          <p:cNvSpPr/>
          <p:nvPr/>
        </p:nvSpPr>
        <p:spPr>
          <a:xfrm>
            <a:off x="7016670" y="3832117"/>
            <a:ext cx="169196" cy="169196"/>
          </a:xfrm>
          <a:prstGeom prst="ellipse">
            <a:avLst/>
          </a:prstGeom>
          <a:solidFill>
            <a:srgbClr val="FF771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43" name="Oval 4242">
            <a:extLst>
              <a:ext uri="{FF2B5EF4-FFF2-40B4-BE49-F238E27FC236}">
                <a16:creationId xmlns:a16="http://schemas.microsoft.com/office/drawing/2014/main" id="{39BDA5CD-7974-E750-A6BE-42A64E3BEE0D}"/>
              </a:ext>
            </a:extLst>
          </p:cNvPr>
          <p:cNvSpPr/>
          <p:nvPr/>
        </p:nvSpPr>
        <p:spPr>
          <a:xfrm>
            <a:off x="7016668" y="3418476"/>
            <a:ext cx="169196" cy="169196"/>
          </a:xfrm>
          <a:prstGeom prst="ellipse">
            <a:avLst/>
          </a:prstGeom>
          <a:solidFill>
            <a:srgbClr val="FF771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44" name="Oval 4243">
            <a:extLst>
              <a:ext uri="{FF2B5EF4-FFF2-40B4-BE49-F238E27FC236}">
                <a16:creationId xmlns:a16="http://schemas.microsoft.com/office/drawing/2014/main" id="{6B8AB7CA-7175-F4E0-09E0-110CCD9E650C}"/>
              </a:ext>
            </a:extLst>
          </p:cNvPr>
          <p:cNvSpPr/>
          <p:nvPr/>
        </p:nvSpPr>
        <p:spPr>
          <a:xfrm>
            <a:off x="7015386" y="3006767"/>
            <a:ext cx="169196" cy="169196"/>
          </a:xfrm>
          <a:prstGeom prst="ellipse">
            <a:avLst/>
          </a:prstGeom>
          <a:solidFill>
            <a:srgbClr val="FF771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51" name="Oval 4250">
            <a:extLst>
              <a:ext uri="{FF2B5EF4-FFF2-40B4-BE49-F238E27FC236}">
                <a16:creationId xmlns:a16="http://schemas.microsoft.com/office/drawing/2014/main" id="{EE180080-634E-3133-F06D-678672A6063E}"/>
              </a:ext>
            </a:extLst>
          </p:cNvPr>
          <p:cNvSpPr/>
          <p:nvPr/>
        </p:nvSpPr>
        <p:spPr>
          <a:xfrm>
            <a:off x="7430669" y="3618009"/>
            <a:ext cx="169196" cy="169196"/>
          </a:xfrm>
          <a:prstGeom prst="ellipse">
            <a:avLst/>
          </a:prstGeom>
          <a:solidFill>
            <a:srgbClr val="3274A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254" name="Straight Connector 4253">
            <a:extLst>
              <a:ext uri="{FF2B5EF4-FFF2-40B4-BE49-F238E27FC236}">
                <a16:creationId xmlns:a16="http://schemas.microsoft.com/office/drawing/2014/main" id="{3275CA17-D40D-C819-FDEC-869727D09344}"/>
              </a:ext>
            </a:extLst>
          </p:cNvPr>
          <p:cNvCxnSpPr>
            <a:cxnSpLocks/>
            <a:stCxn id="4235" idx="6"/>
            <a:endCxn id="4239" idx="3"/>
          </p:cNvCxnSpPr>
          <p:nvPr/>
        </p:nvCxnSpPr>
        <p:spPr>
          <a:xfrm flipV="1">
            <a:off x="6291676" y="3562893"/>
            <a:ext cx="280290" cy="152977"/>
          </a:xfrm>
          <a:prstGeom prst="line">
            <a:avLst/>
          </a:prstGeom>
        </p:spPr>
        <p:style>
          <a:lnRef idx="1">
            <a:schemeClr val="dk1"/>
          </a:lnRef>
          <a:fillRef idx="0">
            <a:schemeClr val="dk1"/>
          </a:fillRef>
          <a:effectRef idx="0">
            <a:schemeClr val="dk1"/>
          </a:effectRef>
          <a:fontRef idx="minor">
            <a:schemeClr val="tx1"/>
          </a:fontRef>
        </p:style>
      </p:cxnSp>
      <p:cxnSp>
        <p:nvCxnSpPr>
          <p:cNvPr id="4260" name="Straight Connector 4259">
            <a:extLst>
              <a:ext uri="{FF2B5EF4-FFF2-40B4-BE49-F238E27FC236}">
                <a16:creationId xmlns:a16="http://schemas.microsoft.com/office/drawing/2014/main" id="{DD5F8DF6-69AB-737E-3460-B31993440144}"/>
              </a:ext>
            </a:extLst>
          </p:cNvPr>
          <p:cNvCxnSpPr>
            <a:cxnSpLocks/>
            <a:stCxn id="4235" idx="5"/>
            <a:endCxn id="4238" idx="1"/>
          </p:cNvCxnSpPr>
          <p:nvPr/>
        </p:nvCxnSpPr>
        <p:spPr>
          <a:xfrm>
            <a:off x="6266898" y="3775689"/>
            <a:ext cx="305069" cy="81206"/>
          </a:xfrm>
          <a:prstGeom prst="line">
            <a:avLst/>
          </a:prstGeom>
        </p:spPr>
        <p:style>
          <a:lnRef idx="1">
            <a:schemeClr val="dk1"/>
          </a:lnRef>
          <a:fillRef idx="0">
            <a:schemeClr val="dk1"/>
          </a:fillRef>
          <a:effectRef idx="0">
            <a:schemeClr val="dk1"/>
          </a:effectRef>
          <a:fontRef idx="minor">
            <a:schemeClr val="tx1"/>
          </a:fontRef>
        </p:style>
      </p:cxnSp>
      <p:cxnSp>
        <p:nvCxnSpPr>
          <p:cNvPr id="4269" name="Straight Connector 4268">
            <a:extLst>
              <a:ext uri="{FF2B5EF4-FFF2-40B4-BE49-F238E27FC236}">
                <a16:creationId xmlns:a16="http://schemas.microsoft.com/office/drawing/2014/main" id="{DC4F6C3B-E77E-E3CE-DF4C-4102DC52B936}"/>
              </a:ext>
            </a:extLst>
          </p:cNvPr>
          <p:cNvCxnSpPr>
            <a:cxnSpLocks/>
            <a:stCxn id="4237" idx="6"/>
            <a:endCxn id="4242" idx="3"/>
          </p:cNvCxnSpPr>
          <p:nvPr/>
        </p:nvCxnSpPr>
        <p:spPr>
          <a:xfrm flipV="1">
            <a:off x="6732606" y="3976534"/>
            <a:ext cx="308842" cy="357753"/>
          </a:xfrm>
          <a:prstGeom prst="line">
            <a:avLst/>
          </a:prstGeom>
        </p:spPr>
        <p:style>
          <a:lnRef idx="1">
            <a:schemeClr val="dk1"/>
          </a:lnRef>
          <a:fillRef idx="0">
            <a:schemeClr val="dk1"/>
          </a:fillRef>
          <a:effectRef idx="0">
            <a:schemeClr val="dk1"/>
          </a:effectRef>
          <a:fontRef idx="minor">
            <a:schemeClr val="tx1"/>
          </a:fontRef>
        </p:style>
      </p:cxnSp>
      <p:cxnSp>
        <p:nvCxnSpPr>
          <p:cNvPr id="4272" name="Straight Connector 4271">
            <a:extLst>
              <a:ext uri="{FF2B5EF4-FFF2-40B4-BE49-F238E27FC236}">
                <a16:creationId xmlns:a16="http://schemas.microsoft.com/office/drawing/2014/main" id="{7B1871A3-03CD-928F-6D0C-313FF9FD355F}"/>
              </a:ext>
            </a:extLst>
          </p:cNvPr>
          <p:cNvCxnSpPr>
            <a:cxnSpLocks/>
            <a:stCxn id="4237" idx="6"/>
            <a:endCxn id="4243" idx="3"/>
          </p:cNvCxnSpPr>
          <p:nvPr/>
        </p:nvCxnSpPr>
        <p:spPr>
          <a:xfrm flipV="1">
            <a:off x="6732606" y="3562893"/>
            <a:ext cx="308841" cy="771395"/>
          </a:xfrm>
          <a:prstGeom prst="line">
            <a:avLst/>
          </a:prstGeom>
        </p:spPr>
        <p:style>
          <a:lnRef idx="1">
            <a:schemeClr val="dk1"/>
          </a:lnRef>
          <a:fillRef idx="0">
            <a:schemeClr val="dk1"/>
          </a:fillRef>
          <a:effectRef idx="0">
            <a:schemeClr val="dk1"/>
          </a:effectRef>
          <a:fontRef idx="minor">
            <a:schemeClr val="tx1"/>
          </a:fontRef>
        </p:style>
      </p:cxnSp>
      <p:cxnSp>
        <p:nvCxnSpPr>
          <p:cNvPr id="4275" name="Straight Connector 4274">
            <a:extLst>
              <a:ext uri="{FF2B5EF4-FFF2-40B4-BE49-F238E27FC236}">
                <a16:creationId xmlns:a16="http://schemas.microsoft.com/office/drawing/2014/main" id="{EB41B67F-51EB-2B3D-F755-A39BEB286DB1}"/>
              </a:ext>
            </a:extLst>
          </p:cNvPr>
          <p:cNvCxnSpPr>
            <a:cxnSpLocks/>
            <a:stCxn id="4237" idx="6"/>
            <a:endCxn id="4244" idx="2"/>
          </p:cNvCxnSpPr>
          <p:nvPr/>
        </p:nvCxnSpPr>
        <p:spPr>
          <a:xfrm flipV="1">
            <a:off x="6732606" y="3091365"/>
            <a:ext cx="282781" cy="1242922"/>
          </a:xfrm>
          <a:prstGeom prst="line">
            <a:avLst/>
          </a:prstGeom>
        </p:spPr>
        <p:style>
          <a:lnRef idx="1">
            <a:schemeClr val="dk1"/>
          </a:lnRef>
          <a:fillRef idx="0">
            <a:schemeClr val="dk1"/>
          </a:fillRef>
          <a:effectRef idx="0">
            <a:schemeClr val="dk1"/>
          </a:effectRef>
          <a:fontRef idx="minor">
            <a:schemeClr val="tx1"/>
          </a:fontRef>
        </p:style>
      </p:cxnSp>
      <p:cxnSp>
        <p:nvCxnSpPr>
          <p:cNvPr id="4278" name="Straight Connector 4277">
            <a:extLst>
              <a:ext uri="{FF2B5EF4-FFF2-40B4-BE49-F238E27FC236}">
                <a16:creationId xmlns:a16="http://schemas.microsoft.com/office/drawing/2014/main" id="{B41E1A5D-1BC4-4BC4-557E-2C3CF7F2F578}"/>
              </a:ext>
            </a:extLst>
          </p:cNvPr>
          <p:cNvCxnSpPr>
            <a:cxnSpLocks/>
            <a:stCxn id="4237" idx="6"/>
            <a:endCxn id="4241" idx="2"/>
          </p:cNvCxnSpPr>
          <p:nvPr/>
        </p:nvCxnSpPr>
        <p:spPr>
          <a:xfrm>
            <a:off x="6732606" y="4334288"/>
            <a:ext cx="300286" cy="0"/>
          </a:xfrm>
          <a:prstGeom prst="line">
            <a:avLst/>
          </a:prstGeom>
        </p:spPr>
        <p:style>
          <a:lnRef idx="1">
            <a:schemeClr val="dk1"/>
          </a:lnRef>
          <a:fillRef idx="0">
            <a:schemeClr val="dk1"/>
          </a:fillRef>
          <a:effectRef idx="0">
            <a:schemeClr val="dk1"/>
          </a:effectRef>
          <a:fontRef idx="minor">
            <a:schemeClr val="tx1"/>
          </a:fontRef>
        </p:style>
      </p:cxnSp>
      <p:cxnSp>
        <p:nvCxnSpPr>
          <p:cNvPr id="4287" name="Straight Connector 4286">
            <a:extLst>
              <a:ext uri="{FF2B5EF4-FFF2-40B4-BE49-F238E27FC236}">
                <a16:creationId xmlns:a16="http://schemas.microsoft.com/office/drawing/2014/main" id="{F0BBA167-91A2-0063-4FAD-C710C26CB81C}"/>
              </a:ext>
            </a:extLst>
          </p:cNvPr>
          <p:cNvCxnSpPr>
            <a:cxnSpLocks/>
            <a:stCxn id="4235" idx="6"/>
            <a:endCxn id="4237" idx="1"/>
          </p:cNvCxnSpPr>
          <p:nvPr/>
        </p:nvCxnSpPr>
        <p:spPr>
          <a:xfrm>
            <a:off x="6291676" y="3715871"/>
            <a:ext cx="296512" cy="558597"/>
          </a:xfrm>
          <a:prstGeom prst="line">
            <a:avLst/>
          </a:prstGeom>
        </p:spPr>
        <p:style>
          <a:lnRef idx="1">
            <a:schemeClr val="dk1"/>
          </a:lnRef>
          <a:fillRef idx="0">
            <a:schemeClr val="dk1"/>
          </a:fillRef>
          <a:effectRef idx="0">
            <a:schemeClr val="dk1"/>
          </a:effectRef>
          <a:fontRef idx="minor">
            <a:schemeClr val="tx1"/>
          </a:fontRef>
        </p:style>
      </p:cxnSp>
      <p:cxnSp>
        <p:nvCxnSpPr>
          <p:cNvPr id="4293" name="Straight Connector 4292">
            <a:extLst>
              <a:ext uri="{FF2B5EF4-FFF2-40B4-BE49-F238E27FC236}">
                <a16:creationId xmlns:a16="http://schemas.microsoft.com/office/drawing/2014/main" id="{119F12CD-474C-560F-21EC-894B9232BF7C}"/>
              </a:ext>
            </a:extLst>
          </p:cNvPr>
          <p:cNvCxnSpPr>
            <a:cxnSpLocks/>
            <a:stCxn id="4235" idx="6"/>
            <a:endCxn id="4240" idx="3"/>
          </p:cNvCxnSpPr>
          <p:nvPr/>
        </p:nvCxnSpPr>
        <p:spPr>
          <a:xfrm flipV="1">
            <a:off x="6291676" y="3151184"/>
            <a:ext cx="279008" cy="564686"/>
          </a:xfrm>
          <a:prstGeom prst="line">
            <a:avLst/>
          </a:prstGeom>
        </p:spPr>
        <p:style>
          <a:lnRef idx="1">
            <a:schemeClr val="dk1"/>
          </a:lnRef>
          <a:fillRef idx="0">
            <a:schemeClr val="dk1"/>
          </a:fillRef>
          <a:effectRef idx="0">
            <a:schemeClr val="dk1"/>
          </a:effectRef>
          <a:fontRef idx="minor">
            <a:schemeClr val="tx1"/>
          </a:fontRef>
        </p:style>
      </p:cxnSp>
      <p:cxnSp>
        <p:nvCxnSpPr>
          <p:cNvPr id="4296" name="Straight Connector 4295">
            <a:extLst>
              <a:ext uri="{FF2B5EF4-FFF2-40B4-BE49-F238E27FC236}">
                <a16:creationId xmlns:a16="http://schemas.microsoft.com/office/drawing/2014/main" id="{457D85E7-0BC7-0B03-3617-DAE2613E49AB}"/>
              </a:ext>
            </a:extLst>
          </p:cNvPr>
          <p:cNvCxnSpPr>
            <a:cxnSpLocks/>
            <a:stCxn id="4239" idx="5"/>
            <a:endCxn id="4244" idx="3"/>
          </p:cNvCxnSpPr>
          <p:nvPr/>
        </p:nvCxnSpPr>
        <p:spPr>
          <a:xfrm flipV="1">
            <a:off x="6691605" y="3151184"/>
            <a:ext cx="348560" cy="411709"/>
          </a:xfrm>
          <a:prstGeom prst="line">
            <a:avLst/>
          </a:prstGeom>
        </p:spPr>
        <p:style>
          <a:lnRef idx="1">
            <a:schemeClr val="dk1"/>
          </a:lnRef>
          <a:fillRef idx="0">
            <a:schemeClr val="dk1"/>
          </a:fillRef>
          <a:effectRef idx="0">
            <a:schemeClr val="dk1"/>
          </a:effectRef>
          <a:fontRef idx="minor">
            <a:schemeClr val="tx1"/>
          </a:fontRef>
        </p:style>
      </p:cxnSp>
      <p:cxnSp>
        <p:nvCxnSpPr>
          <p:cNvPr id="4299" name="Straight Connector 4298">
            <a:extLst>
              <a:ext uri="{FF2B5EF4-FFF2-40B4-BE49-F238E27FC236}">
                <a16:creationId xmlns:a16="http://schemas.microsoft.com/office/drawing/2014/main" id="{26EA7F38-DE98-E95A-654C-7AC47240F4CB}"/>
              </a:ext>
            </a:extLst>
          </p:cNvPr>
          <p:cNvCxnSpPr>
            <a:cxnSpLocks/>
            <a:stCxn id="4239" idx="7"/>
            <a:endCxn id="4243" idx="2"/>
          </p:cNvCxnSpPr>
          <p:nvPr/>
        </p:nvCxnSpPr>
        <p:spPr>
          <a:xfrm>
            <a:off x="6691605" y="3443254"/>
            <a:ext cx="325064" cy="59820"/>
          </a:xfrm>
          <a:prstGeom prst="line">
            <a:avLst/>
          </a:prstGeom>
        </p:spPr>
        <p:style>
          <a:lnRef idx="1">
            <a:schemeClr val="dk1"/>
          </a:lnRef>
          <a:fillRef idx="0">
            <a:schemeClr val="dk1"/>
          </a:fillRef>
          <a:effectRef idx="0">
            <a:schemeClr val="dk1"/>
          </a:effectRef>
          <a:fontRef idx="minor">
            <a:schemeClr val="tx1"/>
          </a:fontRef>
        </p:style>
      </p:cxnSp>
      <p:cxnSp>
        <p:nvCxnSpPr>
          <p:cNvPr id="4302" name="Straight Connector 4301">
            <a:extLst>
              <a:ext uri="{FF2B5EF4-FFF2-40B4-BE49-F238E27FC236}">
                <a16:creationId xmlns:a16="http://schemas.microsoft.com/office/drawing/2014/main" id="{8D24504E-760C-B872-D17B-F12E35E044AF}"/>
              </a:ext>
            </a:extLst>
          </p:cNvPr>
          <p:cNvCxnSpPr>
            <a:cxnSpLocks/>
            <a:stCxn id="4239" idx="6"/>
            <a:endCxn id="4242" idx="2"/>
          </p:cNvCxnSpPr>
          <p:nvPr/>
        </p:nvCxnSpPr>
        <p:spPr>
          <a:xfrm>
            <a:off x="6716383" y="3503074"/>
            <a:ext cx="300287" cy="413641"/>
          </a:xfrm>
          <a:prstGeom prst="line">
            <a:avLst/>
          </a:prstGeom>
        </p:spPr>
        <p:style>
          <a:lnRef idx="1">
            <a:schemeClr val="dk1"/>
          </a:lnRef>
          <a:fillRef idx="0">
            <a:schemeClr val="dk1"/>
          </a:fillRef>
          <a:effectRef idx="0">
            <a:schemeClr val="dk1"/>
          </a:effectRef>
          <a:fontRef idx="minor">
            <a:schemeClr val="tx1"/>
          </a:fontRef>
        </p:style>
      </p:cxnSp>
      <p:cxnSp>
        <p:nvCxnSpPr>
          <p:cNvPr id="4305" name="Straight Connector 4304">
            <a:extLst>
              <a:ext uri="{FF2B5EF4-FFF2-40B4-BE49-F238E27FC236}">
                <a16:creationId xmlns:a16="http://schemas.microsoft.com/office/drawing/2014/main" id="{5045899E-FFB4-E60E-CDFC-7DE1B34FE704}"/>
              </a:ext>
            </a:extLst>
          </p:cNvPr>
          <p:cNvCxnSpPr>
            <a:cxnSpLocks/>
            <a:stCxn id="4239" idx="5"/>
            <a:endCxn id="4241" idx="1"/>
          </p:cNvCxnSpPr>
          <p:nvPr/>
        </p:nvCxnSpPr>
        <p:spPr>
          <a:xfrm>
            <a:off x="6691605" y="3562893"/>
            <a:ext cx="366064" cy="711574"/>
          </a:xfrm>
          <a:prstGeom prst="line">
            <a:avLst/>
          </a:prstGeom>
        </p:spPr>
        <p:style>
          <a:lnRef idx="1">
            <a:schemeClr val="dk1"/>
          </a:lnRef>
          <a:fillRef idx="0">
            <a:schemeClr val="dk1"/>
          </a:fillRef>
          <a:effectRef idx="0">
            <a:schemeClr val="dk1"/>
          </a:effectRef>
          <a:fontRef idx="minor">
            <a:schemeClr val="tx1"/>
          </a:fontRef>
        </p:style>
      </p:cxnSp>
      <p:cxnSp>
        <p:nvCxnSpPr>
          <p:cNvPr id="4308" name="Straight Connector 4307">
            <a:extLst>
              <a:ext uri="{FF2B5EF4-FFF2-40B4-BE49-F238E27FC236}">
                <a16:creationId xmlns:a16="http://schemas.microsoft.com/office/drawing/2014/main" id="{F4D868C8-7468-E0BC-8B29-B7B94FFE7F1E}"/>
              </a:ext>
            </a:extLst>
          </p:cNvPr>
          <p:cNvCxnSpPr>
            <a:cxnSpLocks/>
            <a:stCxn id="4238" idx="6"/>
            <a:endCxn id="4241" idx="2"/>
          </p:cNvCxnSpPr>
          <p:nvPr/>
        </p:nvCxnSpPr>
        <p:spPr>
          <a:xfrm>
            <a:off x="6716385" y="3916716"/>
            <a:ext cx="316506" cy="417573"/>
          </a:xfrm>
          <a:prstGeom prst="line">
            <a:avLst/>
          </a:prstGeom>
        </p:spPr>
        <p:style>
          <a:lnRef idx="1">
            <a:schemeClr val="dk1"/>
          </a:lnRef>
          <a:fillRef idx="0">
            <a:schemeClr val="dk1"/>
          </a:fillRef>
          <a:effectRef idx="0">
            <a:schemeClr val="dk1"/>
          </a:effectRef>
          <a:fontRef idx="minor">
            <a:schemeClr val="tx1"/>
          </a:fontRef>
        </p:style>
      </p:cxnSp>
      <p:cxnSp>
        <p:nvCxnSpPr>
          <p:cNvPr id="4311" name="Straight Connector 4310">
            <a:extLst>
              <a:ext uri="{FF2B5EF4-FFF2-40B4-BE49-F238E27FC236}">
                <a16:creationId xmlns:a16="http://schemas.microsoft.com/office/drawing/2014/main" id="{60B45B63-1AE2-9048-5194-800AE51D15B7}"/>
              </a:ext>
            </a:extLst>
          </p:cNvPr>
          <p:cNvCxnSpPr>
            <a:cxnSpLocks/>
            <a:stCxn id="4238" idx="6"/>
            <a:endCxn id="4242" idx="2"/>
          </p:cNvCxnSpPr>
          <p:nvPr/>
        </p:nvCxnSpPr>
        <p:spPr>
          <a:xfrm>
            <a:off x="6716385" y="3916716"/>
            <a:ext cx="300286" cy="0"/>
          </a:xfrm>
          <a:prstGeom prst="line">
            <a:avLst/>
          </a:prstGeom>
        </p:spPr>
        <p:style>
          <a:lnRef idx="1">
            <a:schemeClr val="dk1"/>
          </a:lnRef>
          <a:fillRef idx="0">
            <a:schemeClr val="dk1"/>
          </a:fillRef>
          <a:effectRef idx="0">
            <a:schemeClr val="dk1"/>
          </a:effectRef>
          <a:fontRef idx="minor">
            <a:schemeClr val="tx1"/>
          </a:fontRef>
        </p:style>
      </p:cxnSp>
      <p:cxnSp>
        <p:nvCxnSpPr>
          <p:cNvPr id="4314" name="Straight Connector 4313">
            <a:extLst>
              <a:ext uri="{FF2B5EF4-FFF2-40B4-BE49-F238E27FC236}">
                <a16:creationId xmlns:a16="http://schemas.microsoft.com/office/drawing/2014/main" id="{35FD86FC-6297-56F6-FDF2-DB964C2ECE35}"/>
              </a:ext>
            </a:extLst>
          </p:cNvPr>
          <p:cNvCxnSpPr>
            <a:cxnSpLocks/>
            <a:stCxn id="4238" idx="6"/>
            <a:endCxn id="4243" idx="2"/>
          </p:cNvCxnSpPr>
          <p:nvPr/>
        </p:nvCxnSpPr>
        <p:spPr>
          <a:xfrm flipV="1">
            <a:off x="6716385" y="3503074"/>
            <a:ext cx="300284" cy="413641"/>
          </a:xfrm>
          <a:prstGeom prst="line">
            <a:avLst/>
          </a:prstGeom>
        </p:spPr>
        <p:style>
          <a:lnRef idx="1">
            <a:schemeClr val="dk1"/>
          </a:lnRef>
          <a:fillRef idx="0">
            <a:schemeClr val="dk1"/>
          </a:fillRef>
          <a:effectRef idx="0">
            <a:schemeClr val="dk1"/>
          </a:effectRef>
          <a:fontRef idx="minor">
            <a:schemeClr val="tx1"/>
          </a:fontRef>
        </p:style>
      </p:cxnSp>
      <p:cxnSp>
        <p:nvCxnSpPr>
          <p:cNvPr id="4317" name="Straight Connector 4316">
            <a:extLst>
              <a:ext uri="{FF2B5EF4-FFF2-40B4-BE49-F238E27FC236}">
                <a16:creationId xmlns:a16="http://schemas.microsoft.com/office/drawing/2014/main" id="{DC424297-D20E-269C-7272-0812B1B4E752}"/>
              </a:ext>
            </a:extLst>
          </p:cNvPr>
          <p:cNvCxnSpPr>
            <a:cxnSpLocks/>
            <a:stCxn id="4238" idx="6"/>
            <a:endCxn id="4244" idx="3"/>
          </p:cNvCxnSpPr>
          <p:nvPr/>
        </p:nvCxnSpPr>
        <p:spPr>
          <a:xfrm flipV="1">
            <a:off x="6716385" y="3151184"/>
            <a:ext cx="323780" cy="765531"/>
          </a:xfrm>
          <a:prstGeom prst="line">
            <a:avLst/>
          </a:prstGeom>
        </p:spPr>
        <p:style>
          <a:lnRef idx="1">
            <a:schemeClr val="dk1"/>
          </a:lnRef>
          <a:fillRef idx="0">
            <a:schemeClr val="dk1"/>
          </a:fillRef>
          <a:effectRef idx="0">
            <a:schemeClr val="dk1"/>
          </a:effectRef>
          <a:fontRef idx="minor">
            <a:schemeClr val="tx1"/>
          </a:fontRef>
        </p:style>
      </p:cxnSp>
      <p:cxnSp>
        <p:nvCxnSpPr>
          <p:cNvPr id="4320" name="Straight Connector 4319">
            <a:extLst>
              <a:ext uri="{FF2B5EF4-FFF2-40B4-BE49-F238E27FC236}">
                <a16:creationId xmlns:a16="http://schemas.microsoft.com/office/drawing/2014/main" id="{D90D1C62-4EEF-728B-3897-1E5A99C14A52}"/>
              </a:ext>
            </a:extLst>
          </p:cNvPr>
          <p:cNvCxnSpPr>
            <a:cxnSpLocks/>
            <a:stCxn id="4240" idx="6"/>
            <a:endCxn id="4244" idx="2"/>
          </p:cNvCxnSpPr>
          <p:nvPr/>
        </p:nvCxnSpPr>
        <p:spPr>
          <a:xfrm>
            <a:off x="6715101" y="3091365"/>
            <a:ext cx="300286" cy="0"/>
          </a:xfrm>
          <a:prstGeom prst="line">
            <a:avLst/>
          </a:prstGeom>
        </p:spPr>
        <p:style>
          <a:lnRef idx="1">
            <a:schemeClr val="dk1"/>
          </a:lnRef>
          <a:fillRef idx="0">
            <a:schemeClr val="dk1"/>
          </a:fillRef>
          <a:effectRef idx="0">
            <a:schemeClr val="dk1"/>
          </a:effectRef>
          <a:fontRef idx="minor">
            <a:schemeClr val="tx1"/>
          </a:fontRef>
        </p:style>
      </p:cxnSp>
      <p:cxnSp>
        <p:nvCxnSpPr>
          <p:cNvPr id="4323" name="Straight Connector 4322">
            <a:extLst>
              <a:ext uri="{FF2B5EF4-FFF2-40B4-BE49-F238E27FC236}">
                <a16:creationId xmlns:a16="http://schemas.microsoft.com/office/drawing/2014/main" id="{6FAAA825-C45E-F1CE-56CF-5FB33CEBBCCA}"/>
              </a:ext>
            </a:extLst>
          </p:cNvPr>
          <p:cNvCxnSpPr>
            <a:cxnSpLocks/>
            <a:stCxn id="4240" idx="6"/>
            <a:endCxn id="4243" idx="1"/>
          </p:cNvCxnSpPr>
          <p:nvPr/>
        </p:nvCxnSpPr>
        <p:spPr>
          <a:xfrm>
            <a:off x="6715101" y="3091365"/>
            <a:ext cx="326345" cy="351888"/>
          </a:xfrm>
          <a:prstGeom prst="line">
            <a:avLst/>
          </a:prstGeom>
        </p:spPr>
        <p:style>
          <a:lnRef idx="1">
            <a:schemeClr val="dk1"/>
          </a:lnRef>
          <a:fillRef idx="0">
            <a:schemeClr val="dk1"/>
          </a:fillRef>
          <a:effectRef idx="0">
            <a:schemeClr val="dk1"/>
          </a:effectRef>
          <a:fontRef idx="minor">
            <a:schemeClr val="tx1"/>
          </a:fontRef>
        </p:style>
      </p:cxnSp>
      <p:cxnSp>
        <p:nvCxnSpPr>
          <p:cNvPr id="4326" name="Straight Connector 4325">
            <a:extLst>
              <a:ext uri="{FF2B5EF4-FFF2-40B4-BE49-F238E27FC236}">
                <a16:creationId xmlns:a16="http://schemas.microsoft.com/office/drawing/2014/main" id="{51C86661-6F0D-54F4-DCB3-963B607394C6}"/>
              </a:ext>
            </a:extLst>
          </p:cNvPr>
          <p:cNvCxnSpPr>
            <a:cxnSpLocks/>
            <a:stCxn id="4240" idx="5"/>
            <a:endCxn id="4242" idx="1"/>
          </p:cNvCxnSpPr>
          <p:nvPr/>
        </p:nvCxnSpPr>
        <p:spPr>
          <a:xfrm>
            <a:off x="6690323" y="3151184"/>
            <a:ext cx="351125" cy="705710"/>
          </a:xfrm>
          <a:prstGeom prst="line">
            <a:avLst/>
          </a:prstGeom>
        </p:spPr>
        <p:style>
          <a:lnRef idx="1">
            <a:schemeClr val="dk1"/>
          </a:lnRef>
          <a:fillRef idx="0">
            <a:schemeClr val="dk1"/>
          </a:fillRef>
          <a:effectRef idx="0">
            <a:schemeClr val="dk1"/>
          </a:effectRef>
          <a:fontRef idx="minor">
            <a:schemeClr val="tx1"/>
          </a:fontRef>
        </p:style>
      </p:cxnSp>
      <p:cxnSp>
        <p:nvCxnSpPr>
          <p:cNvPr id="4329" name="Straight Connector 4328">
            <a:extLst>
              <a:ext uri="{FF2B5EF4-FFF2-40B4-BE49-F238E27FC236}">
                <a16:creationId xmlns:a16="http://schemas.microsoft.com/office/drawing/2014/main" id="{8D25ACCE-7005-480F-8FD7-9155889EB62C}"/>
              </a:ext>
            </a:extLst>
          </p:cNvPr>
          <p:cNvCxnSpPr>
            <a:cxnSpLocks/>
            <a:stCxn id="4240" idx="5"/>
            <a:endCxn id="4241" idx="2"/>
          </p:cNvCxnSpPr>
          <p:nvPr/>
        </p:nvCxnSpPr>
        <p:spPr>
          <a:xfrm>
            <a:off x="6690323" y="3151184"/>
            <a:ext cx="342568" cy="1183103"/>
          </a:xfrm>
          <a:prstGeom prst="line">
            <a:avLst/>
          </a:prstGeom>
        </p:spPr>
        <p:style>
          <a:lnRef idx="1">
            <a:schemeClr val="dk1"/>
          </a:lnRef>
          <a:fillRef idx="0">
            <a:schemeClr val="dk1"/>
          </a:fillRef>
          <a:effectRef idx="0">
            <a:schemeClr val="dk1"/>
          </a:effectRef>
          <a:fontRef idx="minor">
            <a:schemeClr val="tx1"/>
          </a:fontRef>
        </p:style>
      </p:cxnSp>
      <p:cxnSp>
        <p:nvCxnSpPr>
          <p:cNvPr id="4332" name="Straight Connector 4331">
            <a:extLst>
              <a:ext uri="{FF2B5EF4-FFF2-40B4-BE49-F238E27FC236}">
                <a16:creationId xmlns:a16="http://schemas.microsoft.com/office/drawing/2014/main" id="{77000AA9-7994-0A40-547E-1B606C4E82C7}"/>
              </a:ext>
            </a:extLst>
          </p:cNvPr>
          <p:cNvCxnSpPr>
            <a:cxnSpLocks/>
            <a:stCxn id="4241" idx="7"/>
            <a:endCxn id="4251" idx="3"/>
          </p:cNvCxnSpPr>
          <p:nvPr/>
        </p:nvCxnSpPr>
        <p:spPr>
          <a:xfrm flipV="1">
            <a:off x="7177308" y="3762427"/>
            <a:ext cx="278140" cy="512041"/>
          </a:xfrm>
          <a:prstGeom prst="line">
            <a:avLst/>
          </a:prstGeom>
        </p:spPr>
        <p:style>
          <a:lnRef idx="1">
            <a:schemeClr val="dk1"/>
          </a:lnRef>
          <a:fillRef idx="0">
            <a:schemeClr val="dk1"/>
          </a:fillRef>
          <a:effectRef idx="0">
            <a:schemeClr val="dk1"/>
          </a:effectRef>
          <a:fontRef idx="minor">
            <a:schemeClr val="tx1"/>
          </a:fontRef>
        </p:style>
      </p:cxnSp>
      <p:cxnSp>
        <p:nvCxnSpPr>
          <p:cNvPr id="4335" name="Straight Connector 4334">
            <a:extLst>
              <a:ext uri="{FF2B5EF4-FFF2-40B4-BE49-F238E27FC236}">
                <a16:creationId xmlns:a16="http://schemas.microsoft.com/office/drawing/2014/main" id="{7B6C9B76-1782-4D43-7087-935E9C27DAA0}"/>
              </a:ext>
            </a:extLst>
          </p:cNvPr>
          <p:cNvCxnSpPr>
            <a:cxnSpLocks/>
            <a:stCxn id="4242" idx="6"/>
            <a:endCxn id="4251" idx="2"/>
          </p:cNvCxnSpPr>
          <p:nvPr/>
        </p:nvCxnSpPr>
        <p:spPr>
          <a:xfrm flipV="1">
            <a:off x="7185865" y="3702608"/>
            <a:ext cx="244805" cy="214107"/>
          </a:xfrm>
          <a:prstGeom prst="line">
            <a:avLst/>
          </a:prstGeom>
        </p:spPr>
        <p:style>
          <a:lnRef idx="1">
            <a:schemeClr val="dk1"/>
          </a:lnRef>
          <a:fillRef idx="0">
            <a:schemeClr val="dk1"/>
          </a:fillRef>
          <a:effectRef idx="0">
            <a:schemeClr val="dk1"/>
          </a:effectRef>
          <a:fontRef idx="minor">
            <a:schemeClr val="tx1"/>
          </a:fontRef>
        </p:style>
      </p:cxnSp>
      <p:cxnSp>
        <p:nvCxnSpPr>
          <p:cNvPr id="4338" name="Straight Connector 4337">
            <a:extLst>
              <a:ext uri="{FF2B5EF4-FFF2-40B4-BE49-F238E27FC236}">
                <a16:creationId xmlns:a16="http://schemas.microsoft.com/office/drawing/2014/main" id="{3AB73A40-7520-B24B-689A-3342A349F713}"/>
              </a:ext>
            </a:extLst>
          </p:cNvPr>
          <p:cNvCxnSpPr>
            <a:cxnSpLocks/>
            <a:stCxn id="4243" idx="6"/>
            <a:endCxn id="4251" idx="2"/>
          </p:cNvCxnSpPr>
          <p:nvPr/>
        </p:nvCxnSpPr>
        <p:spPr>
          <a:xfrm>
            <a:off x="7185864" y="3503074"/>
            <a:ext cx="244806" cy="199534"/>
          </a:xfrm>
          <a:prstGeom prst="line">
            <a:avLst/>
          </a:prstGeom>
        </p:spPr>
        <p:style>
          <a:lnRef idx="1">
            <a:schemeClr val="dk1"/>
          </a:lnRef>
          <a:fillRef idx="0">
            <a:schemeClr val="dk1"/>
          </a:fillRef>
          <a:effectRef idx="0">
            <a:schemeClr val="dk1"/>
          </a:effectRef>
          <a:fontRef idx="minor">
            <a:schemeClr val="tx1"/>
          </a:fontRef>
        </p:style>
      </p:cxnSp>
      <p:cxnSp>
        <p:nvCxnSpPr>
          <p:cNvPr id="4341" name="Straight Connector 4340">
            <a:extLst>
              <a:ext uri="{FF2B5EF4-FFF2-40B4-BE49-F238E27FC236}">
                <a16:creationId xmlns:a16="http://schemas.microsoft.com/office/drawing/2014/main" id="{0B25ABF7-BA7B-45C6-AB19-D1F37A3FAC0B}"/>
              </a:ext>
            </a:extLst>
          </p:cNvPr>
          <p:cNvCxnSpPr>
            <a:cxnSpLocks/>
            <a:stCxn id="4244" idx="5"/>
            <a:endCxn id="4251" idx="2"/>
          </p:cNvCxnSpPr>
          <p:nvPr/>
        </p:nvCxnSpPr>
        <p:spPr>
          <a:xfrm>
            <a:off x="7159804" y="3151184"/>
            <a:ext cx="270866" cy="551424"/>
          </a:xfrm>
          <a:prstGeom prst="line">
            <a:avLst/>
          </a:prstGeom>
        </p:spPr>
        <p:style>
          <a:lnRef idx="1">
            <a:schemeClr val="dk1"/>
          </a:lnRef>
          <a:fillRef idx="0">
            <a:schemeClr val="dk1"/>
          </a:fillRef>
          <a:effectRef idx="0">
            <a:schemeClr val="dk1"/>
          </a:effectRef>
          <a:fontRef idx="minor">
            <a:schemeClr val="tx1"/>
          </a:fontRef>
        </p:style>
      </p:cxnSp>
      <p:sp>
        <p:nvSpPr>
          <p:cNvPr id="4345" name="Google Shape;2433;p44">
            <a:extLst>
              <a:ext uri="{FF2B5EF4-FFF2-40B4-BE49-F238E27FC236}">
                <a16:creationId xmlns:a16="http://schemas.microsoft.com/office/drawing/2014/main" id="{4729EDA4-BFDD-1294-F0C0-F052277697A8}"/>
              </a:ext>
            </a:extLst>
          </p:cNvPr>
          <p:cNvSpPr txBox="1">
            <a:spLocks/>
          </p:cNvSpPr>
          <p:nvPr/>
        </p:nvSpPr>
        <p:spPr>
          <a:xfrm>
            <a:off x="5483639" y="4450271"/>
            <a:ext cx="2774046" cy="408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5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1pPr>
            <a:lvl2pPr marR="0" lvl="1"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2pPr>
            <a:lvl3pPr marR="0" lvl="2"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3pPr>
            <a:lvl4pPr marR="0" lvl="3"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4pPr>
            <a:lvl5pPr marR="0" lvl="4"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5pPr>
            <a:lvl6pPr marR="0" lvl="5"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6pPr>
            <a:lvl7pPr marR="0" lvl="6"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7pPr>
            <a:lvl8pPr marR="0" lvl="7"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8pPr>
            <a:lvl9pPr marR="0" lvl="8"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9pPr>
          </a:lstStyle>
          <a:p>
            <a:pPr>
              <a:lnSpc>
                <a:spcPct val="100000"/>
              </a:lnSpc>
            </a:pPr>
            <a:r>
              <a:rPr lang="en-US" sz="2000" b="0"/>
              <a:t>Artificial Neural Network</a:t>
            </a:r>
          </a:p>
        </p:txBody>
      </p:sp>
      <p:sp>
        <p:nvSpPr>
          <p:cNvPr id="4347" name="TextBox 4346">
            <a:extLst>
              <a:ext uri="{FF2B5EF4-FFF2-40B4-BE49-F238E27FC236}">
                <a16:creationId xmlns:a16="http://schemas.microsoft.com/office/drawing/2014/main" id="{0D4B0C1D-2949-AFEB-7079-3FEBB5BDFB61}"/>
              </a:ext>
            </a:extLst>
          </p:cNvPr>
          <p:cNvSpPr txBox="1"/>
          <p:nvPr/>
        </p:nvSpPr>
        <p:spPr>
          <a:xfrm>
            <a:off x="5899902" y="3562893"/>
            <a:ext cx="340652" cy="276999"/>
          </a:xfrm>
          <a:prstGeom prst="rect">
            <a:avLst/>
          </a:prstGeom>
          <a:noFill/>
        </p:spPr>
        <p:txBody>
          <a:bodyPr wrap="square" rtlCol="0">
            <a:spAutoFit/>
          </a:bodyPr>
          <a:lstStyle/>
          <a:p>
            <a:r>
              <a:rPr lang="en-US" sz="1200">
                <a:latin typeface="Fira Sans" panose="020B0503050000020004" pitchFamily="34" charset="0"/>
              </a:rPr>
              <a:t>x</a:t>
            </a:r>
          </a:p>
        </p:txBody>
      </p:sp>
      <p:sp>
        <p:nvSpPr>
          <p:cNvPr id="4348" name="TextBox 4347">
            <a:extLst>
              <a:ext uri="{FF2B5EF4-FFF2-40B4-BE49-F238E27FC236}">
                <a16:creationId xmlns:a16="http://schemas.microsoft.com/office/drawing/2014/main" id="{81348C52-B207-D038-6586-25D0038E32E7}"/>
              </a:ext>
            </a:extLst>
          </p:cNvPr>
          <p:cNvSpPr txBox="1"/>
          <p:nvPr/>
        </p:nvSpPr>
        <p:spPr>
          <a:xfrm>
            <a:off x="7598987" y="3560194"/>
            <a:ext cx="340652" cy="276999"/>
          </a:xfrm>
          <a:prstGeom prst="rect">
            <a:avLst/>
          </a:prstGeom>
          <a:noFill/>
        </p:spPr>
        <p:txBody>
          <a:bodyPr wrap="square" rtlCol="0">
            <a:spAutoFit/>
          </a:bodyPr>
          <a:lstStyle/>
          <a:p>
            <a:r>
              <a:rPr lang="en-US" sz="1200">
                <a:latin typeface="Fira Sans" panose="020B0503050000020004" pitchFamily="34" charset="0"/>
              </a:rPr>
              <a:t>y</a:t>
            </a:r>
          </a:p>
        </p:txBody>
      </p:sp>
      <p:grpSp>
        <p:nvGrpSpPr>
          <p:cNvPr id="10" name="Group 9">
            <a:extLst>
              <a:ext uri="{FF2B5EF4-FFF2-40B4-BE49-F238E27FC236}">
                <a16:creationId xmlns:a16="http://schemas.microsoft.com/office/drawing/2014/main" id="{6678785E-537C-EEC1-06A8-E45B8C075125}"/>
              </a:ext>
            </a:extLst>
          </p:cNvPr>
          <p:cNvGrpSpPr/>
          <p:nvPr/>
        </p:nvGrpSpPr>
        <p:grpSpPr>
          <a:xfrm>
            <a:off x="239282" y="85458"/>
            <a:ext cx="4247260" cy="1966676"/>
            <a:chOff x="239282" y="85458"/>
            <a:chExt cx="4247260" cy="1966676"/>
          </a:xfrm>
        </p:grpSpPr>
        <p:sp>
          <p:nvSpPr>
            <p:cNvPr id="2" name="Rectangle 1">
              <a:extLst>
                <a:ext uri="{FF2B5EF4-FFF2-40B4-BE49-F238E27FC236}">
                  <a16:creationId xmlns:a16="http://schemas.microsoft.com/office/drawing/2014/main" id="{1C138692-EE15-3FD1-B7D3-2339657A5CB5}"/>
                </a:ext>
              </a:extLst>
            </p:cNvPr>
            <p:cNvSpPr/>
            <p:nvPr/>
          </p:nvSpPr>
          <p:spPr>
            <a:xfrm>
              <a:off x="239282" y="85458"/>
              <a:ext cx="4247260" cy="1966676"/>
            </a:xfrm>
            <a:prstGeom prst="rect">
              <a:avLst/>
            </a:prstGeom>
            <a:solidFill>
              <a:schemeClr val="accent6">
                <a:alpha val="8987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Google Shape;2433;p44">
              <a:extLst>
                <a:ext uri="{FF2B5EF4-FFF2-40B4-BE49-F238E27FC236}">
                  <a16:creationId xmlns:a16="http://schemas.microsoft.com/office/drawing/2014/main" id="{B8414FC1-9B06-2E46-6620-C209BCF2ECCF}"/>
                </a:ext>
              </a:extLst>
            </p:cNvPr>
            <p:cNvSpPr txBox="1">
              <a:spLocks/>
            </p:cNvSpPr>
            <p:nvPr/>
          </p:nvSpPr>
          <p:spPr>
            <a:xfrm>
              <a:off x="847974" y="1009466"/>
              <a:ext cx="2852491" cy="408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5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1pPr>
              <a:lvl2pPr marR="0" lvl="1"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2pPr>
              <a:lvl3pPr marR="0" lvl="2"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3pPr>
              <a:lvl4pPr marR="0" lvl="3"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4pPr>
              <a:lvl5pPr marR="0" lvl="4"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5pPr>
              <a:lvl6pPr marR="0" lvl="5"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6pPr>
              <a:lvl7pPr marR="0" lvl="6"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7pPr>
              <a:lvl8pPr marR="0" lvl="7"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8pPr>
              <a:lvl9pPr marR="0" lvl="8"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9pPr>
            </a:lstStyle>
            <a:p>
              <a:pPr algn="just">
                <a:lnSpc>
                  <a:spcPct val="100000"/>
                </a:lnSpc>
              </a:pPr>
              <a:r>
                <a:rPr lang="en-SG" sz="1200" b="0">
                  <a:solidFill>
                    <a:schemeClr val="tx1"/>
                  </a:solidFill>
                  <a:latin typeface="Fira Sans" panose="020B0503050000020004" pitchFamily="34" charset="0"/>
                </a:rPr>
                <a:t>E</a:t>
              </a:r>
              <a:r>
                <a:rPr lang="en-SG" sz="1200" b="0" i="0">
                  <a:solidFill>
                    <a:schemeClr val="tx1"/>
                  </a:solidFill>
                  <a:effectLst/>
                  <a:latin typeface="Fira Sans" panose="020B0503050000020004" pitchFamily="34" charset="0"/>
                </a:rPr>
                <a:t>nsemble machine learning algorithm that builds </a:t>
              </a:r>
              <a:r>
                <a:rPr lang="en-SG" sz="1200" i="0">
                  <a:solidFill>
                    <a:schemeClr val="tx1"/>
                  </a:solidFill>
                  <a:effectLst/>
                  <a:latin typeface="Fira Sans" panose="020B0503050000020004" pitchFamily="34" charset="0"/>
                </a:rPr>
                <a:t>multiple decision trees </a:t>
              </a:r>
              <a:r>
                <a:rPr lang="en-SG" sz="1200" b="0" i="0">
                  <a:solidFill>
                    <a:schemeClr val="tx1"/>
                  </a:solidFill>
                  <a:effectLst/>
                  <a:latin typeface="Fira Sans" panose="020B0503050000020004" pitchFamily="34" charset="0"/>
                </a:rPr>
                <a:t>and combines their predictions to make more accurate predictions</a:t>
              </a:r>
              <a:endParaRPr lang="en-US" sz="2000" b="0">
                <a:solidFill>
                  <a:schemeClr val="tx1"/>
                </a:solidFill>
                <a:latin typeface="Fira Sans" panose="020B0503050000020004" pitchFamily="34" charset="0"/>
              </a:endParaRPr>
            </a:p>
          </p:txBody>
        </p:sp>
      </p:grpSp>
      <p:grpSp>
        <p:nvGrpSpPr>
          <p:cNvPr id="13" name="Group 12">
            <a:extLst>
              <a:ext uri="{FF2B5EF4-FFF2-40B4-BE49-F238E27FC236}">
                <a16:creationId xmlns:a16="http://schemas.microsoft.com/office/drawing/2014/main" id="{99A9BADF-B274-847D-CB6A-B109A4633D30}"/>
              </a:ext>
            </a:extLst>
          </p:cNvPr>
          <p:cNvGrpSpPr/>
          <p:nvPr/>
        </p:nvGrpSpPr>
        <p:grpSpPr>
          <a:xfrm>
            <a:off x="4723087" y="49950"/>
            <a:ext cx="4247260" cy="1966676"/>
            <a:chOff x="4723087" y="49950"/>
            <a:chExt cx="4247260" cy="1966676"/>
          </a:xfrm>
        </p:grpSpPr>
        <p:sp>
          <p:nvSpPr>
            <p:cNvPr id="4" name="Rectangle 3">
              <a:extLst>
                <a:ext uri="{FF2B5EF4-FFF2-40B4-BE49-F238E27FC236}">
                  <a16:creationId xmlns:a16="http://schemas.microsoft.com/office/drawing/2014/main" id="{CB2675E6-A4B6-5226-46F0-08962980F3CE}"/>
                </a:ext>
              </a:extLst>
            </p:cNvPr>
            <p:cNvSpPr/>
            <p:nvPr/>
          </p:nvSpPr>
          <p:spPr>
            <a:xfrm>
              <a:off x="4723087" y="49950"/>
              <a:ext cx="4247260" cy="1966676"/>
            </a:xfrm>
            <a:prstGeom prst="rect">
              <a:avLst/>
            </a:prstGeom>
            <a:solidFill>
              <a:schemeClr val="accent6">
                <a:alpha val="8987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Google Shape;2433;p44">
              <a:extLst>
                <a:ext uri="{FF2B5EF4-FFF2-40B4-BE49-F238E27FC236}">
                  <a16:creationId xmlns:a16="http://schemas.microsoft.com/office/drawing/2014/main" id="{1CE1E8BF-C01B-D0E6-B2A4-4CB8C8A2081C}"/>
                </a:ext>
              </a:extLst>
            </p:cNvPr>
            <p:cNvSpPr txBox="1">
              <a:spLocks/>
            </p:cNvSpPr>
            <p:nvPr/>
          </p:nvSpPr>
          <p:spPr>
            <a:xfrm>
              <a:off x="5331783" y="961899"/>
              <a:ext cx="3083695" cy="408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5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1pPr>
              <a:lvl2pPr marR="0" lvl="1"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2pPr>
              <a:lvl3pPr marR="0" lvl="2"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3pPr>
              <a:lvl4pPr marR="0" lvl="3"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4pPr>
              <a:lvl5pPr marR="0" lvl="4"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5pPr>
              <a:lvl6pPr marR="0" lvl="5"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6pPr>
              <a:lvl7pPr marR="0" lvl="6"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7pPr>
              <a:lvl8pPr marR="0" lvl="7"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8pPr>
              <a:lvl9pPr marR="0" lvl="8"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9pPr>
            </a:lstStyle>
            <a:p>
              <a:pPr algn="just">
                <a:lnSpc>
                  <a:spcPct val="100000"/>
                </a:lnSpc>
              </a:pPr>
              <a:r>
                <a:rPr lang="en-SG" sz="1200" b="0">
                  <a:solidFill>
                    <a:schemeClr val="tx1"/>
                  </a:solidFill>
                  <a:latin typeface="Fira Sans" panose="020B0503050000020004" pitchFamily="34" charset="0"/>
                </a:rPr>
                <a:t>M</a:t>
              </a:r>
              <a:r>
                <a:rPr lang="en-SG" sz="1200" b="0" i="0">
                  <a:solidFill>
                    <a:schemeClr val="tx1"/>
                  </a:solidFill>
                  <a:effectLst/>
                  <a:latin typeface="Fira Sans" panose="020B0503050000020004" pitchFamily="34" charset="0"/>
                </a:rPr>
                <a:t>achine learning algorithm that finds the </a:t>
              </a:r>
              <a:r>
                <a:rPr lang="en-SG" sz="1200" i="0">
                  <a:solidFill>
                    <a:schemeClr val="tx1"/>
                  </a:solidFill>
                  <a:effectLst/>
                  <a:latin typeface="Fira Sans" panose="020B0503050000020004" pitchFamily="34" charset="0"/>
                </a:rPr>
                <a:t>best hyperplane to separate data points </a:t>
              </a:r>
              <a:r>
                <a:rPr lang="en-SG" sz="1200" b="0" i="0">
                  <a:solidFill>
                    <a:schemeClr val="tx1"/>
                  </a:solidFill>
                  <a:effectLst/>
                  <a:latin typeface="Fira Sans" panose="020B0503050000020004" pitchFamily="34" charset="0"/>
                </a:rPr>
                <a:t>while minimizing error by using support vectors to define the optimal boundary</a:t>
              </a:r>
              <a:endParaRPr lang="en-US" sz="1200" b="0">
                <a:solidFill>
                  <a:schemeClr val="tx1"/>
                </a:solidFill>
                <a:latin typeface="Fira Sans" panose="020B0503050000020004" pitchFamily="34" charset="0"/>
              </a:endParaRPr>
            </a:p>
          </p:txBody>
        </p:sp>
      </p:grpSp>
      <p:grpSp>
        <p:nvGrpSpPr>
          <p:cNvPr id="16" name="Group 15">
            <a:extLst>
              <a:ext uri="{FF2B5EF4-FFF2-40B4-BE49-F238E27FC236}">
                <a16:creationId xmlns:a16="http://schemas.microsoft.com/office/drawing/2014/main" id="{441DAA7F-0BB2-9E23-A981-5DA80B932D91}"/>
              </a:ext>
            </a:extLst>
          </p:cNvPr>
          <p:cNvGrpSpPr/>
          <p:nvPr/>
        </p:nvGrpSpPr>
        <p:grpSpPr>
          <a:xfrm>
            <a:off x="178704" y="2646178"/>
            <a:ext cx="4247260" cy="1804092"/>
            <a:chOff x="178704" y="2646178"/>
            <a:chExt cx="4247260" cy="1804092"/>
          </a:xfrm>
        </p:grpSpPr>
        <p:sp>
          <p:nvSpPr>
            <p:cNvPr id="6" name="Rectangle 5">
              <a:extLst>
                <a:ext uri="{FF2B5EF4-FFF2-40B4-BE49-F238E27FC236}">
                  <a16:creationId xmlns:a16="http://schemas.microsoft.com/office/drawing/2014/main" id="{2CC8B76E-92BF-BCF1-3EF8-C77A37C9E0D1}"/>
                </a:ext>
              </a:extLst>
            </p:cNvPr>
            <p:cNvSpPr/>
            <p:nvPr/>
          </p:nvSpPr>
          <p:spPr>
            <a:xfrm>
              <a:off x="178704" y="2646178"/>
              <a:ext cx="4247260" cy="1804092"/>
            </a:xfrm>
            <a:prstGeom prst="rect">
              <a:avLst/>
            </a:prstGeom>
            <a:solidFill>
              <a:schemeClr val="accent6">
                <a:alpha val="8987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Google Shape;2433;p44">
              <a:extLst>
                <a:ext uri="{FF2B5EF4-FFF2-40B4-BE49-F238E27FC236}">
                  <a16:creationId xmlns:a16="http://schemas.microsoft.com/office/drawing/2014/main" id="{1419CADF-3546-3B25-1BB5-973227C518ED}"/>
                </a:ext>
              </a:extLst>
            </p:cNvPr>
            <p:cNvSpPr txBox="1">
              <a:spLocks/>
            </p:cNvSpPr>
            <p:nvPr/>
          </p:nvSpPr>
          <p:spPr>
            <a:xfrm>
              <a:off x="787400" y="3484339"/>
              <a:ext cx="3083695" cy="408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5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1pPr>
              <a:lvl2pPr marR="0" lvl="1"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2pPr>
              <a:lvl3pPr marR="0" lvl="2"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3pPr>
              <a:lvl4pPr marR="0" lvl="3"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4pPr>
              <a:lvl5pPr marR="0" lvl="4"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5pPr>
              <a:lvl6pPr marR="0" lvl="5"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6pPr>
              <a:lvl7pPr marR="0" lvl="6"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7pPr>
              <a:lvl8pPr marR="0" lvl="7"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8pPr>
              <a:lvl9pPr marR="0" lvl="8"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9pPr>
            </a:lstStyle>
            <a:p>
              <a:pPr algn="just">
                <a:lnSpc>
                  <a:spcPct val="100000"/>
                </a:lnSpc>
              </a:pPr>
              <a:r>
                <a:rPr lang="en-SG" sz="1200" b="0">
                  <a:solidFill>
                    <a:schemeClr val="tx1"/>
                  </a:solidFill>
                  <a:latin typeface="Fira Sans" panose="020B0503050000020004" pitchFamily="34" charset="0"/>
                </a:rPr>
                <a:t>Similar to RFRs, but builds decision trees sequentially, and </a:t>
              </a:r>
              <a:r>
                <a:rPr lang="en-SG" sz="1200" b="0" i="0">
                  <a:solidFill>
                    <a:schemeClr val="tx1"/>
                  </a:solidFill>
                  <a:effectLst/>
                  <a:latin typeface="Fira Sans" panose="020B0503050000020004" pitchFamily="34" charset="0"/>
                </a:rPr>
                <a:t>corrects the errors of previous models through </a:t>
              </a:r>
              <a:r>
                <a:rPr lang="en-SG" sz="1200" i="0">
                  <a:solidFill>
                    <a:schemeClr val="tx1"/>
                  </a:solidFill>
                  <a:effectLst/>
                  <a:latin typeface="Fira Sans" panose="020B0503050000020004" pitchFamily="34" charset="0"/>
                </a:rPr>
                <a:t>boosting</a:t>
              </a:r>
              <a:endParaRPr lang="en-US" sz="1200">
                <a:solidFill>
                  <a:schemeClr val="tx1"/>
                </a:solidFill>
                <a:latin typeface="Fira Sans" panose="020B0503050000020004" pitchFamily="34" charset="0"/>
              </a:endParaRPr>
            </a:p>
          </p:txBody>
        </p:sp>
      </p:grpSp>
      <p:grpSp>
        <p:nvGrpSpPr>
          <p:cNvPr id="15" name="Group 14">
            <a:extLst>
              <a:ext uri="{FF2B5EF4-FFF2-40B4-BE49-F238E27FC236}">
                <a16:creationId xmlns:a16="http://schemas.microsoft.com/office/drawing/2014/main" id="{37167BC9-02BD-ED70-A829-D40978256BAD}"/>
              </a:ext>
            </a:extLst>
          </p:cNvPr>
          <p:cNvGrpSpPr/>
          <p:nvPr/>
        </p:nvGrpSpPr>
        <p:grpSpPr>
          <a:xfrm>
            <a:off x="4720279" y="2686689"/>
            <a:ext cx="4247260" cy="1804092"/>
            <a:chOff x="4720279" y="2686689"/>
            <a:chExt cx="4247260" cy="1804092"/>
          </a:xfrm>
        </p:grpSpPr>
        <p:sp>
          <p:nvSpPr>
            <p:cNvPr id="8" name="Rectangle 7">
              <a:extLst>
                <a:ext uri="{FF2B5EF4-FFF2-40B4-BE49-F238E27FC236}">
                  <a16:creationId xmlns:a16="http://schemas.microsoft.com/office/drawing/2014/main" id="{2984026C-37F1-EE44-1A6D-6970E4A4F70F}"/>
                </a:ext>
              </a:extLst>
            </p:cNvPr>
            <p:cNvSpPr/>
            <p:nvPr/>
          </p:nvSpPr>
          <p:spPr>
            <a:xfrm>
              <a:off x="4720279" y="2686689"/>
              <a:ext cx="4247260" cy="1804092"/>
            </a:xfrm>
            <a:prstGeom prst="rect">
              <a:avLst/>
            </a:prstGeom>
            <a:solidFill>
              <a:schemeClr val="accent6">
                <a:alpha val="8987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Google Shape;2433;p44">
              <a:extLst>
                <a:ext uri="{FF2B5EF4-FFF2-40B4-BE49-F238E27FC236}">
                  <a16:creationId xmlns:a16="http://schemas.microsoft.com/office/drawing/2014/main" id="{552B7D80-B9E5-1CFA-8112-C80DAD2A4340}"/>
                </a:ext>
              </a:extLst>
            </p:cNvPr>
            <p:cNvSpPr txBox="1">
              <a:spLocks/>
            </p:cNvSpPr>
            <p:nvPr/>
          </p:nvSpPr>
          <p:spPr>
            <a:xfrm>
              <a:off x="5328814" y="3512940"/>
              <a:ext cx="3083695" cy="408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5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1pPr>
              <a:lvl2pPr marR="0" lvl="1"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2pPr>
              <a:lvl3pPr marR="0" lvl="2"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3pPr>
              <a:lvl4pPr marR="0" lvl="3"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4pPr>
              <a:lvl5pPr marR="0" lvl="4"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5pPr>
              <a:lvl6pPr marR="0" lvl="5"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6pPr>
              <a:lvl7pPr marR="0" lvl="6"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7pPr>
              <a:lvl8pPr marR="0" lvl="7"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8pPr>
              <a:lvl9pPr marR="0" lvl="8"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9pPr>
            </a:lstStyle>
            <a:p>
              <a:pPr algn="just">
                <a:lnSpc>
                  <a:spcPct val="100000"/>
                </a:lnSpc>
              </a:pPr>
              <a:r>
                <a:rPr lang="en-SG" sz="1200" b="0">
                  <a:solidFill>
                    <a:schemeClr val="tx1"/>
                  </a:solidFill>
                  <a:latin typeface="Fira Sans" panose="020B0503050000020004" pitchFamily="34" charset="0"/>
                </a:rPr>
                <a:t>M</a:t>
              </a:r>
              <a:r>
                <a:rPr lang="en-SG" sz="1200" b="0" i="0">
                  <a:solidFill>
                    <a:schemeClr val="tx1"/>
                  </a:solidFill>
                  <a:effectLst/>
                  <a:latin typeface="Fira Sans" panose="020B0503050000020004" pitchFamily="34" charset="0"/>
                </a:rPr>
                <a:t>achine learning model that simulates the behaviour of the human brain by using </a:t>
              </a:r>
              <a:r>
                <a:rPr lang="en-SG" sz="1200" i="0">
                  <a:solidFill>
                    <a:schemeClr val="tx1"/>
                  </a:solidFill>
                  <a:effectLst/>
                  <a:latin typeface="Fira Sans" panose="020B0503050000020004" pitchFamily="34" charset="0"/>
                </a:rPr>
                <a:t>interconnected nodes and layers </a:t>
              </a:r>
              <a:r>
                <a:rPr lang="en-SG" sz="1200" b="0" i="0">
                  <a:solidFill>
                    <a:schemeClr val="tx1"/>
                  </a:solidFill>
                  <a:effectLst/>
                  <a:latin typeface="Fira Sans" panose="020B0503050000020004" pitchFamily="34" charset="0"/>
                </a:rPr>
                <a:t>to process and learn from data</a:t>
              </a:r>
              <a:endParaRPr lang="en-US" sz="1200">
                <a:solidFill>
                  <a:schemeClr val="tx1"/>
                </a:solidFill>
                <a:latin typeface="Fira Sans" panose="020B0503050000020004" pitchFamily="34" charset="0"/>
              </a:endParaRPr>
            </a:p>
          </p:txBody>
        </p:sp>
      </p:grpSp>
    </p:spTree>
    <p:extLst>
      <p:ext uri="{BB962C8B-B14F-4D97-AF65-F5344CB8AC3E}">
        <p14:creationId xmlns:p14="http://schemas.microsoft.com/office/powerpoint/2010/main" val="8096266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240D3AB1-B117-3A0E-CB2D-6DAF72E00848}"/>
              </a:ext>
            </a:extLst>
          </p:cNvPr>
          <p:cNvCxnSpPr>
            <a:cxnSpLocks/>
          </p:cNvCxnSpPr>
          <p:nvPr/>
        </p:nvCxnSpPr>
        <p:spPr>
          <a:xfrm>
            <a:off x="4572000" y="259976"/>
            <a:ext cx="0" cy="459889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7A0E3C75-243F-A195-F056-C635CD4787BB}"/>
              </a:ext>
            </a:extLst>
          </p:cNvPr>
          <p:cNvCxnSpPr>
            <a:cxnSpLocks/>
          </p:cNvCxnSpPr>
          <p:nvPr/>
        </p:nvCxnSpPr>
        <p:spPr>
          <a:xfrm>
            <a:off x="385482" y="2571750"/>
            <a:ext cx="829235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FB8BDB53-6190-9581-8A57-D353C09942E5}"/>
              </a:ext>
            </a:extLst>
          </p:cNvPr>
          <p:cNvGrpSpPr/>
          <p:nvPr/>
        </p:nvGrpSpPr>
        <p:grpSpPr>
          <a:xfrm>
            <a:off x="814469" y="311206"/>
            <a:ext cx="2878159" cy="2063595"/>
            <a:chOff x="814469" y="311206"/>
            <a:chExt cx="2878159" cy="2063595"/>
          </a:xfrm>
        </p:grpSpPr>
        <p:sp>
          <p:nvSpPr>
            <p:cNvPr id="5" name="Google Shape;2433;p44">
              <a:extLst>
                <a:ext uri="{FF2B5EF4-FFF2-40B4-BE49-F238E27FC236}">
                  <a16:creationId xmlns:a16="http://schemas.microsoft.com/office/drawing/2014/main" id="{692E5313-F154-BD6A-3451-9AB6145C05EF}"/>
                </a:ext>
              </a:extLst>
            </p:cNvPr>
            <p:cNvSpPr txBox="1">
              <a:spLocks/>
            </p:cNvSpPr>
            <p:nvPr/>
          </p:nvSpPr>
          <p:spPr>
            <a:xfrm>
              <a:off x="918582" y="1966201"/>
              <a:ext cx="2774046" cy="408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5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1pPr>
              <a:lvl2pPr marR="0" lvl="1"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2pPr>
              <a:lvl3pPr marR="0" lvl="2"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3pPr>
              <a:lvl4pPr marR="0" lvl="3"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4pPr>
              <a:lvl5pPr marR="0" lvl="4"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5pPr>
              <a:lvl6pPr marR="0" lvl="5"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6pPr>
              <a:lvl7pPr marR="0" lvl="6"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7pPr>
              <a:lvl8pPr marR="0" lvl="7"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8pPr>
              <a:lvl9pPr marR="0" lvl="8"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9pPr>
            </a:lstStyle>
            <a:p>
              <a:pPr>
                <a:lnSpc>
                  <a:spcPct val="100000"/>
                </a:lnSpc>
              </a:pPr>
              <a:r>
                <a:rPr lang="en-US" sz="2000" b="0"/>
                <a:t>Isolation Forest</a:t>
              </a:r>
            </a:p>
          </p:txBody>
        </p:sp>
        <p:pic>
          <p:nvPicPr>
            <p:cNvPr id="7170" name="Picture 2">
              <a:extLst>
                <a:ext uri="{FF2B5EF4-FFF2-40B4-BE49-F238E27FC236}">
                  <a16:creationId xmlns:a16="http://schemas.microsoft.com/office/drawing/2014/main" id="{4BCBE3FE-85B0-7F21-0E1E-2A96E4D43E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4469" y="311206"/>
              <a:ext cx="2774046" cy="165499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193" name="Group 7192">
            <a:extLst>
              <a:ext uri="{FF2B5EF4-FFF2-40B4-BE49-F238E27FC236}">
                <a16:creationId xmlns:a16="http://schemas.microsoft.com/office/drawing/2014/main" id="{3A0378E9-C78C-04EF-4AF7-E1600E08B78D}"/>
              </a:ext>
            </a:extLst>
          </p:cNvPr>
          <p:cNvGrpSpPr/>
          <p:nvPr/>
        </p:nvGrpSpPr>
        <p:grpSpPr>
          <a:xfrm>
            <a:off x="5119720" y="300843"/>
            <a:ext cx="3615785" cy="2073958"/>
            <a:chOff x="5119720" y="300843"/>
            <a:chExt cx="3615785" cy="2073958"/>
          </a:xfrm>
        </p:grpSpPr>
        <p:sp>
          <p:nvSpPr>
            <p:cNvPr id="11" name="Google Shape;2433;p44">
              <a:extLst>
                <a:ext uri="{FF2B5EF4-FFF2-40B4-BE49-F238E27FC236}">
                  <a16:creationId xmlns:a16="http://schemas.microsoft.com/office/drawing/2014/main" id="{C1210069-A461-F8DB-EA52-6E373CAAEECB}"/>
                </a:ext>
              </a:extLst>
            </p:cNvPr>
            <p:cNvSpPr txBox="1">
              <a:spLocks/>
            </p:cNvSpPr>
            <p:nvPr/>
          </p:nvSpPr>
          <p:spPr>
            <a:xfrm>
              <a:off x="5119720" y="1966201"/>
              <a:ext cx="3615785" cy="408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5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1pPr>
              <a:lvl2pPr marR="0" lvl="1"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2pPr>
              <a:lvl3pPr marR="0" lvl="2"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3pPr>
              <a:lvl4pPr marR="0" lvl="3"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4pPr>
              <a:lvl5pPr marR="0" lvl="4"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5pPr>
              <a:lvl6pPr marR="0" lvl="5"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6pPr>
              <a:lvl7pPr marR="0" lvl="6"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7pPr>
              <a:lvl8pPr marR="0" lvl="7"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8pPr>
              <a:lvl9pPr marR="0" lvl="8"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9pPr>
            </a:lstStyle>
            <a:p>
              <a:pPr>
                <a:lnSpc>
                  <a:spcPct val="100000"/>
                </a:lnSpc>
              </a:pPr>
              <a:r>
                <a:rPr lang="en-US" sz="2000" b="0"/>
                <a:t>One Class Support Vector Machine</a:t>
              </a:r>
            </a:p>
          </p:txBody>
        </p:sp>
        <p:grpSp>
          <p:nvGrpSpPr>
            <p:cNvPr id="13" name="Group 12">
              <a:extLst>
                <a:ext uri="{FF2B5EF4-FFF2-40B4-BE49-F238E27FC236}">
                  <a16:creationId xmlns:a16="http://schemas.microsoft.com/office/drawing/2014/main" id="{730DF8AD-E098-DD14-575F-DEAF5CCD32D5}"/>
                </a:ext>
              </a:extLst>
            </p:cNvPr>
            <p:cNvGrpSpPr/>
            <p:nvPr/>
          </p:nvGrpSpPr>
          <p:grpSpPr>
            <a:xfrm>
              <a:off x="5196798" y="300843"/>
              <a:ext cx="3298998" cy="1705383"/>
              <a:chOff x="5196798" y="300843"/>
              <a:chExt cx="3298998" cy="1705383"/>
            </a:xfrm>
          </p:grpSpPr>
          <p:cxnSp>
            <p:nvCxnSpPr>
              <p:cNvPr id="15" name="Straight Arrow Connector 14">
                <a:extLst>
                  <a:ext uri="{FF2B5EF4-FFF2-40B4-BE49-F238E27FC236}">
                    <a16:creationId xmlns:a16="http://schemas.microsoft.com/office/drawing/2014/main" id="{38385EB3-384C-9F39-F289-D2C7FA5B0804}"/>
                  </a:ext>
                </a:extLst>
              </p:cNvPr>
              <p:cNvCxnSpPr/>
              <p:nvPr/>
            </p:nvCxnSpPr>
            <p:spPr>
              <a:xfrm flipV="1">
                <a:off x="5451373" y="398475"/>
                <a:ext cx="0" cy="148422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CC9DB625-83A5-5267-5C8E-CA712666B8C4}"/>
                  </a:ext>
                </a:extLst>
              </p:cNvPr>
              <p:cNvCxnSpPr>
                <a:cxnSpLocks/>
              </p:cNvCxnSpPr>
              <p:nvPr/>
            </p:nvCxnSpPr>
            <p:spPr>
              <a:xfrm>
                <a:off x="5451373" y="1882700"/>
                <a:ext cx="277404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96624B77-BF78-2AB9-CBCC-D63548C7E761}"/>
                  </a:ext>
                </a:extLst>
              </p:cNvPr>
              <p:cNvCxnSpPr/>
              <p:nvPr/>
            </p:nvCxnSpPr>
            <p:spPr>
              <a:xfrm flipV="1">
                <a:off x="5695950" y="900353"/>
                <a:ext cx="1924050" cy="789752"/>
              </a:xfrm>
              <a:prstGeom prst="line">
                <a:avLst/>
              </a:prstGeom>
              <a:ln w="38100">
                <a:solidFill>
                  <a:srgbClr val="3274A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355A494-5835-01F1-B8F3-383E1E27BC68}"/>
                  </a:ext>
                </a:extLst>
              </p:cNvPr>
              <p:cNvCxnSpPr/>
              <p:nvPr/>
            </p:nvCxnSpPr>
            <p:spPr>
              <a:xfrm flipV="1">
                <a:off x="5693987" y="531656"/>
                <a:ext cx="1924050" cy="789752"/>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C201230-B566-7FF6-5BA9-40AE915D7A20}"/>
                  </a:ext>
                </a:extLst>
              </p:cNvPr>
              <p:cNvCxnSpPr>
                <a:cxnSpLocks/>
              </p:cNvCxnSpPr>
              <p:nvPr/>
            </p:nvCxnSpPr>
            <p:spPr>
              <a:xfrm flipV="1">
                <a:off x="6606535" y="1295229"/>
                <a:ext cx="1012566" cy="415621"/>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61932DEF-71B9-2440-B840-FEB99CB3711F}"/>
                  </a:ext>
                </a:extLst>
              </p:cNvPr>
              <p:cNvSpPr/>
              <p:nvPr/>
            </p:nvSpPr>
            <p:spPr>
              <a:xfrm>
                <a:off x="5787663" y="1107658"/>
                <a:ext cx="80317" cy="80317"/>
              </a:xfrm>
              <a:prstGeom prst="ellipse">
                <a:avLst/>
              </a:prstGeom>
              <a:solidFill>
                <a:schemeClr val="tx2">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CC149EE7-C3EB-C765-DAB1-49A37A723436}"/>
                  </a:ext>
                </a:extLst>
              </p:cNvPr>
              <p:cNvSpPr/>
              <p:nvPr/>
            </p:nvSpPr>
            <p:spPr>
              <a:xfrm>
                <a:off x="6025846" y="1231174"/>
                <a:ext cx="80317" cy="80317"/>
              </a:xfrm>
              <a:prstGeom prst="ellipse">
                <a:avLst/>
              </a:prstGeom>
              <a:solidFill>
                <a:schemeClr val="tx2">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DFA2BD8A-A60A-5884-C5AD-8B4AA62B0738}"/>
                  </a:ext>
                </a:extLst>
              </p:cNvPr>
              <p:cNvSpPr/>
              <p:nvPr/>
            </p:nvSpPr>
            <p:spPr>
              <a:xfrm>
                <a:off x="6336744" y="901398"/>
                <a:ext cx="80317" cy="80317"/>
              </a:xfrm>
              <a:prstGeom prst="ellipse">
                <a:avLst/>
              </a:prstGeom>
              <a:solidFill>
                <a:schemeClr val="tx2">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60194A93-7DE7-44DF-6803-FE807F654DE9}"/>
                  </a:ext>
                </a:extLst>
              </p:cNvPr>
              <p:cNvSpPr/>
              <p:nvPr/>
            </p:nvSpPr>
            <p:spPr>
              <a:xfrm>
                <a:off x="6830504" y="927506"/>
                <a:ext cx="80317" cy="80317"/>
              </a:xfrm>
              <a:prstGeom prst="ellipse">
                <a:avLst/>
              </a:prstGeom>
              <a:solidFill>
                <a:schemeClr val="tx2">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EFF40C2D-70E1-479C-4B91-F1147FEFB4E6}"/>
                  </a:ext>
                </a:extLst>
              </p:cNvPr>
              <p:cNvSpPr/>
              <p:nvPr/>
            </p:nvSpPr>
            <p:spPr>
              <a:xfrm>
                <a:off x="7074223" y="963079"/>
                <a:ext cx="80317" cy="80317"/>
              </a:xfrm>
              <a:prstGeom prst="ellipse">
                <a:avLst/>
              </a:prstGeom>
              <a:solidFill>
                <a:schemeClr val="tx2">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84645413-014E-B305-B988-731834988771}"/>
                  </a:ext>
                </a:extLst>
              </p:cNvPr>
              <p:cNvSpPr/>
              <p:nvPr/>
            </p:nvSpPr>
            <p:spPr>
              <a:xfrm>
                <a:off x="7421180" y="646496"/>
                <a:ext cx="80317" cy="80317"/>
              </a:xfrm>
              <a:prstGeom prst="ellipse">
                <a:avLst/>
              </a:prstGeom>
              <a:solidFill>
                <a:schemeClr val="tx2">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AE8A58B7-7621-E27F-B670-AB501B7F2C53}"/>
                  </a:ext>
                </a:extLst>
              </p:cNvPr>
              <p:cNvSpPr/>
              <p:nvPr/>
            </p:nvSpPr>
            <p:spPr>
              <a:xfrm>
                <a:off x="7278807" y="1268582"/>
                <a:ext cx="80317" cy="80317"/>
              </a:xfrm>
              <a:prstGeom prst="ellipse">
                <a:avLst/>
              </a:prstGeom>
              <a:solidFill>
                <a:schemeClr val="tx2">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A9EC4CC6-EF0C-8CC8-A878-C114AA2DF9EC}"/>
                  </a:ext>
                </a:extLst>
              </p:cNvPr>
              <p:cNvSpPr/>
              <p:nvPr/>
            </p:nvSpPr>
            <p:spPr>
              <a:xfrm>
                <a:off x="6376902" y="1633675"/>
                <a:ext cx="80317" cy="80317"/>
              </a:xfrm>
              <a:prstGeom prst="ellipse">
                <a:avLst/>
              </a:prstGeom>
              <a:solidFill>
                <a:schemeClr val="tx2">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976B475A-F6BF-ED3E-BD89-8119EAFE6549}"/>
                  </a:ext>
                </a:extLst>
              </p:cNvPr>
              <p:cNvSpPr/>
              <p:nvPr/>
            </p:nvSpPr>
            <p:spPr>
              <a:xfrm>
                <a:off x="6652327" y="1348899"/>
                <a:ext cx="80317" cy="80317"/>
              </a:xfrm>
              <a:prstGeom prst="ellipse">
                <a:avLst/>
              </a:prstGeom>
              <a:solidFill>
                <a:schemeClr val="tx2">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38A0A406-8B01-4182-E5C9-16A15EC3ED16}"/>
                  </a:ext>
                </a:extLst>
              </p:cNvPr>
              <p:cNvSpPr/>
              <p:nvPr/>
            </p:nvSpPr>
            <p:spPr>
              <a:xfrm>
                <a:off x="7023293" y="1541359"/>
                <a:ext cx="80317" cy="80317"/>
              </a:xfrm>
              <a:prstGeom prst="ellipse">
                <a:avLst/>
              </a:prstGeom>
              <a:solidFill>
                <a:schemeClr val="tx2">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AE51C09E-FEB8-BE90-840E-6382BB44A698}"/>
                  </a:ext>
                </a:extLst>
              </p:cNvPr>
              <p:cNvSpPr/>
              <p:nvPr/>
            </p:nvSpPr>
            <p:spPr>
              <a:xfrm>
                <a:off x="7095555" y="1284603"/>
                <a:ext cx="80317" cy="80317"/>
              </a:xfrm>
              <a:prstGeom prst="ellipse">
                <a:avLst/>
              </a:prstGeom>
              <a:solidFill>
                <a:schemeClr val="tx2">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AABBF87A-B7F6-447F-FA72-C3FFC70DDE50}"/>
                  </a:ext>
                </a:extLst>
              </p:cNvPr>
              <p:cNvSpPr txBox="1"/>
              <p:nvPr/>
            </p:nvSpPr>
            <p:spPr>
              <a:xfrm>
                <a:off x="5196798" y="300843"/>
                <a:ext cx="270164" cy="276999"/>
              </a:xfrm>
              <a:prstGeom prst="rect">
                <a:avLst/>
              </a:prstGeom>
              <a:noFill/>
            </p:spPr>
            <p:txBody>
              <a:bodyPr wrap="square" rtlCol="0">
                <a:spAutoFit/>
              </a:bodyPr>
              <a:lstStyle/>
              <a:p>
                <a:r>
                  <a:rPr lang="en-US" sz="1200">
                    <a:latin typeface="Fira Sans" panose="020B0503050000020004" pitchFamily="34" charset="0"/>
                  </a:rPr>
                  <a:t>y</a:t>
                </a:r>
              </a:p>
            </p:txBody>
          </p:sp>
          <p:sp>
            <p:nvSpPr>
              <p:cNvPr id="48" name="TextBox 47">
                <a:extLst>
                  <a:ext uri="{FF2B5EF4-FFF2-40B4-BE49-F238E27FC236}">
                    <a16:creationId xmlns:a16="http://schemas.microsoft.com/office/drawing/2014/main" id="{0F7BAE20-9734-B5DD-22D8-643F0A36DA3B}"/>
                  </a:ext>
                </a:extLst>
              </p:cNvPr>
              <p:cNvSpPr txBox="1"/>
              <p:nvPr/>
            </p:nvSpPr>
            <p:spPr>
              <a:xfrm>
                <a:off x="8225632" y="1729227"/>
                <a:ext cx="270164" cy="276999"/>
              </a:xfrm>
              <a:prstGeom prst="rect">
                <a:avLst/>
              </a:prstGeom>
              <a:noFill/>
            </p:spPr>
            <p:txBody>
              <a:bodyPr wrap="square" rtlCol="0">
                <a:spAutoFit/>
              </a:bodyPr>
              <a:lstStyle/>
              <a:p>
                <a:r>
                  <a:rPr lang="en-US" sz="1200">
                    <a:latin typeface="Fira Sans" panose="020B0503050000020004" pitchFamily="34" charset="0"/>
                  </a:rPr>
                  <a:t>x</a:t>
                </a:r>
              </a:p>
            </p:txBody>
          </p:sp>
        </p:grpSp>
      </p:grpSp>
      <p:grpSp>
        <p:nvGrpSpPr>
          <p:cNvPr id="7197" name="Group 7196">
            <a:extLst>
              <a:ext uri="{FF2B5EF4-FFF2-40B4-BE49-F238E27FC236}">
                <a16:creationId xmlns:a16="http://schemas.microsoft.com/office/drawing/2014/main" id="{F9D558AB-2042-612A-EC9B-9C6CCDF5E7F9}"/>
              </a:ext>
            </a:extLst>
          </p:cNvPr>
          <p:cNvGrpSpPr/>
          <p:nvPr/>
        </p:nvGrpSpPr>
        <p:grpSpPr>
          <a:xfrm>
            <a:off x="296519" y="2862619"/>
            <a:ext cx="4132785" cy="2124254"/>
            <a:chOff x="296519" y="2862619"/>
            <a:chExt cx="4132785" cy="2124254"/>
          </a:xfrm>
        </p:grpSpPr>
        <p:sp>
          <p:nvSpPr>
            <p:cNvPr id="7188" name="Rectangle 7187">
              <a:extLst>
                <a:ext uri="{FF2B5EF4-FFF2-40B4-BE49-F238E27FC236}">
                  <a16:creationId xmlns:a16="http://schemas.microsoft.com/office/drawing/2014/main" id="{0F06A56E-BC3C-C9ED-0C39-DE1A6EF12C2E}"/>
                </a:ext>
              </a:extLst>
            </p:cNvPr>
            <p:cNvSpPr/>
            <p:nvPr/>
          </p:nvSpPr>
          <p:spPr>
            <a:xfrm rot="20176909">
              <a:off x="991398" y="3753423"/>
              <a:ext cx="2241302" cy="20951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190" name="Straight Arrow Connector 7189">
              <a:extLst>
                <a:ext uri="{FF2B5EF4-FFF2-40B4-BE49-F238E27FC236}">
                  <a16:creationId xmlns:a16="http://schemas.microsoft.com/office/drawing/2014/main" id="{FC744D18-1E55-39FC-67E2-579942717EDF}"/>
                </a:ext>
              </a:extLst>
            </p:cNvPr>
            <p:cNvCxnSpPr>
              <a:cxnSpLocks/>
            </p:cNvCxnSpPr>
            <p:nvPr/>
          </p:nvCxnSpPr>
          <p:spPr>
            <a:xfrm>
              <a:off x="3157214" y="3462129"/>
              <a:ext cx="22429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7191" name="TextBox 7190">
              <a:extLst>
                <a:ext uri="{FF2B5EF4-FFF2-40B4-BE49-F238E27FC236}">
                  <a16:creationId xmlns:a16="http://schemas.microsoft.com/office/drawing/2014/main" id="{A6610997-9A1A-2E40-15A3-4D170008663A}"/>
                </a:ext>
              </a:extLst>
            </p:cNvPr>
            <p:cNvSpPr txBox="1"/>
            <p:nvPr/>
          </p:nvSpPr>
          <p:spPr>
            <a:xfrm>
              <a:off x="3099318" y="3225154"/>
              <a:ext cx="1316049" cy="246221"/>
            </a:xfrm>
            <a:prstGeom prst="rect">
              <a:avLst/>
            </a:prstGeom>
            <a:noFill/>
          </p:spPr>
          <p:txBody>
            <a:bodyPr wrap="square" rtlCol="0">
              <a:spAutoFit/>
            </a:bodyPr>
            <a:lstStyle/>
            <a:p>
              <a:r>
                <a:rPr lang="en-US" sz="1000">
                  <a:latin typeface="Fira Sans" panose="020B0503050000020004" pitchFamily="34" charset="0"/>
                </a:rPr>
                <a:t>Iteratively updated</a:t>
              </a:r>
            </a:p>
          </p:txBody>
        </p:sp>
        <p:grpSp>
          <p:nvGrpSpPr>
            <p:cNvPr id="7194" name="Group 7193">
              <a:extLst>
                <a:ext uri="{FF2B5EF4-FFF2-40B4-BE49-F238E27FC236}">
                  <a16:creationId xmlns:a16="http://schemas.microsoft.com/office/drawing/2014/main" id="{D6048AC3-F405-62DF-F632-8B1A1EE1F9CF}"/>
                </a:ext>
              </a:extLst>
            </p:cNvPr>
            <p:cNvGrpSpPr/>
            <p:nvPr/>
          </p:nvGrpSpPr>
          <p:grpSpPr>
            <a:xfrm>
              <a:off x="296519" y="2862619"/>
              <a:ext cx="4132785" cy="2124254"/>
              <a:chOff x="296519" y="2862619"/>
              <a:chExt cx="4132785" cy="2124254"/>
            </a:xfrm>
          </p:grpSpPr>
          <p:grpSp>
            <p:nvGrpSpPr>
              <p:cNvPr id="7168" name="Group 7167">
                <a:extLst>
                  <a:ext uri="{FF2B5EF4-FFF2-40B4-BE49-F238E27FC236}">
                    <a16:creationId xmlns:a16="http://schemas.microsoft.com/office/drawing/2014/main" id="{98D6CBFC-CDBC-CB5A-0D42-4B3050EC891A}"/>
                  </a:ext>
                </a:extLst>
              </p:cNvPr>
              <p:cNvGrpSpPr/>
              <p:nvPr/>
            </p:nvGrpSpPr>
            <p:grpSpPr>
              <a:xfrm>
                <a:off x="656106" y="2862619"/>
                <a:ext cx="3298998" cy="1705383"/>
                <a:chOff x="5196798" y="300843"/>
                <a:chExt cx="3298998" cy="1705383"/>
              </a:xfrm>
            </p:grpSpPr>
            <p:cxnSp>
              <p:nvCxnSpPr>
                <p:cNvPr id="7169" name="Straight Arrow Connector 7168">
                  <a:extLst>
                    <a:ext uri="{FF2B5EF4-FFF2-40B4-BE49-F238E27FC236}">
                      <a16:creationId xmlns:a16="http://schemas.microsoft.com/office/drawing/2014/main" id="{5499D67B-4639-1142-81B7-90C252360AE1}"/>
                    </a:ext>
                  </a:extLst>
                </p:cNvPr>
                <p:cNvCxnSpPr/>
                <p:nvPr/>
              </p:nvCxnSpPr>
              <p:spPr>
                <a:xfrm flipV="1">
                  <a:off x="5451373" y="398475"/>
                  <a:ext cx="0" cy="148422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171" name="Straight Arrow Connector 7170">
                  <a:extLst>
                    <a:ext uri="{FF2B5EF4-FFF2-40B4-BE49-F238E27FC236}">
                      <a16:creationId xmlns:a16="http://schemas.microsoft.com/office/drawing/2014/main" id="{23F5124E-CBA0-B301-824C-826E4D32F735}"/>
                    </a:ext>
                  </a:extLst>
                </p:cNvPr>
                <p:cNvCxnSpPr>
                  <a:cxnSpLocks/>
                </p:cNvCxnSpPr>
                <p:nvPr/>
              </p:nvCxnSpPr>
              <p:spPr>
                <a:xfrm>
                  <a:off x="5451373" y="1882700"/>
                  <a:ext cx="277404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172" name="Straight Connector 7171">
                  <a:extLst>
                    <a:ext uri="{FF2B5EF4-FFF2-40B4-BE49-F238E27FC236}">
                      <a16:creationId xmlns:a16="http://schemas.microsoft.com/office/drawing/2014/main" id="{647922C7-6663-E945-FE84-40E9F0D703BD}"/>
                    </a:ext>
                  </a:extLst>
                </p:cNvPr>
                <p:cNvCxnSpPr/>
                <p:nvPr/>
              </p:nvCxnSpPr>
              <p:spPr>
                <a:xfrm flipV="1">
                  <a:off x="5695950" y="900353"/>
                  <a:ext cx="1924050" cy="789752"/>
                </a:xfrm>
                <a:prstGeom prst="line">
                  <a:avLst/>
                </a:prstGeom>
                <a:ln w="38100">
                  <a:solidFill>
                    <a:srgbClr val="3274A1"/>
                  </a:solidFill>
                </a:ln>
              </p:spPr>
              <p:style>
                <a:lnRef idx="1">
                  <a:schemeClr val="accent1"/>
                </a:lnRef>
                <a:fillRef idx="0">
                  <a:schemeClr val="accent1"/>
                </a:fillRef>
                <a:effectRef idx="0">
                  <a:schemeClr val="accent1"/>
                </a:effectRef>
                <a:fontRef idx="minor">
                  <a:schemeClr val="tx1"/>
                </a:fontRef>
              </p:style>
            </p:cxnSp>
            <p:cxnSp>
              <p:nvCxnSpPr>
                <p:cNvPr id="7173" name="Straight Connector 7172">
                  <a:extLst>
                    <a:ext uri="{FF2B5EF4-FFF2-40B4-BE49-F238E27FC236}">
                      <a16:creationId xmlns:a16="http://schemas.microsoft.com/office/drawing/2014/main" id="{8250D386-4E02-63B3-ABEE-215EA7CCE519}"/>
                    </a:ext>
                  </a:extLst>
                </p:cNvPr>
                <p:cNvCxnSpPr/>
                <p:nvPr/>
              </p:nvCxnSpPr>
              <p:spPr>
                <a:xfrm flipV="1">
                  <a:off x="5693987" y="531656"/>
                  <a:ext cx="1924050" cy="789752"/>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7174" name="Straight Connector 7173">
                  <a:extLst>
                    <a:ext uri="{FF2B5EF4-FFF2-40B4-BE49-F238E27FC236}">
                      <a16:creationId xmlns:a16="http://schemas.microsoft.com/office/drawing/2014/main" id="{D1FAE30A-071F-90CA-5178-F2170627750A}"/>
                    </a:ext>
                  </a:extLst>
                </p:cNvPr>
                <p:cNvCxnSpPr>
                  <a:cxnSpLocks/>
                </p:cNvCxnSpPr>
                <p:nvPr/>
              </p:nvCxnSpPr>
              <p:spPr>
                <a:xfrm flipV="1">
                  <a:off x="6606535" y="1295229"/>
                  <a:ext cx="1012566" cy="415621"/>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7175" name="Oval 7174">
                  <a:extLst>
                    <a:ext uri="{FF2B5EF4-FFF2-40B4-BE49-F238E27FC236}">
                      <a16:creationId xmlns:a16="http://schemas.microsoft.com/office/drawing/2014/main" id="{912E9A76-36B7-3FF3-CDD9-AB32C877E7B9}"/>
                    </a:ext>
                  </a:extLst>
                </p:cNvPr>
                <p:cNvSpPr/>
                <p:nvPr/>
              </p:nvSpPr>
              <p:spPr>
                <a:xfrm>
                  <a:off x="5787663" y="1107658"/>
                  <a:ext cx="80317" cy="80317"/>
                </a:xfrm>
                <a:prstGeom prst="ellipse">
                  <a:avLst/>
                </a:prstGeom>
                <a:solidFill>
                  <a:schemeClr val="tx2">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76" name="Oval 7175">
                  <a:extLst>
                    <a:ext uri="{FF2B5EF4-FFF2-40B4-BE49-F238E27FC236}">
                      <a16:creationId xmlns:a16="http://schemas.microsoft.com/office/drawing/2014/main" id="{0F0CF26B-9FA2-4285-8418-647CB55BE28F}"/>
                    </a:ext>
                  </a:extLst>
                </p:cNvPr>
                <p:cNvSpPr/>
                <p:nvPr/>
              </p:nvSpPr>
              <p:spPr>
                <a:xfrm>
                  <a:off x="6025846" y="1231174"/>
                  <a:ext cx="80317" cy="80317"/>
                </a:xfrm>
                <a:prstGeom prst="ellipse">
                  <a:avLst/>
                </a:prstGeom>
                <a:solidFill>
                  <a:schemeClr val="tx2">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77" name="Oval 7176">
                  <a:extLst>
                    <a:ext uri="{FF2B5EF4-FFF2-40B4-BE49-F238E27FC236}">
                      <a16:creationId xmlns:a16="http://schemas.microsoft.com/office/drawing/2014/main" id="{CBD29464-AEF7-31F4-B738-A58CA08255B8}"/>
                    </a:ext>
                  </a:extLst>
                </p:cNvPr>
                <p:cNvSpPr/>
                <p:nvPr/>
              </p:nvSpPr>
              <p:spPr>
                <a:xfrm>
                  <a:off x="6336744" y="901398"/>
                  <a:ext cx="80317" cy="80317"/>
                </a:xfrm>
                <a:prstGeom prst="ellipse">
                  <a:avLst/>
                </a:prstGeom>
                <a:solidFill>
                  <a:schemeClr val="tx2">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78" name="Oval 7177">
                  <a:extLst>
                    <a:ext uri="{FF2B5EF4-FFF2-40B4-BE49-F238E27FC236}">
                      <a16:creationId xmlns:a16="http://schemas.microsoft.com/office/drawing/2014/main" id="{3E398C04-2A2A-44BE-E4B1-422AD9DADB5F}"/>
                    </a:ext>
                  </a:extLst>
                </p:cNvPr>
                <p:cNvSpPr/>
                <p:nvPr/>
              </p:nvSpPr>
              <p:spPr>
                <a:xfrm>
                  <a:off x="6830504" y="927506"/>
                  <a:ext cx="80317" cy="80317"/>
                </a:xfrm>
                <a:prstGeom prst="ellipse">
                  <a:avLst/>
                </a:prstGeom>
                <a:solidFill>
                  <a:schemeClr val="tx2">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79" name="Oval 7178">
                  <a:extLst>
                    <a:ext uri="{FF2B5EF4-FFF2-40B4-BE49-F238E27FC236}">
                      <a16:creationId xmlns:a16="http://schemas.microsoft.com/office/drawing/2014/main" id="{136233D5-5BC4-604F-2C8E-3339D4A4D5BC}"/>
                    </a:ext>
                  </a:extLst>
                </p:cNvPr>
                <p:cNvSpPr/>
                <p:nvPr/>
              </p:nvSpPr>
              <p:spPr>
                <a:xfrm>
                  <a:off x="7074223" y="963079"/>
                  <a:ext cx="80317" cy="80317"/>
                </a:xfrm>
                <a:prstGeom prst="ellipse">
                  <a:avLst/>
                </a:prstGeom>
                <a:solidFill>
                  <a:schemeClr val="tx2">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80" name="Oval 7179">
                  <a:extLst>
                    <a:ext uri="{FF2B5EF4-FFF2-40B4-BE49-F238E27FC236}">
                      <a16:creationId xmlns:a16="http://schemas.microsoft.com/office/drawing/2014/main" id="{3EA7178A-D8FE-8C4B-7AF9-2EB5D5262989}"/>
                    </a:ext>
                  </a:extLst>
                </p:cNvPr>
                <p:cNvSpPr/>
                <p:nvPr/>
              </p:nvSpPr>
              <p:spPr>
                <a:xfrm>
                  <a:off x="7421180" y="646496"/>
                  <a:ext cx="80317" cy="80317"/>
                </a:xfrm>
                <a:prstGeom prst="ellipse">
                  <a:avLst/>
                </a:prstGeom>
                <a:solidFill>
                  <a:schemeClr val="tx2">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81" name="Oval 7180">
                  <a:extLst>
                    <a:ext uri="{FF2B5EF4-FFF2-40B4-BE49-F238E27FC236}">
                      <a16:creationId xmlns:a16="http://schemas.microsoft.com/office/drawing/2014/main" id="{08A329FF-04FD-5588-590E-5F7E060B9DCF}"/>
                    </a:ext>
                  </a:extLst>
                </p:cNvPr>
                <p:cNvSpPr/>
                <p:nvPr/>
              </p:nvSpPr>
              <p:spPr>
                <a:xfrm>
                  <a:off x="7278807" y="1268582"/>
                  <a:ext cx="80317" cy="80317"/>
                </a:xfrm>
                <a:prstGeom prst="ellipse">
                  <a:avLst/>
                </a:prstGeom>
                <a:solidFill>
                  <a:schemeClr val="tx2">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82" name="Oval 7181">
                  <a:extLst>
                    <a:ext uri="{FF2B5EF4-FFF2-40B4-BE49-F238E27FC236}">
                      <a16:creationId xmlns:a16="http://schemas.microsoft.com/office/drawing/2014/main" id="{E80E212A-66AF-220A-2D50-4F7CF318A1AB}"/>
                    </a:ext>
                  </a:extLst>
                </p:cNvPr>
                <p:cNvSpPr/>
                <p:nvPr/>
              </p:nvSpPr>
              <p:spPr>
                <a:xfrm>
                  <a:off x="6376902" y="1633675"/>
                  <a:ext cx="80317" cy="80317"/>
                </a:xfrm>
                <a:prstGeom prst="ellipse">
                  <a:avLst/>
                </a:prstGeom>
                <a:solidFill>
                  <a:schemeClr val="tx2">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83" name="Oval 7182">
                  <a:extLst>
                    <a:ext uri="{FF2B5EF4-FFF2-40B4-BE49-F238E27FC236}">
                      <a16:creationId xmlns:a16="http://schemas.microsoft.com/office/drawing/2014/main" id="{C487ABAB-17F1-8973-B5AB-7F2E28783768}"/>
                    </a:ext>
                  </a:extLst>
                </p:cNvPr>
                <p:cNvSpPr/>
                <p:nvPr/>
              </p:nvSpPr>
              <p:spPr>
                <a:xfrm>
                  <a:off x="6652327" y="1348899"/>
                  <a:ext cx="80317" cy="80317"/>
                </a:xfrm>
                <a:prstGeom prst="ellipse">
                  <a:avLst/>
                </a:prstGeom>
                <a:solidFill>
                  <a:schemeClr val="tx2">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84" name="Oval 7183">
                  <a:extLst>
                    <a:ext uri="{FF2B5EF4-FFF2-40B4-BE49-F238E27FC236}">
                      <a16:creationId xmlns:a16="http://schemas.microsoft.com/office/drawing/2014/main" id="{1DABB832-4458-0A3C-A12C-51FF45774012}"/>
                    </a:ext>
                  </a:extLst>
                </p:cNvPr>
                <p:cNvSpPr/>
                <p:nvPr/>
              </p:nvSpPr>
              <p:spPr>
                <a:xfrm>
                  <a:off x="7023293" y="1541359"/>
                  <a:ext cx="80317" cy="80317"/>
                </a:xfrm>
                <a:prstGeom prst="ellipse">
                  <a:avLst/>
                </a:prstGeom>
                <a:solidFill>
                  <a:schemeClr val="tx2">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85" name="Oval 7184">
                  <a:extLst>
                    <a:ext uri="{FF2B5EF4-FFF2-40B4-BE49-F238E27FC236}">
                      <a16:creationId xmlns:a16="http://schemas.microsoft.com/office/drawing/2014/main" id="{DA59BA0F-4490-71E2-1DD5-BB50330953A1}"/>
                    </a:ext>
                  </a:extLst>
                </p:cNvPr>
                <p:cNvSpPr/>
                <p:nvPr/>
              </p:nvSpPr>
              <p:spPr>
                <a:xfrm>
                  <a:off x="7095555" y="1284603"/>
                  <a:ext cx="80317" cy="80317"/>
                </a:xfrm>
                <a:prstGeom prst="ellipse">
                  <a:avLst/>
                </a:prstGeom>
                <a:solidFill>
                  <a:schemeClr val="tx2">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86" name="TextBox 7185">
                  <a:extLst>
                    <a:ext uri="{FF2B5EF4-FFF2-40B4-BE49-F238E27FC236}">
                      <a16:creationId xmlns:a16="http://schemas.microsoft.com/office/drawing/2014/main" id="{4A3BA49F-8DBB-C914-F544-56383131DBC0}"/>
                    </a:ext>
                  </a:extLst>
                </p:cNvPr>
                <p:cNvSpPr txBox="1"/>
                <p:nvPr/>
              </p:nvSpPr>
              <p:spPr>
                <a:xfrm>
                  <a:off x="5196798" y="300843"/>
                  <a:ext cx="270164" cy="276999"/>
                </a:xfrm>
                <a:prstGeom prst="rect">
                  <a:avLst/>
                </a:prstGeom>
                <a:noFill/>
              </p:spPr>
              <p:txBody>
                <a:bodyPr wrap="square" rtlCol="0">
                  <a:spAutoFit/>
                </a:bodyPr>
                <a:lstStyle/>
                <a:p>
                  <a:r>
                    <a:rPr lang="en-US" sz="1200">
                      <a:latin typeface="Fira Sans" panose="020B0503050000020004" pitchFamily="34" charset="0"/>
                    </a:rPr>
                    <a:t>y</a:t>
                  </a:r>
                </a:p>
              </p:txBody>
            </p:sp>
            <p:sp>
              <p:nvSpPr>
                <p:cNvPr id="7187" name="TextBox 7186">
                  <a:extLst>
                    <a:ext uri="{FF2B5EF4-FFF2-40B4-BE49-F238E27FC236}">
                      <a16:creationId xmlns:a16="http://schemas.microsoft.com/office/drawing/2014/main" id="{F53C1C75-35F3-DA87-9379-587E78C6ED06}"/>
                    </a:ext>
                  </a:extLst>
                </p:cNvPr>
                <p:cNvSpPr txBox="1"/>
                <p:nvPr/>
              </p:nvSpPr>
              <p:spPr>
                <a:xfrm>
                  <a:off x="8225632" y="1729227"/>
                  <a:ext cx="270164" cy="276999"/>
                </a:xfrm>
                <a:prstGeom prst="rect">
                  <a:avLst/>
                </a:prstGeom>
                <a:noFill/>
              </p:spPr>
              <p:txBody>
                <a:bodyPr wrap="square" rtlCol="0">
                  <a:spAutoFit/>
                </a:bodyPr>
                <a:lstStyle/>
                <a:p>
                  <a:r>
                    <a:rPr lang="en-US" sz="1200">
                      <a:latin typeface="Fira Sans" panose="020B0503050000020004" pitchFamily="34" charset="0"/>
                    </a:rPr>
                    <a:t>x</a:t>
                  </a:r>
                </a:p>
              </p:txBody>
            </p:sp>
          </p:grpSp>
          <p:sp>
            <p:nvSpPr>
              <p:cNvPr id="7192" name="Google Shape;2433;p44">
                <a:extLst>
                  <a:ext uri="{FF2B5EF4-FFF2-40B4-BE49-F238E27FC236}">
                    <a16:creationId xmlns:a16="http://schemas.microsoft.com/office/drawing/2014/main" id="{876BE19C-DB5B-569F-2872-7DCC54D5F48A}"/>
                  </a:ext>
                </a:extLst>
              </p:cNvPr>
              <p:cNvSpPr txBox="1">
                <a:spLocks/>
              </p:cNvSpPr>
              <p:nvPr/>
            </p:nvSpPr>
            <p:spPr>
              <a:xfrm>
                <a:off x="296519" y="4578273"/>
                <a:ext cx="4132785" cy="408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5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1pPr>
                <a:lvl2pPr marR="0" lvl="1"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2pPr>
                <a:lvl3pPr marR="0" lvl="2"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3pPr>
                <a:lvl4pPr marR="0" lvl="3"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4pPr>
                <a:lvl5pPr marR="0" lvl="4"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5pPr>
                <a:lvl6pPr marR="0" lvl="5"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6pPr>
                <a:lvl7pPr marR="0" lvl="6"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7pPr>
                <a:lvl8pPr marR="0" lvl="7"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8pPr>
                <a:lvl9pPr marR="0" lvl="8"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9pPr>
              </a:lstStyle>
              <a:p>
                <a:pPr>
                  <a:lnSpc>
                    <a:spcPct val="100000"/>
                  </a:lnSpc>
                </a:pPr>
                <a:r>
                  <a:rPr lang="en-US" sz="2000" b="0"/>
                  <a:t> SGD One Class Support Vector Machine</a:t>
                </a:r>
              </a:p>
            </p:txBody>
          </p:sp>
        </p:grpSp>
      </p:grpSp>
      <p:grpSp>
        <p:nvGrpSpPr>
          <p:cNvPr id="7285" name="Group 7284">
            <a:extLst>
              <a:ext uri="{FF2B5EF4-FFF2-40B4-BE49-F238E27FC236}">
                <a16:creationId xmlns:a16="http://schemas.microsoft.com/office/drawing/2014/main" id="{BFC4977D-1614-EE49-9ACE-4DFC7671C72E}"/>
              </a:ext>
            </a:extLst>
          </p:cNvPr>
          <p:cNvGrpSpPr/>
          <p:nvPr/>
        </p:nvGrpSpPr>
        <p:grpSpPr>
          <a:xfrm>
            <a:off x="4666251" y="3155175"/>
            <a:ext cx="4132785" cy="1831698"/>
            <a:chOff x="4666251" y="3155175"/>
            <a:chExt cx="4132785" cy="1831698"/>
          </a:xfrm>
        </p:grpSpPr>
        <p:sp>
          <p:nvSpPr>
            <p:cNvPr id="7195" name="Google Shape;2433;p44">
              <a:extLst>
                <a:ext uri="{FF2B5EF4-FFF2-40B4-BE49-F238E27FC236}">
                  <a16:creationId xmlns:a16="http://schemas.microsoft.com/office/drawing/2014/main" id="{410B6CB7-8C3D-A53A-28D4-9CB471E7587B}"/>
                </a:ext>
              </a:extLst>
            </p:cNvPr>
            <p:cNvSpPr txBox="1">
              <a:spLocks/>
            </p:cNvSpPr>
            <p:nvPr/>
          </p:nvSpPr>
          <p:spPr>
            <a:xfrm>
              <a:off x="4666251" y="4578273"/>
              <a:ext cx="4132785" cy="408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5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1pPr>
              <a:lvl2pPr marR="0" lvl="1"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2pPr>
              <a:lvl3pPr marR="0" lvl="2"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3pPr>
              <a:lvl4pPr marR="0" lvl="3"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4pPr>
              <a:lvl5pPr marR="0" lvl="4"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5pPr>
              <a:lvl6pPr marR="0" lvl="5"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6pPr>
              <a:lvl7pPr marR="0" lvl="6"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7pPr>
              <a:lvl8pPr marR="0" lvl="7"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8pPr>
              <a:lvl9pPr marR="0" lvl="8"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9pPr>
            </a:lstStyle>
            <a:p>
              <a:pPr>
                <a:lnSpc>
                  <a:spcPct val="100000"/>
                </a:lnSpc>
              </a:pPr>
              <a:r>
                <a:rPr lang="en-US" sz="2000" b="0"/>
                <a:t>Deep </a:t>
              </a:r>
              <a:r>
                <a:rPr lang="en-US" sz="2000" b="0" err="1"/>
                <a:t>AutoEncoder</a:t>
              </a:r>
              <a:endParaRPr lang="en-US" sz="2000" b="0"/>
            </a:p>
          </p:txBody>
        </p:sp>
        <p:grpSp>
          <p:nvGrpSpPr>
            <p:cNvPr id="7283" name="Group 7282">
              <a:extLst>
                <a:ext uri="{FF2B5EF4-FFF2-40B4-BE49-F238E27FC236}">
                  <a16:creationId xmlns:a16="http://schemas.microsoft.com/office/drawing/2014/main" id="{03072946-7F2A-7845-31C2-735BCB5C039A}"/>
                </a:ext>
              </a:extLst>
            </p:cNvPr>
            <p:cNvGrpSpPr/>
            <p:nvPr/>
          </p:nvGrpSpPr>
          <p:grpSpPr>
            <a:xfrm>
              <a:off x="6039016" y="3155175"/>
              <a:ext cx="1559059" cy="1271702"/>
              <a:chOff x="6039016" y="3155175"/>
              <a:chExt cx="1559059" cy="1271702"/>
            </a:xfrm>
          </p:grpSpPr>
          <p:sp>
            <p:nvSpPr>
              <p:cNvPr id="7199" name="Oval 7198">
                <a:extLst>
                  <a:ext uri="{FF2B5EF4-FFF2-40B4-BE49-F238E27FC236}">
                    <a16:creationId xmlns:a16="http://schemas.microsoft.com/office/drawing/2014/main" id="{F75B6427-34B9-895C-11C9-E45B16AF6C1A}"/>
                  </a:ext>
                </a:extLst>
              </p:cNvPr>
              <p:cNvSpPr/>
              <p:nvPr/>
            </p:nvSpPr>
            <p:spPr>
              <a:xfrm>
                <a:off x="6043714" y="3279594"/>
                <a:ext cx="124897" cy="124897"/>
              </a:xfrm>
              <a:prstGeom prst="ellipse">
                <a:avLst/>
              </a:prstGeom>
              <a:solidFill>
                <a:schemeClr val="tx2">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00" name="Oval 7199">
                <a:extLst>
                  <a:ext uri="{FF2B5EF4-FFF2-40B4-BE49-F238E27FC236}">
                    <a16:creationId xmlns:a16="http://schemas.microsoft.com/office/drawing/2014/main" id="{644A0036-3CE7-61E2-75A4-E185004AF494}"/>
                  </a:ext>
                </a:extLst>
              </p:cNvPr>
              <p:cNvSpPr/>
              <p:nvPr/>
            </p:nvSpPr>
            <p:spPr>
              <a:xfrm>
                <a:off x="6043713" y="3512563"/>
                <a:ext cx="124897" cy="124897"/>
              </a:xfrm>
              <a:prstGeom prst="ellipse">
                <a:avLst/>
              </a:prstGeom>
              <a:solidFill>
                <a:schemeClr val="tx2">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01" name="Oval 7200">
                <a:extLst>
                  <a:ext uri="{FF2B5EF4-FFF2-40B4-BE49-F238E27FC236}">
                    <a16:creationId xmlns:a16="http://schemas.microsoft.com/office/drawing/2014/main" id="{9D47CEF3-BC85-9648-E5A8-2206B4A0A763}"/>
                  </a:ext>
                </a:extLst>
              </p:cNvPr>
              <p:cNvSpPr/>
              <p:nvPr/>
            </p:nvSpPr>
            <p:spPr>
              <a:xfrm>
                <a:off x="6043713" y="3745532"/>
                <a:ext cx="124897" cy="124897"/>
              </a:xfrm>
              <a:prstGeom prst="ellipse">
                <a:avLst/>
              </a:prstGeom>
              <a:solidFill>
                <a:schemeClr val="tx2">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02" name="Oval 7201">
                <a:extLst>
                  <a:ext uri="{FF2B5EF4-FFF2-40B4-BE49-F238E27FC236}">
                    <a16:creationId xmlns:a16="http://schemas.microsoft.com/office/drawing/2014/main" id="{B6AA928A-1879-2C94-542B-B82536F4E953}"/>
                  </a:ext>
                </a:extLst>
              </p:cNvPr>
              <p:cNvSpPr/>
              <p:nvPr/>
            </p:nvSpPr>
            <p:spPr>
              <a:xfrm>
                <a:off x="6039016" y="3991845"/>
                <a:ext cx="124897" cy="124897"/>
              </a:xfrm>
              <a:prstGeom prst="ellipse">
                <a:avLst/>
              </a:prstGeom>
              <a:solidFill>
                <a:schemeClr val="tx2">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03" name="Oval 7202">
                <a:extLst>
                  <a:ext uri="{FF2B5EF4-FFF2-40B4-BE49-F238E27FC236}">
                    <a16:creationId xmlns:a16="http://schemas.microsoft.com/office/drawing/2014/main" id="{4D2AF858-490A-CAA7-E2A7-85A5BFCD5A5E}"/>
                  </a:ext>
                </a:extLst>
              </p:cNvPr>
              <p:cNvSpPr/>
              <p:nvPr/>
            </p:nvSpPr>
            <p:spPr>
              <a:xfrm>
                <a:off x="6394770" y="3393463"/>
                <a:ext cx="124897" cy="124897"/>
              </a:xfrm>
              <a:prstGeom prst="ellipse">
                <a:avLst/>
              </a:prstGeom>
              <a:solidFill>
                <a:schemeClr val="tx2">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04" name="Oval 7203">
                <a:extLst>
                  <a:ext uri="{FF2B5EF4-FFF2-40B4-BE49-F238E27FC236}">
                    <a16:creationId xmlns:a16="http://schemas.microsoft.com/office/drawing/2014/main" id="{4AE54BF1-80DD-A2AC-0BB7-44500235223D}"/>
                  </a:ext>
                </a:extLst>
              </p:cNvPr>
              <p:cNvSpPr/>
              <p:nvPr/>
            </p:nvSpPr>
            <p:spPr>
              <a:xfrm>
                <a:off x="6394770" y="3633182"/>
                <a:ext cx="124897" cy="124897"/>
              </a:xfrm>
              <a:prstGeom prst="ellipse">
                <a:avLst/>
              </a:prstGeom>
              <a:solidFill>
                <a:schemeClr val="tx2">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05" name="Oval 7204">
                <a:extLst>
                  <a:ext uri="{FF2B5EF4-FFF2-40B4-BE49-F238E27FC236}">
                    <a16:creationId xmlns:a16="http://schemas.microsoft.com/office/drawing/2014/main" id="{9CD609C8-4BC3-91F9-2131-789D48271E62}"/>
                  </a:ext>
                </a:extLst>
              </p:cNvPr>
              <p:cNvSpPr/>
              <p:nvPr/>
            </p:nvSpPr>
            <p:spPr>
              <a:xfrm>
                <a:off x="6394770" y="3871202"/>
                <a:ext cx="124897" cy="124897"/>
              </a:xfrm>
              <a:prstGeom prst="ellipse">
                <a:avLst/>
              </a:prstGeom>
              <a:solidFill>
                <a:schemeClr val="tx2">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06" name="Oval 7205">
                <a:extLst>
                  <a:ext uri="{FF2B5EF4-FFF2-40B4-BE49-F238E27FC236}">
                    <a16:creationId xmlns:a16="http://schemas.microsoft.com/office/drawing/2014/main" id="{D842CE64-07EB-38E8-B282-2A4FC9D9A0EF}"/>
                  </a:ext>
                </a:extLst>
              </p:cNvPr>
              <p:cNvSpPr/>
              <p:nvPr/>
            </p:nvSpPr>
            <p:spPr>
              <a:xfrm>
                <a:off x="6746276" y="3512562"/>
                <a:ext cx="124897" cy="124897"/>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07" name="Oval 7206">
                <a:extLst>
                  <a:ext uri="{FF2B5EF4-FFF2-40B4-BE49-F238E27FC236}">
                    <a16:creationId xmlns:a16="http://schemas.microsoft.com/office/drawing/2014/main" id="{68C8BD39-1BE5-61AD-0DF1-B5D8D23DECC2}"/>
                  </a:ext>
                </a:extLst>
              </p:cNvPr>
              <p:cNvSpPr/>
              <p:nvPr/>
            </p:nvSpPr>
            <p:spPr>
              <a:xfrm>
                <a:off x="6746277" y="3758079"/>
                <a:ext cx="124897" cy="124897"/>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08" name="Oval 7207">
                <a:extLst>
                  <a:ext uri="{FF2B5EF4-FFF2-40B4-BE49-F238E27FC236}">
                    <a16:creationId xmlns:a16="http://schemas.microsoft.com/office/drawing/2014/main" id="{C406F241-A816-4833-E28D-F47334A88E1F}"/>
                  </a:ext>
                </a:extLst>
              </p:cNvPr>
              <p:cNvSpPr/>
              <p:nvPr/>
            </p:nvSpPr>
            <p:spPr>
              <a:xfrm>
                <a:off x="7103610" y="3400725"/>
                <a:ext cx="124897" cy="124897"/>
              </a:xfrm>
              <a:prstGeom prst="ellipse">
                <a:avLst/>
              </a:prstGeom>
              <a:solidFill>
                <a:srgbClr val="0070C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09" name="Oval 7208">
                <a:extLst>
                  <a:ext uri="{FF2B5EF4-FFF2-40B4-BE49-F238E27FC236}">
                    <a16:creationId xmlns:a16="http://schemas.microsoft.com/office/drawing/2014/main" id="{4B26894A-1A38-216F-69C9-85CF2B83F54E}"/>
                  </a:ext>
                </a:extLst>
              </p:cNvPr>
              <p:cNvSpPr/>
              <p:nvPr/>
            </p:nvSpPr>
            <p:spPr>
              <a:xfrm>
                <a:off x="7111021" y="3633182"/>
                <a:ext cx="124897" cy="124897"/>
              </a:xfrm>
              <a:prstGeom prst="ellipse">
                <a:avLst/>
              </a:prstGeom>
              <a:solidFill>
                <a:srgbClr val="0070C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10" name="Oval 7209">
                <a:extLst>
                  <a:ext uri="{FF2B5EF4-FFF2-40B4-BE49-F238E27FC236}">
                    <a16:creationId xmlns:a16="http://schemas.microsoft.com/office/drawing/2014/main" id="{A5374AD7-6A01-35EC-6353-1E50BB64BC14}"/>
                  </a:ext>
                </a:extLst>
              </p:cNvPr>
              <p:cNvSpPr/>
              <p:nvPr/>
            </p:nvSpPr>
            <p:spPr>
              <a:xfrm>
                <a:off x="7111020" y="3876982"/>
                <a:ext cx="124897" cy="124897"/>
              </a:xfrm>
              <a:prstGeom prst="ellipse">
                <a:avLst/>
              </a:prstGeom>
              <a:solidFill>
                <a:srgbClr val="0070C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11" name="Oval 7210">
                <a:extLst>
                  <a:ext uri="{FF2B5EF4-FFF2-40B4-BE49-F238E27FC236}">
                    <a16:creationId xmlns:a16="http://schemas.microsoft.com/office/drawing/2014/main" id="{566ADC63-5739-2B9F-772E-53ACEB22AF17}"/>
                  </a:ext>
                </a:extLst>
              </p:cNvPr>
              <p:cNvSpPr/>
              <p:nvPr/>
            </p:nvSpPr>
            <p:spPr>
              <a:xfrm>
                <a:off x="7465189" y="3279594"/>
                <a:ext cx="124897" cy="124897"/>
              </a:xfrm>
              <a:prstGeom prst="ellipse">
                <a:avLst/>
              </a:prstGeom>
              <a:solidFill>
                <a:srgbClr val="0070C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12" name="Oval 7211">
                <a:extLst>
                  <a:ext uri="{FF2B5EF4-FFF2-40B4-BE49-F238E27FC236}">
                    <a16:creationId xmlns:a16="http://schemas.microsoft.com/office/drawing/2014/main" id="{2433D8A0-14DB-CF31-4F03-B9AA63755102}"/>
                  </a:ext>
                </a:extLst>
              </p:cNvPr>
              <p:cNvSpPr/>
              <p:nvPr/>
            </p:nvSpPr>
            <p:spPr>
              <a:xfrm>
                <a:off x="7465188" y="3524855"/>
                <a:ext cx="124897" cy="124897"/>
              </a:xfrm>
              <a:prstGeom prst="ellipse">
                <a:avLst/>
              </a:prstGeom>
              <a:solidFill>
                <a:srgbClr val="0070C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13" name="Oval 7212">
                <a:extLst>
                  <a:ext uri="{FF2B5EF4-FFF2-40B4-BE49-F238E27FC236}">
                    <a16:creationId xmlns:a16="http://schemas.microsoft.com/office/drawing/2014/main" id="{77E228EF-E0B8-19B4-F5D8-CF6FE7BDAD0A}"/>
                  </a:ext>
                </a:extLst>
              </p:cNvPr>
              <p:cNvSpPr/>
              <p:nvPr/>
            </p:nvSpPr>
            <p:spPr>
              <a:xfrm>
                <a:off x="7465895" y="3745532"/>
                <a:ext cx="124897" cy="124897"/>
              </a:xfrm>
              <a:prstGeom prst="ellipse">
                <a:avLst/>
              </a:prstGeom>
              <a:solidFill>
                <a:srgbClr val="0070C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14" name="Oval 7213">
                <a:extLst>
                  <a:ext uri="{FF2B5EF4-FFF2-40B4-BE49-F238E27FC236}">
                    <a16:creationId xmlns:a16="http://schemas.microsoft.com/office/drawing/2014/main" id="{507EECD9-ABC1-7B11-BDC9-F01B78A8261B}"/>
                  </a:ext>
                </a:extLst>
              </p:cNvPr>
              <p:cNvSpPr/>
              <p:nvPr/>
            </p:nvSpPr>
            <p:spPr>
              <a:xfrm>
                <a:off x="7473178" y="3993362"/>
                <a:ext cx="124897" cy="124897"/>
              </a:xfrm>
              <a:prstGeom prst="ellipse">
                <a:avLst/>
              </a:prstGeom>
              <a:solidFill>
                <a:srgbClr val="0070C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215" name="Straight Connector 7214">
                <a:extLst>
                  <a:ext uri="{FF2B5EF4-FFF2-40B4-BE49-F238E27FC236}">
                    <a16:creationId xmlns:a16="http://schemas.microsoft.com/office/drawing/2014/main" id="{E9574089-ED58-A79E-07D7-D85CD2E18257}"/>
                  </a:ext>
                </a:extLst>
              </p:cNvPr>
              <p:cNvCxnSpPr>
                <a:cxnSpLocks/>
                <a:stCxn id="7200" idx="6"/>
                <a:endCxn id="7203" idx="2"/>
              </p:cNvCxnSpPr>
              <p:nvPr/>
            </p:nvCxnSpPr>
            <p:spPr>
              <a:xfrm flipV="1">
                <a:off x="6168610" y="3455912"/>
                <a:ext cx="226160" cy="119100"/>
              </a:xfrm>
              <a:prstGeom prst="line">
                <a:avLst/>
              </a:prstGeom>
            </p:spPr>
            <p:style>
              <a:lnRef idx="1">
                <a:schemeClr val="dk1"/>
              </a:lnRef>
              <a:fillRef idx="0">
                <a:schemeClr val="dk1"/>
              </a:fillRef>
              <a:effectRef idx="0">
                <a:schemeClr val="dk1"/>
              </a:effectRef>
              <a:fontRef idx="minor">
                <a:schemeClr val="tx1"/>
              </a:fontRef>
            </p:style>
          </p:cxnSp>
          <p:cxnSp>
            <p:nvCxnSpPr>
              <p:cNvPr id="7219" name="Straight Connector 7218">
                <a:extLst>
                  <a:ext uri="{FF2B5EF4-FFF2-40B4-BE49-F238E27FC236}">
                    <a16:creationId xmlns:a16="http://schemas.microsoft.com/office/drawing/2014/main" id="{678F1C2F-9748-014F-4EB9-A4794A8642B3}"/>
                  </a:ext>
                </a:extLst>
              </p:cNvPr>
              <p:cNvCxnSpPr>
                <a:cxnSpLocks/>
                <a:stCxn id="7199" idx="6"/>
                <a:endCxn id="7203" idx="2"/>
              </p:cNvCxnSpPr>
              <p:nvPr/>
            </p:nvCxnSpPr>
            <p:spPr>
              <a:xfrm>
                <a:off x="6168611" y="3342043"/>
                <a:ext cx="226159" cy="113869"/>
              </a:xfrm>
              <a:prstGeom prst="line">
                <a:avLst/>
              </a:prstGeom>
            </p:spPr>
            <p:style>
              <a:lnRef idx="1">
                <a:schemeClr val="dk1"/>
              </a:lnRef>
              <a:fillRef idx="0">
                <a:schemeClr val="dk1"/>
              </a:fillRef>
              <a:effectRef idx="0">
                <a:schemeClr val="dk1"/>
              </a:effectRef>
              <a:fontRef idx="minor">
                <a:schemeClr val="tx1"/>
              </a:fontRef>
            </p:style>
          </p:cxnSp>
          <p:cxnSp>
            <p:nvCxnSpPr>
              <p:cNvPr id="7222" name="Straight Connector 7221">
                <a:extLst>
                  <a:ext uri="{FF2B5EF4-FFF2-40B4-BE49-F238E27FC236}">
                    <a16:creationId xmlns:a16="http://schemas.microsoft.com/office/drawing/2014/main" id="{EA76174A-0992-63CE-AC60-5315B1F00081}"/>
                  </a:ext>
                </a:extLst>
              </p:cNvPr>
              <p:cNvCxnSpPr>
                <a:cxnSpLocks/>
                <a:stCxn id="7201" idx="6"/>
                <a:endCxn id="7203" idx="2"/>
              </p:cNvCxnSpPr>
              <p:nvPr/>
            </p:nvCxnSpPr>
            <p:spPr>
              <a:xfrm flipV="1">
                <a:off x="6168610" y="3455912"/>
                <a:ext cx="226160" cy="352069"/>
              </a:xfrm>
              <a:prstGeom prst="line">
                <a:avLst/>
              </a:prstGeom>
            </p:spPr>
            <p:style>
              <a:lnRef idx="1">
                <a:schemeClr val="dk1"/>
              </a:lnRef>
              <a:fillRef idx="0">
                <a:schemeClr val="dk1"/>
              </a:fillRef>
              <a:effectRef idx="0">
                <a:schemeClr val="dk1"/>
              </a:effectRef>
              <a:fontRef idx="minor">
                <a:schemeClr val="tx1"/>
              </a:fontRef>
            </p:style>
          </p:cxnSp>
          <p:cxnSp>
            <p:nvCxnSpPr>
              <p:cNvPr id="7225" name="Straight Connector 7224">
                <a:extLst>
                  <a:ext uri="{FF2B5EF4-FFF2-40B4-BE49-F238E27FC236}">
                    <a16:creationId xmlns:a16="http://schemas.microsoft.com/office/drawing/2014/main" id="{BEB57C04-8A74-F943-5179-E6DDD85AD124}"/>
                  </a:ext>
                </a:extLst>
              </p:cNvPr>
              <p:cNvCxnSpPr>
                <a:cxnSpLocks/>
                <a:stCxn id="7202" idx="6"/>
                <a:endCxn id="7203" idx="2"/>
              </p:cNvCxnSpPr>
              <p:nvPr/>
            </p:nvCxnSpPr>
            <p:spPr>
              <a:xfrm flipV="1">
                <a:off x="6163913" y="3455912"/>
                <a:ext cx="230857" cy="598382"/>
              </a:xfrm>
              <a:prstGeom prst="line">
                <a:avLst/>
              </a:prstGeom>
            </p:spPr>
            <p:style>
              <a:lnRef idx="1">
                <a:schemeClr val="dk1"/>
              </a:lnRef>
              <a:fillRef idx="0">
                <a:schemeClr val="dk1"/>
              </a:fillRef>
              <a:effectRef idx="0">
                <a:schemeClr val="dk1"/>
              </a:effectRef>
              <a:fontRef idx="minor">
                <a:schemeClr val="tx1"/>
              </a:fontRef>
            </p:style>
          </p:cxnSp>
          <p:cxnSp>
            <p:nvCxnSpPr>
              <p:cNvPr id="7228" name="Straight Connector 7227">
                <a:extLst>
                  <a:ext uri="{FF2B5EF4-FFF2-40B4-BE49-F238E27FC236}">
                    <a16:creationId xmlns:a16="http://schemas.microsoft.com/office/drawing/2014/main" id="{09716E95-E4D9-9064-1A3F-748866EAA051}"/>
                  </a:ext>
                </a:extLst>
              </p:cNvPr>
              <p:cNvCxnSpPr>
                <a:cxnSpLocks/>
                <a:stCxn id="7199" idx="6"/>
                <a:endCxn id="7204" idx="2"/>
              </p:cNvCxnSpPr>
              <p:nvPr/>
            </p:nvCxnSpPr>
            <p:spPr>
              <a:xfrm>
                <a:off x="6168611" y="3342043"/>
                <a:ext cx="226159" cy="353588"/>
              </a:xfrm>
              <a:prstGeom prst="line">
                <a:avLst/>
              </a:prstGeom>
            </p:spPr>
            <p:style>
              <a:lnRef idx="1">
                <a:schemeClr val="dk1"/>
              </a:lnRef>
              <a:fillRef idx="0">
                <a:schemeClr val="dk1"/>
              </a:fillRef>
              <a:effectRef idx="0">
                <a:schemeClr val="dk1"/>
              </a:effectRef>
              <a:fontRef idx="minor">
                <a:schemeClr val="tx1"/>
              </a:fontRef>
            </p:style>
          </p:cxnSp>
          <p:cxnSp>
            <p:nvCxnSpPr>
              <p:cNvPr id="7231" name="Straight Connector 7230">
                <a:extLst>
                  <a:ext uri="{FF2B5EF4-FFF2-40B4-BE49-F238E27FC236}">
                    <a16:creationId xmlns:a16="http://schemas.microsoft.com/office/drawing/2014/main" id="{DD1B2F32-F1F7-B85F-641E-6EB84E40013B}"/>
                  </a:ext>
                </a:extLst>
              </p:cNvPr>
              <p:cNvCxnSpPr>
                <a:cxnSpLocks/>
                <a:stCxn id="7199" idx="6"/>
                <a:endCxn id="7205" idx="2"/>
              </p:cNvCxnSpPr>
              <p:nvPr/>
            </p:nvCxnSpPr>
            <p:spPr>
              <a:xfrm>
                <a:off x="6168611" y="3342043"/>
                <a:ext cx="226159" cy="591608"/>
              </a:xfrm>
              <a:prstGeom prst="line">
                <a:avLst/>
              </a:prstGeom>
            </p:spPr>
            <p:style>
              <a:lnRef idx="1">
                <a:schemeClr val="dk1"/>
              </a:lnRef>
              <a:fillRef idx="0">
                <a:schemeClr val="dk1"/>
              </a:fillRef>
              <a:effectRef idx="0">
                <a:schemeClr val="dk1"/>
              </a:effectRef>
              <a:fontRef idx="minor">
                <a:schemeClr val="tx1"/>
              </a:fontRef>
            </p:style>
          </p:cxnSp>
          <p:cxnSp>
            <p:nvCxnSpPr>
              <p:cNvPr id="4100" name="Straight Connector 4099">
                <a:extLst>
                  <a:ext uri="{FF2B5EF4-FFF2-40B4-BE49-F238E27FC236}">
                    <a16:creationId xmlns:a16="http://schemas.microsoft.com/office/drawing/2014/main" id="{07C4698E-3527-534A-55CF-E939B7484692}"/>
                  </a:ext>
                </a:extLst>
              </p:cNvPr>
              <p:cNvCxnSpPr>
                <a:cxnSpLocks/>
                <a:stCxn id="7200" idx="6"/>
                <a:endCxn id="7204" idx="2"/>
              </p:cNvCxnSpPr>
              <p:nvPr/>
            </p:nvCxnSpPr>
            <p:spPr>
              <a:xfrm>
                <a:off x="6168610" y="3575012"/>
                <a:ext cx="226160" cy="120619"/>
              </a:xfrm>
              <a:prstGeom prst="line">
                <a:avLst/>
              </a:prstGeom>
            </p:spPr>
            <p:style>
              <a:lnRef idx="1">
                <a:schemeClr val="dk1"/>
              </a:lnRef>
              <a:fillRef idx="0">
                <a:schemeClr val="dk1"/>
              </a:fillRef>
              <a:effectRef idx="0">
                <a:schemeClr val="dk1"/>
              </a:effectRef>
              <a:fontRef idx="minor">
                <a:schemeClr val="tx1"/>
              </a:fontRef>
            </p:style>
          </p:cxnSp>
          <p:cxnSp>
            <p:nvCxnSpPr>
              <p:cNvPr id="4103" name="Straight Connector 4102">
                <a:extLst>
                  <a:ext uri="{FF2B5EF4-FFF2-40B4-BE49-F238E27FC236}">
                    <a16:creationId xmlns:a16="http://schemas.microsoft.com/office/drawing/2014/main" id="{867E8F52-22F4-30EB-4BCC-187A76F91074}"/>
                  </a:ext>
                </a:extLst>
              </p:cNvPr>
              <p:cNvCxnSpPr>
                <a:cxnSpLocks/>
                <a:stCxn id="7200" idx="6"/>
                <a:endCxn id="7205" idx="2"/>
              </p:cNvCxnSpPr>
              <p:nvPr/>
            </p:nvCxnSpPr>
            <p:spPr>
              <a:xfrm>
                <a:off x="6168610" y="3575012"/>
                <a:ext cx="226160" cy="358639"/>
              </a:xfrm>
              <a:prstGeom prst="line">
                <a:avLst/>
              </a:prstGeom>
            </p:spPr>
            <p:style>
              <a:lnRef idx="1">
                <a:schemeClr val="dk1"/>
              </a:lnRef>
              <a:fillRef idx="0">
                <a:schemeClr val="dk1"/>
              </a:fillRef>
              <a:effectRef idx="0">
                <a:schemeClr val="dk1"/>
              </a:effectRef>
              <a:fontRef idx="minor">
                <a:schemeClr val="tx1"/>
              </a:fontRef>
            </p:style>
          </p:cxnSp>
          <p:cxnSp>
            <p:nvCxnSpPr>
              <p:cNvPr id="4108" name="Straight Connector 4107">
                <a:extLst>
                  <a:ext uri="{FF2B5EF4-FFF2-40B4-BE49-F238E27FC236}">
                    <a16:creationId xmlns:a16="http://schemas.microsoft.com/office/drawing/2014/main" id="{8CFE2638-1C5F-2343-165C-4D0E5BCB4628}"/>
                  </a:ext>
                </a:extLst>
              </p:cNvPr>
              <p:cNvCxnSpPr>
                <a:cxnSpLocks/>
                <a:stCxn id="7201" idx="6"/>
                <a:endCxn id="7204" idx="2"/>
              </p:cNvCxnSpPr>
              <p:nvPr/>
            </p:nvCxnSpPr>
            <p:spPr>
              <a:xfrm flipV="1">
                <a:off x="6168610" y="3695631"/>
                <a:ext cx="226160" cy="112350"/>
              </a:xfrm>
              <a:prstGeom prst="line">
                <a:avLst/>
              </a:prstGeom>
            </p:spPr>
            <p:style>
              <a:lnRef idx="1">
                <a:schemeClr val="dk1"/>
              </a:lnRef>
              <a:fillRef idx="0">
                <a:schemeClr val="dk1"/>
              </a:fillRef>
              <a:effectRef idx="0">
                <a:schemeClr val="dk1"/>
              </a:effectRef>
              <a:fontRef idx="minor">
                <a:schemeClr val="tx1"/>
              </a:fontRef>
            </p:style>
          </p:cxnSp>
          <p:cxnSp>
            <p:nvCxnSpPr>
              <p:cNvPr id="4112" name="Straight Connector 4111">
                <a:extLst>
                  <a:ext uri="{FF2B5EF4-FFF2-40B4-BE49-F238E27FC236}">
                    <a16:creationId xmlns:a16="http://schemas.microsoft.com/office/drawing/2014/main" id="{3978F88F-AE11-76BA-B845-AFE774E9AA0D}"/>
                  </a:ext>
                </a:extLst>
              </p:cNvPr>
              <p:cNvCxnSpPr>
                <a:cxnSpLocks/>
                <a:stCxn id="7201" idx="6"/>
                <a:endCxn id="7205" idx="2"/>
              </p:cNvCxnSpPr>
              <p:nvPr/>
            </p:nvCxnSpPr>
            <p:spPr>
              <a:xfrm>
                <a:off x="6168610" y="3807981"/>
                <a:ext cx="226160" cy="125670"/>
              </a:xfrm>
              <a:prstGeom prst="line">
                <a:avLst/>
              </a:prstGeom>
            </p:spPr>
            <p:style>
              <a:lnRef idx="1">
                <a:schemeClr val="dk1"/>
              </a:lnRef>
              <a:fillRef idx="0">
                <a:schemeClr val="dk1"/>
              </a:fillRef>
              <a:effectRef idx="0">
                <a:schemeClr val="dk1"/>
              </a:effectRef>
              <a:fontRef idx="minor">
                <a:schemeClr val="tx1"/>
              </a:fontRef>
            </p:style>
          </p:cxnSp>
          <p:cxnSp>
            <p:nvCxnSpPr>
              <p:cNvPr id="4119" name="Straight Connector 4118">
                <a:extLst>
                  <a:ext uri="{FF2B5EF4-FFF2-40B4-BE49-F238E27FC236}">
                    <a16:creationId xmlns:a16="http://schemas.microsoft.com/office/drawing/2014/main" id="{261FBCC4-5CA0-0315-4AD4-74B6B3E87637}"/>
                  </a:ext>
                </a:extLst>
              </p:cNvPr>
              <p:cNvCxnSpPr>
                <a:cxnSpLocks/>
                <a:stCxn id="7202" idx="6"/>
                <a:endCxn id="7205" idx="2"/>
              </p:cNvCxnSpPr>
              <p:nvPr/>
            </p:nvCxnSpPr>
            <p:spPr>
              <a:xfrm flipV="1">
                <a:off x="6163913" y="3933651"/>
                <a:ext cx="230857" cy="120643"/>
              </a:xfrm>
              <a:prstGeom prst="line">
                <a:avLst/>
              </a:prstGeom>
            </p:spPr>
            <p:style>
              <a:lnRef idx="1">
                <a:schemeClr val="dk1"/>
              </a:lnRef>
              <a:fillRef idx="0">
                <a:schemeClr val="dk1"/>
              </a:fillRef>
              <a:effectRef idx="0">
                <a:schemeClr val="dk1"/>
              </a:effectRef>
              <a:fontRef idx="minor">
                <a:schemeClr val="tx1"/>
              </a:fontRef>
            </p:style>
          </p:cxnSp>
          <p:cxnSp>
            <p:nvCxnSpPr>
              <p:cNvPr id="4123" name="Straight Connector 4122">
                <a:extLst>
                  <a:ext uri="{FF2B5EF4-FFF2-40B4-BE49-F238E27FC236}">
                    <a16:creationId xmlns:a16="http://schemas.microsoft.com/office/drawing/2014/main" id="{79F2EA6D-9463-C629-B2B6-5913F049DF10}"/>
                  </a:ext>
                </a:extLst>
              </p:cNvPr>
              <p:cNvCxnSpPr>
                <a:cxnSpLocks/>
                <a:endCxn id="7204" idx="2"/>
              </p:cNvCxnSpPr>
              <p:nvPr/>
            </p:nvCxnSpPr>
            <p:spPr>
              <a:xfrm flipV="1">
                <a:off x="6170518" y="3695631"/>
                <a:ext cx="224252" cy="363507"/>
              </a:xfrm>
              <a:prstGeom prst="line">
                <a:avLst/>
              </a:prstGeom>
            </p:spPr>
            <p:style>
              <a:lnRef idx="1">
                <a:schemeClr val="dk1"/>
              </a:lnRef>
              <a:fillRef idx="0">
                <a:schemeClr val="dk1"/>
              </a:fillRef>
              <a:effectRef idx="0">
                <a:schemeClr val="dk1"/>
              </a:effectRef>
              <a:fontRef idx="minor">
                <a:schemeClr val="tx1"/>
              </a:fontRef>
            </p:style>
          </p:cxnSp>
          <p:cxnSp>
            <p:nvCxnSpPr>
              <p:cNvPr id="4126" name="Straight Connector 4125">
                <a:extLst>
                  <a:ext uri="{FF2B5EF4-FFF2-40B4-BE49-F238E27FC236}">
                    <a16:creationId xmlns:a16="http://schemas.microsoft.com/office/drawing/2014/main" id="{8D4CD55A-F529-02EB-82CB-EB537AF0E9B7}"/>
                  </a:ext>
                </a:extLst>
              </p:cNvPr>
              <p:cNvCxnSpPr>
                <a:cxnSpLocks/>
                <a:stCxn id="7203" idx="6"/>
                <a:endCxn id="7206" idx="2"/>
              </p:cNvCxnSpPr>
              <p:nvPr/>
            </p:nvCxnSpPr>
            <p:spPr>
              <a:xfrm>
                <a:off x="6519667" y="3455912"/>
                <a:ext cx="226609" cy="119099"/>
              </a:xfrm>
              <a:prstGeom prst="line">
                <a:avLst/>
              </a:prstGeom>
            </p:spPr>
            <p:style>
              <a:lnRef idx="1">
                <a:schemeClr val="dk1"/>
              </a:lnRef>
              <a:fillRef idx="0">
                <a:schemeClr val="dk1"/>
              </a:fillRef>
              <a:effectRef idx="0">
                <a:schemeClr val="dk1"/>
              </a:effectRef>
              <a:fontRef idx="minor">
                <a:schemeClr val="tx1"/>
              </a:fontRef>
            </p:style>
          </p:cxnSp>
          <p:cxnSp>
            <p:nvCxnSpPr>
              <p:cNvPr id="4129" name="Straight Connector 4128">
                <a:extLst>
                  <a:ext uri="{FF2B5EF4-FFF2-40B4-BE49-F238E27FC236}">
                    <a16:creationId xmlns:a16="http://schemas.microsoft.com/office/drawing/2014/main" id="{77284AA2-5FD5-5635-D5E6-154F487172C0}"/>
                  </a:ext>
                </a:extLst>
              </p:cNvPr>
              <p:cNvCxnSpPr>
                <a:cxnSpLocks/>
                <a:stCxn id="7204" idx="6"/>
                <a:endCxn id="7206" idx="2"/>
              </p:cNvCxnSpPr>
              <p:nvPr/>
            </p:nvCxnSpPr>
            <p:spPr>
              <a:xfrm flipV="1">
                <a:off x="6519667" y="3575011"/>
                <a:ext cx="226609" cy="120620"/>
              </a:xfrm>
              <a:prstGeom prst="line">
                <a:avLst/>
              </a:prstGeom>
            </p:spPr>
            <p:style>
              <a:lnRef idx="1">
                <a:schemeClr val="dk1"/>
              </a:lnRef>
              <a:fillRef idx="0">
                <a:schemeClr val="dk1"/>
              </a:fillRef>
              <a:effectRef idx="0">
                <a:schemeClr val="dk1"/>
              </a:effectRef>
              <a:fontRef idx="minor">
                <a:schemeClr val="tx1"/>
              </a:fontRef>
            </p:style>
          </p:cxnSp>
          <p:cxnSp>
            <p:nvCxnSpPr>
              <p:cNvPr id="4132" name="Straight Connector 4131">
                <a:extLst>
                  <a:ext uri="{FF2B5EF4-FFF2-40B4-BE49-F238E27FC236}">
                    <a16:creationId xmlns:a16="http://schemas.microsoft.com/office/drawing/2014/main" id="{4F56B7CA-C92E-C8B0-75D7-15E9B73E8423}"/>
                  </a:ext>
                </a:extLst>
              </p:cNvPr>
              <p:cNvCxnSpPr>
                <a:cxnSpLocks/>
                <a:stCxn id="7205" idx="6"/>
                <a:endCxn id="7206" idx="2"/>
              </p:cNvCxnSpPr>
              <p:nvPr/>
            </p:nvCxnSpPr>
            <p:spPr>
              <a:xfrm flipV="1">
                <a:off x="6519667" y="3575011"/>
                <a:ext cx="226609" cy="358640"/>
              </a:xfrm>
              <a:prstGeom prst="line">
                <a:avLst/>
              </a:prstGeom>
            </p:spPr>
            <p:style>
              <a:lnRef idx="1">
                <a:schemeClr val="dk1"/>
              </a:lnRef>
              <a:fillRef idx="0">
                <a:schemeClr val="dk1"/>
              </a:fillRef>
              <a:effectRef idx="0">
                <a:schemeClr val="dk1"/>
              </a:effectRef>
              <a:fontRef idx="minor">
                <a:schemeClr val="tx1"/>
              </a:fontRef>
            </p:style>
          </p:cxnSp>
          <p:cxnSp>
            <p:nvCxnSpPr>
              <p:cNvPr id="4135" name="Straight Connector 4134">
                <a:extLst>
                  <a:ext uri="{FF2B5EF4-FFF2-40B4-BE49-F238E27FC236}">
                    <a16:creationId xmlns:a16="http://schemas.microsoft.com/office/drawing/2014/main" id="{91B36CDE-C0A7-B5C5-E149-C8C78AA2B100}"/>
                  </a:ext>
                </a:extLst>
              </p:cNvPr>
              <p:cNvCxnSpPr>
                <a:cxnSpLocks/>
                <a:stCxn id="7203" idx="6"/>
                <a:endCxn id="7207" idx="2"/>
              </p:cNvCxnSpPr>
              <p:nvPr/>
            </p:nvCxnSpPr>
            <p:spPr>
              <a:xfrm>
                <a:off x="6519667" y="3455912"/>
                <a:ext cx="226610" cy="364616"/>
              </a:xfrm>
              <a:prstGeom prst="line">
                <a:avLst/>
              </a:prstGeom>
            </p:spPr>
            <p:style>
              <a:lnRef idx="1">
                <a:schemeClr val="dk1"/>
              </a:lnRef>
              <a:fillRef idx="0">
                <a:schemeClr val="dk1"/>
              </a:fillRef>
              <a:effectRef idx="0">
                <a:schemeClr val="dk1"/>
              </a:effectRef>
              <a:fontRef idx="minor">
                <a:schemeClr val="tx1"/>
              </a:fontRef>
            </p:style>
          </p:cxnSp>
          <p:cxnSp>
            <p:nvCxnSpPr>
              <p:cNvPr id="4138" name="Straight Connector 4137">
                <a:extLst>
                  <a:ext uri="{FF2B5EF4-FFF2-40B4-BE49-F238E27FC236}">
                    <a16:creationId xmlns:a16="http://schemas.microsoft.com/office/drawing/2014/main" id="{EDC24A60-3E9E-3801-91A5-851344661080}"/>
                  </a:ext>
                </a:extLst>
              </p:cNvPr>
              <p:cNvCxnSpPr>
                <a:cxnSpLocks/>
                <a:stCxn id="7204" idx="6"/>
                <a:endCxn id="7207" idx="2"/>
              </p:cNvCxnSpPr>
              <p:nvPr/>
            </p:nvCxnSpPr>
            <p:spPr>
              <a:xfrm>
                <a:off x="6519667" y="3695631"/>
                <a:ext cx="226610" cy="124897"/>
              </a:xfrm>
              <a:prstGeom prst="line">
                <a:avLst/>
              </a:prstGeom>
            </p:spPr>
            <p:style>
              <a:lnRef idx="1">
                <a:schemeClr val="dk1"/>
              </a:lnRef>
              <a:fillRef idx="0">
                <a:schemeClr val="dk1"/>
              </a:fillRef>
              <a:effectRef idx="0">
                <a:schemeClr val="dk1"/>
              </a:effectRef>
              <a:fontRef idx="minor">
                <a:schemeClr val="tx1"/>
              </a:fontRef>
            </p:style>
          </p:cxnSp>
          <p:cxnSp>
            <p:nvCxnSpPr>
              <p:cNvPr id="4141" name="Straight Connector 4140">
                <a:extLst>
                  <a:ext uri="{FF2B5EF4-FFF2-40B4-BE49-F238E27FC236}">
                    <a16:creationId xmlns:a16="http://schemas.microsoft.com/office/drawing/2014/main" id="{04D8D9AB-0492-E56B-71A6-BFFBF75A8AF8}"/>
                  </a:ext>
                </a:extLst>
              </p:cNvPr>
              <p:cNvCxnSpPr>
                <a:cxnSpLocks/>
                <a:stCxn id="7205" idx="6"/>
                <a:endCxn id="7207" idx="2"/>
              </p:cNvCxnSpPr>
              <p:nvPr/>
            </p:nvCxnSpPr>
            <p:spPr>
              <a:xfrm flipV="1">
                <a:off x="6519667" y="3820528"/>
                <a:ext cx="226610" cy="113123"/>
              </a:xfrm>
              <a:prstGeom prst="line">
                <a:avLst/>
              </a:prstGeom>
            </p:spPr>
            <p:style>
              <a:lnRef idx="1">
                <a:schemeClr val="dk1"/>
              </a:lnRef>
              <a:fillRef idx="0">
                <a:schemeClr val="dk1"/>
              </a:fillRef>
              <a:effectRef idx="0">
                <a:schemeClr val="dk1"/>
              </a:effectRef>
              <a:fontRef idx="minor">
                <a:schemeClr val="tx1"/>
              </a:fontRef>
            </p:style>
          </p:cxnSp>
          <p:cxnSp>
            <p:nvCxnSpPr>
              <p:cNvPr id="4144" name="Straight Connector 4143">
                <a:extLst>
                  <a:ext uri="{FF2B5EF4-FFF2-40B4-BE49-F238E27FC236}">
                    <a16:creationId xmlns:a16="http://schemas.microsoft.com/office/drawing/2014/main" id="{F735E502-E56C-6C88-ED17-0D65CBE3EB32}"/>
                  </a:ext>
                </a:extLst>
              </p:cNvPr>
              <p:cNvCxnSpPr>
                <a:cxnSpLocks/>
                <a:stCxn id="7206" idx="6"/>
                <a:endCxn id="7208" idx="2"/>
              </p:cNvCxnSpPr>
              <p:nvPr/>
            </p:nvCxnSpPr>
            <p:spPr>
              <a:xfrm flipV="1">
                <a:off x="6871173" y="3463174"/>
                <a:ext cx="232437" cy="111837"/>
              </a:xfrm>
              <a:prstGeom prst="line">
                <a:avLst/>
              </a:prstGeom>
            </p:spPr>
            <p:style>
              <a:lnRef idx="1">
                <a:schemeClr val="dk1"/>
              </a:lnRef>
              <a:fillRef idx="0">
                <a:schemeClr val="dk1"/>
              </a:fillRef>
              <a:effectRef idx="0">
                <a:schemeClr val="dk1"/>
              </a:effectRef>
              <a:fontRef idx="minor">
                <a:schemeClr val="tx1"/>
              </a:fontRef>
            </p:style>
          </p:cxnSp>
          <p:cxnSp>
            <p:nvCxnSpPr>
              <p:cNvPr id="4148" name="Straight Connector 4147">
                <a:extLst>
                  <a:ext uri="{FF2B5EF4-FFF2-40B4-BE49-F238E27FC236}">
                    <a16:creationId xmlns:a16="http://schemas.microsoft.com/office/drawing/2014/main" id="{BE897DB9-EF40-4F22-2742-15AFA8F7F911}"/>
                  </a:ext>
                </a:extLst>
              </p:cNvPr>
              <p:cNvCxnSpPr>
                <a:cxnSpLocks/>
                <a:stCxn id="7207" idx="6"/>
                <a:endCxn id="7208" idx="2"/>
              </p:cNvCxnSpPr>
              <p:nvPr/>
            </p:nvCxnSpPr>
            <p:spPr>
              <a:xfrm flipV="1">
                <a:off x="6871174" y="3463174"/>
                <a:ext cx="232436" cy="357354"/>
              </a:xfrm>
              <a:prstGeom prst="line">
                <a:avLst/>
              </a:prstGeom>
            </p:spPr>
            <p:style>
              <a:lnRef idx="1">
                <a:schemeClr val="dk1"/>
              </a:lnRef>
              <a:fillRef idx="0">
                <a:schemeClr val="dk1"/>
              </a:fillRef>
              <a:effectRef idx="0">
                <a:schemeClr val="dk1"/>
              </a:effectRef>
              <a:fontRef idx="minor">
                <a:schemeClr val="tx1"/>
              </a:fontRef>
            </p:style>
          </p:cxnSp>
          <p:cxnSp>
            <p:nvCxnSpPr>
              <p:cNvPr id="4151" name="Straight Connector 4150">
                <a:extLst>
                  <a:ext uri="{FF2B5EF4-FFF2-40B4-BE49-F238E27FC236}">
                    <a16:creationId xmlns:a16="http://schemas.microsoft.com/office/drawing/2014/main" id="{7AA88582-30A7-2E36-189F-D917215E6F37}"/>
                  </a:ext>
                </a:extLst>
              </p:cNvPr>
              <p:cNvCxnSpPr>
                <a:cxnSpLocks/>
                <a:stCxn id="7206" idx="6"/>
                <a:endCxn id="7209" idx="2"/>
              </p:cNvCxnSpPr>
              <p:nvPr/>
            </p:nvCxnSpPr>
            <p:spPr>
              <a:xfrm>
                <a:off x="6871173" y="3575011"/>
                <a:ext cx="239848" cy="120620"/>
              </a:xfrm>
              <a:prstGeom prst="line">
                <a:avLst/>
              </a:prstGeom>
            </p:spPr>
            <p:style>
              <a:lnRef idx="1">
                <a:schemeClr val="dk1"/>
              </a:lnRef>
              <a:fillRef idx="0">
                <a:schemeClr val="dk1"/>
              </a:fillRef>
              <a:effectRef idx="0">
                <a:schemeClr val="dk1"/>
              </a:effectRef>
              <a:fontRef idx="minor">
                <a:schemeClr val="tx1"/>
              </a:fontRef>
            </p:style>
          </p:cxnSp>
          <p:cxnSp>
            <p:nvCxnSpPr>
              <p:cNvPr id="4154" name="Straight Connector 4153">
                <a:extLst>
                  <a:ext uri="{FF2B5EF4-FFF2-40B4-BE49-F238E27FC236}">
                    <a16:creationId xmlns:a16="http://schemas.microsoft.com/office/drawing/2014/main" id="{637DA9E2-3D05-F394-C12F-8C70E2A87BAF}"/>
                  </a:ext>
                </a:extLst>
              </p:cNvPr>
              <p:cNvCxnSpPr>
                <a:cxnSpLocks/>
                <a:stCxn id="7207" idx="6"/>
                <a:endCxn id="7209" idx="2"/>
              </p:cNvCxnSpPr>
              <p:nvPr/>
            </p:nvCxnSpPr>
            <p:spPr>
              <a:xfrm flipV="1">
                <a:off x="6871174" y="3695631"/>
                <a:ext cx="239847" cy="124897"/>
              </a:xfrm>
              <a:prstGeom prst="line">
                <a:avLst/>
              </a:prstGeom>
            </p:spPr>
            <p:style>
              <a:lnRef idx="1">
                <a:schemeClr val="dk1"/>
              </a:lnRef>
              <a:fillRef idx="0">
                <a:schemeClr val="dk1"/>
              </a:fillRef>
              <a:effectRef idx="0">
                <a:schemeClr val="dk1"/>
              </a:effectRef>
              <a:fontRef idx="minor">
                <a:schemeClr val="tx1"/>
              </a:fontRef>
            </p:style>
          </p:cxnSp>
          <p:cxnSp>
            <p:nvCxnSpPr>
              <p:cNvPr id="4157" name="Straight Connector 4156">
                <a:extLst>
                  <a:ext uri="{FF2B5EF4-FFF2-40B4-BE49-F238E27FC236}">
                    <a16:creationId xmlns:a16="http://schemas.microsoft.com/office/drawing/2014/main" id="{9906B160-59FD-9038-5C8F-129B48C627B3}"/>
                  </a:ext>
                </a:extLst>
              </p:cNvPr>
              <p:cNvCxnSpPr>
                <a:cxnSpLocks/>
                <a:stCxn id="7206" idx="6"/>
                <a:endCxn id="7210" idx="2"/>
              </p:cNvCxnSpPr>
              <p:nvPr/>
            </p:nvCxnSpPr>
            <p:spPr>
              <a:xfrm>
                <a:off x="6871173" y="3575011"/>
                <a:ext cx="239847" cy="364420"/>
              </a:xfrm>
              <a:prstGeom prst="line">
                <a:avLst/>
              </a:prstGeom>
            </p:spPr>
            <p:style>
              <a:lnRef idx="1">
                <a:schemeClr val="dk1"/>
              </a:lnRef>
              <a:fillRef idx="0">
                <a:schemeClr val="dk1"/>
              </a:fillRef>
              <a:effectRef idx="0">
                <a:schemeClr val="dk1"/>
              </a:effectRef>
              <a:fontRef idx="minor">
                <a:schemeClr val="tx1"/>
              </a:fontRef>
            </p:style>
          </p:cxnSp>
          <p:cxnSp>
            <p:nvCxnSpPr>
              <p:cNvPr id="7232" name="Straight Connector 7231">
                <a:extLst>
                  <a:ext uri="{FF2B5EF4-FFF2-40B4-BE49-F238E27FC236}">
                    <a16:creationId xmlns:a16="http://schemas.microsoft.com/office/drawing/2014/main" id="{5F1975B6-35AC-82EE-1B7B-041E7A5365F3}"/>
                  </a:ext>
                </a:extLst>
              </p:cNvPr>
              <p:cNvCxnSpPr>
                <a:cxnSpLocks/>
                <a:stCxn id="7207" idx="6"/>
                <a:endCxn id="7210" idx="2"/>
              </p:cNvCxnSpPr>
              <p:nvPr/>
            </p:nvCxnSpPr>
            <p:spPr>
              <a:xfrm>
                <a:off x="6871174" y="3820528"/>
                <a:ext cx="239846" cy="118903"/>
              </a:xfrm>
              <a:prstGeom prst="line">
                <a:avLst/>
              </a:prstGeom>
            </p:spPr>
            <p:style>
              <a:lnRef idx="1">
                <a:schemeClr val="dk1"/>
              </a:lnRef>
              <a:fillRef idx="0">
                <a:schemeClr val="dk1"/>
              </a:fillRef>
              <a:effectRef idx="0">
                <a:schemeClr val="dk1"/>
              </a:effectRef>
              <a:fontRef idx="minor">
                <a:schemeClr val="tx1"/>
              </a:fontRef>
            </p:style>
          </p:cxnSp>
          <p:cxnSp>
            <p:nvCxnSpPr>
              <p:cNvPr id="7235" name="Straight Connector 7234">
                <a:extLst>
                  <a:ext uri="{FF2B5EF4-FFF2-40B4-BE49-F238E27FC236}">
                    <a16:creationId xmlns:a16="http://schemas.microsoft.com/office/drawing/2014/main" id="{9232F3F8-B319-532F-7680-28BBCA20ADAC}"/>
                  </a:ext>
                </a:extLst>
              </p:cNvPr>
              <p:cNvCxnSpPr>
                <a:cxnSpLocks/>
                <a:stCxn id="7208" idx="6"/>
                <a:endCxn id="7211" idx="2"/>
              </p:cNvCxnSpPr>
              <p:nvPr/>
            </p:nvCxnSpPr>
            <p:spPr>
              <a:xfrm flipV="1">
                <a:off x="7228507" y="3342043"/>
                <a:ext cx="236682" cy="121131"/>
              </a:xfrm>
              <a:prstGeom prst="line">
                <a:avLst/>
              </a:prstGeom>
            </p:spPr>
            <p:style>
              <a:lnRef idx="1">
                <a:schemeClr val="dk1"/>
              </a:lnRef>
              <a:fillRef idx="0">
                <a:schemeClr val="dk1"/>
              </a:fillRef>
              <a:effectRef idx="0">
                <a:schemeClr val="dk1"/>
              </a:effectRef>
              <a:fontRef idx="minor">
                <a:schemeClr val="tx1"/>
              </a:fontRef>
            </p:style>
          </p:cxnSp>
          <p:cxnSp>
            <p:nvCxnSpPr>
              <p:cNvPr id="7238" name="Straight Connector 7237">
                <a:extLst>
                  <a:ext uri="{FF2B5EF4-FFF2-40B4-BE49-F238E27FC236}">
                    <a16:creationId xmlns:a16="http://schemas.microsoft.com/office/drawing/2014/main" id="{90E9D013-8A53-1C90-5380-5D6699F25A72}"/>
                  </a:ext>
                </a:extLst>
              </p:cNvPr>
              <p:cNvCxnSpPr>
                <a:cxnSpLocks/>
                <a:stCxn id="7209" idx="6"/>
                <a:endCxn id="7211" idx="2"/>
              </p:cNvCxnSpPr>
              <p:nvPr/>
            </p:nvCxnSpPr>
            <p:spPr>
              <a:xfrm flipV="1">
                <a:off x="7235918" y="3342043"/>
                <a:ext cx="229271" cy="353588"/>
              </a:xfrm>
              <a:prstGeom prst="line">
                <a:avLst/>
              </a:prstGeom>
            </p:spPr>
            <p:style>
              <a:lnRef idx="1">
                <a:schemeClr val="dk1"/>
              </a:lnRef>
              <a:fillRef idx="0">
                <a:schemeClr val="dk1"/>
              </a:fillRef>
              <a:effectRef idx="0">
                <a:schemeClr val="dk1"/>
              </a:effectRef>
              <a:fontRef idx="minor">
                <a:schemeClr val="tx1"/>
              </a:fontRef>
            </p:style>
          </p:cxnSp>
          <p:cxnSp>
            <p:nvCxnSpPr>
              <p:cNvPr id="7241" name="Straight Connector 7240">
                <a:extLst>
                  <a:ext uri="{FF2B5EF4-FFF2-40B4-BE49-F238E27FC236}">
                    <a16:creationId xmlns:a16="http://schemas.microsoft.com/office/drawing/2014/main" id="{4A3365A3-13A5-01A2-87E2-B15BF8A15144}"/>
                  </a:ext>
                </a:extLst>
              </p:cNvPr>
              <p:cNvCxnSpPr>
                <a:cxnSpLocks/>
                <a:stCxn id="7210" idx="6"/>
                <a:endCxn id="7211" idx="2"/>
              </p:cNvCxnSpPr>
              <p:nvPr/>
            </p:nvCxnSpPr>
            <p:spPr>
              <a:xfrm flipV="1">
                <a:off x="7235917" y="3342043"/>
                <a:ext cx="229272" cy="597388"/>
              </a:xfrm>
              <a:prstGeom prst="line">
                <a:avLst/>
              </a:prstGeom>
            </p:spPr>
            <p:style>
              <a:lnRef idx="1">
                <a:schemeClr val="dk1"/>
              </a:lnRef>
              <a:fillRef idx="0">
                <a:schemeClr val="dk1"/>
              </a:fillRef>
              <a:effectRef idx="0">
                <a:schemeClr val="dk1"/>
              </a:effectRef>
              <a:fontRef idx="minor">
                <a:schemeClr val="tx1"/>
              </a:fontRef>
            </p:style>
          </p:cxnSp>
          <p:cxnSp>
            <p:nvCxnSpPr>
              <p:cNvPr id="7244" name="Straight Connector 7243">
                <a:extLst>
                  <a:ext uri="{FF2B5EF4-FFF2-40B4-BE49-F238E27FC236}">
                    <a16:creationId xmlns:a16="http://schemas.microsoft.com/office/drawing/2014/main" id="{0445388C-59DD-D60E-4DA2-210A47102438}"/>
                  </a:ext>
                </a:extLst>
              </p:cNvPr>
              <p:cNvCxnSpPr>
                <a:cxnSpLocks/>
                <a:stCxn id="7208" idx="6"/>
                <a:endCxn id="7212" idx="2"/>
              </p:cNvCxnSpPr>
              <p:nvPr/>
            </p:nvCxnSpPr>
            <p:spPr>
              <a:xfrm>
                <a:off x="7228507" y="3463174"/>
                <a:ext cx="236681" cy="124130"/>
              </a:xfrm>
              <a:prstGeom prst="line">
                <a:avLst/>
              </a:prstGeom>
            </p:spPr>
            <p:style>
              <a:lnRef idx="1">
                <a:schemeClr val="dk1"/>
              </a:lnRef>
              <a:fillRef idx="0">
                <a:schemeClr val="dk1"/>
              </a:fillRef>
              <a:effectRef idx="0">
                <a:schemeClr val="dk1"/>
              </a:effectRef>
              <a:fontRef idx="minor">
                <a:schemeClr val="tx1"/>
              </a:fontRef>
            </p:style>
          </p:cxnSp>
          <p:cxnSp>
            <p:nvCxnSpPr>
              <p:cNvPr id="7247" name="Straight Connector 7246">
                <a:extLst>
                  <a:ext uri="{FF2B5EF4-FFF2-40B4-BE49-F238E27FC236}">
                    <a16:creationId xmlns:a16="http://schemas.microsoft.com/office/drawing/2014/main" id="{1E8B9737-5F99-EEFA-13BD-439483DD51D7}"/>
                  </a:ext>
                </a:extLst>
              </p:cNvPr>
              <p:cNvCxnSpPr>
                <a:cxnSpLocks/>
                <a:stCxn id="7209" idx="6"/>
                <a:endCxn id="7212" idx="2"/>
              </p:cNvCxnSpPr>
              <p:nvPr/>
            </p:nvCxnSpPr>
            <p:spPr>
              <a:xfrm flipV="1">
                <a:off x="7235918" y="3587304"/>
                <a:ext cx="229270" cy="108327"/>
              </a:xfrm>
              <a:prstGeom prst="line">
                <a:avLst/>
              </a:prstGeom>
            </p:spPr>
            <p:style>
              <a:lnRef idx="1">
                <a:schemeClr val="dk1"/>
              </a:lnRef>
              <a:fillRef idx="0">
                <a:schemeClr val="dk1"/>
              </a:fillRef>
              <a:effectRef idx="0">
                <a:schemeClr val="dk1"/>
              </a:effectRef>
              <a:fontRef idx="minor">
                <a:schemeClr val="tx1"/>
              </a:fontRef>
            </p:style>
          </p:cxnSp>
          <p:cxnSp>
            <p:nvCxnSpPr>
              <p:cNvPr id="7250" name="Straight Connector 7249">
                <a:extLst>
                  <a:ext uri="{FF2B5EF4-FFF2-40B4-BE49-F238E27FC236}">
                    <a16:creationId xmlns:a16="http://schemas.microsoft.com/office/drawing/2014/main" id="{0B0A24B1-2226-9B48-77A9-5DFCDCF59F7C}"/>
                  </a:ext>
                </a:extLst>
              </p:cNvPr>
              <p:cNvCxnSpPr>
                <a:cxnSpLocks/>
                <a:stCxn id="7210" idx="6"/>
                <a:endCxn id="7212" idx="2"/>
              </p:cNvCxnSpPr>
              <p:nvPr/>
            </p:nvCxnSpPr>
            <p:spPr>
              <a:xfrm flipV="1">
                <a:off x="7235917" y="3587304"/>
                <a:ext cx="229271" cy="352127"/>
              </a:xfrm>
              <a:prstGeom prst="line">
                <a:avLst/>
              </a:prstGeom>
            </p:spPr>
            <p:style>
              <a:lnRef idx="1">
                <a:schemeClr val="dk1"/>
              </a:lnRef>
              <a:fillRef idx="0">
                <a:schemeClr val="dk1"/>
              </a:fillRef>
              <a:effectRef idx="0">
                <a:schemeClr val="dk1"/>
              </a:effectRef>
              <a:fontRef idx="minor">
                <a:schemeClr val="tx1"/>
              </a:fontRef>
            </p:style>
          </p:cxnSp>
          <p:cxnSp>
            <p:nvCxnSpPr>
              <p:cNvPr id="7253" name="Straight Connector 7252">
                <a:extLst>
                  <a:ext uri="{FF2B5EF4-FFF2-40B4-BE49-F238E27FC236}">
                    <a16:creationId xmlns:a16="http://schemas.microsoft.com/office/drawing/2014/main" id="{65F3638A-5FE2-A8D4-38B6-DAD3F676BBD4}"/>
                  </a:ext>
                </a:extLst>
              </p:cNvPr>
              <p:cNvCxnSpPr>
                <a:cxnSpLocks/>
                <a:stCxn id="7208" idx="6"/>
                <a:endCxn id="7213" idx="2"/>
              </p:cNvCxnSpPr>
              <p:nvPr/>
            </p:nvCxnSpPr>
            <p:spPr>
              <a:xfrm>
                <a:off x="7228507" y="3463174"/>
                <a:ext cx="237388" cy="344807"/>
              </a:xfrm>
              <a:prstGeom prst="line">
                <a:avLst/>
              </a:prstGeom>
            </p:spPr>
            <p:style>
              <a:lnRef idx="1">
                <a:schemeClr val="dk1"/>
              </a:lnRef>
              <a:fillRef idx="0">
                <a:schemeClr val="dk1"/>
              </a:fillRef>
              <a:effectRef idx="0">
                <a:schemeClr val="dk1"/>
              </a:effectRef>
              <a:fontRef idx="minor">
                <a:schemeClr val="tx1"/>
              </a:fontRef>
            </p:style>
          </p:cxnSp>
          <p:cxnSp>
            <p:nvCxnSpPr>
              <p:cNvPr id="7256" name="Straight Connector 7255">
                <a:extLst>
                  <a:ext uri="{FF2B5EF4-FFF2-40B4-BE49-F238E27FC236}">
                    <a16:creationId xmlns:a16="http://schemas.microsoft.com/office/drawing/2014/main" id="{0CBBA6C4-51A9-A0C4-BCAB-41A270FAA127}"/>
                  </a:ext>
                </a:extLst>
              </p:cNvPr>
              <p:cNvCxnSpPr>
                <a:cxnSpLocks/>
                <a:stCxn id="7209" idx="6"/>
                <a:endCxn id="7213" idx="2"/>
              </p:cNvCxnSpPr>
              <p:nvPr/>
            </p:nvCxnSpPr>
            <p:spPr>
              <a:xfrm>
                <a:off x="7235918" y="3695631"/>
                <a:ext cx="229977" cy="112350"/>
              </a:xfrm>
              <a:prstGeom prst="line">
                <a:avLst/>
              </a:prstGeom>
            </p:spPr>
            <p:style>
              <a:lnRef idx="1">
                <a:schemeClr val="dk1"/>
              </a:lnRef>
              <a:fillRef idx="0">
                <a:schemeClr val="dk1"/>
              </a:fillRef>
              <a:effectRef idx="0">
                <a:schemeClr val="dk1"/>
              </a:effectRef>
              <a:fontRef idx="minor">
                <a:schemeClr val="tx1"/>
              </a:fontRef>
            </p:style>
          </p:cxnSp>
          <p:cxnSp>
            <p:nvCxnSpPr>
              <p:cNvPr id="7259" name="Straight Connector 7258">
                <a:extLst>
                  <a:ext uri="{FF2B5EF4-FFF2-40B4-BE49-F238E27FC236}">
                    <a16:creationId xmlns:a16="http://schemas.microsoft.com/office/drawing/2014/main" id="{F39F303A-4621-A464-8711-5A7CC47FD6D8}"/>
                  </a:ext>
                </a:extLst>
              </p:cNvPr>
              <p:cNvCxnSpPr>
                <a:cxnSpLocks/>
                <a:stCxn id="7210" idx="6"/>
                <a:endCxn id="7213" idx="2"/>
              </p:cNvCxnSpPr>
              <p:nvPr/>
            </p:nvCxnSpPr>
            <p:spPr>
              <a:xfrm flipV="1">
                <a:off x="7235917" y="3807981"/>
                <a:ext cx="229978" cy="131450"/>
              </a:xfrm>
              <a:prstGeom prst="line">
                <a:avLst/>
              </a:prstGeom>
            </p:spPr>
            <p:style>
              <a:lnRef idx="1">
                <a:schemeClr val="dk1"/>
              </a:lnRef>
              <a:fillRef idx="0">
                <a:schemeClr val="dk1"/>
              </a:fillRef>
              <a:effectRef idx="0">
                <a:schemeClr val="dk1"/>
              </a:effectRef>
              <a:fontRef idx="minor">
                <a:schemeClr val="tx1"/>
              </a:fontRef>
            </p:style>
          </p:cxnSp>
          <p:cxnSp>
            <p:nvCxnSpPr>
              <p:cNvPr id="7262" name="Straight Connector 7261">
                <a:extLst>
                  <a:ext uri="{FF2B5EF4-FFF2-40B4-BE49-F238E27FC236}">
                    <a16:creationId xmlns:a16="http://schemas.microsoft.com/office/drawing/2014/main" id="{7D00C824-E48C-DA1B-658D-CE43BDE8F6CD}"/>
                  </a:ext>
                </a:extLst>
              </p:cNvPr>
              <p:cNvCxnSpPr>
                <a:cxnSpLocks/>
                <a:stCxn id="7208" idx="6"/>
                <a:endCxn id="7214" idx="2"/>
              </p:cNvCxnSpPr>
              <p:nvPr/>
            </p:nvCxnSpPr>
            <p:spPr>
              <a:xfrm>
                <a:off x="7228507" y="3463174"/>
                <a:ext cx="244671" cy="592637"/>
              </a:xfrm>
              <a:prstGeom prst="line">
                <a:avLst/>
              </a:prstGeom>
            </p:spPr>
            <p:style>
              <a:lnRef idx="1">
                <a:schemeClr val="dk1"/>
              </a:lnRef>
              <a:fillRef idx="0">
                <a:schemeClr val="dk1"/>
              </a:fillRef>
              <a:effectRef idx="0">
                <a:schemeClr val="dk1"/>
              </a:effectRef>
              <a:fontRef idx="minor">
                <a:schemeClr val="tx1"/>
              </a:fontRef>
            </p:style>
          </p:cxnSp>
          <p:cxnSp>
            <p:nvCxnSpPr>
              <p:cNvPr id="7265" name="Straight Connector 7264">
                <a:extLst>
                  <a:ext uri="{FF2B5EF4-FFF2-40B4-BE49-F238E27FC236}">
                    <a16:creationId xmlns:a16="http://schemas.microsoft.com/office/drawing/2014/main" id="{11B49C70-19A7-01EF-064D-E74A0BEC481E}"/>
                  </a:ext>
                </a:extLst>
              </p:cNvPr>
              <p:cNvCxnSpPr>
                <a:cxnSpLocks/>
                <a:stCxn id="7209" idx="6"/>
                <a:endCxn id="7214" idx="2"/>
              </p:cNvCxnSpPr>
              <p:nvPr/>
            </p:nvCxnSpPr>
            <p:spPr>
              <a:xfrm>
                <a:off x="7235918" y="3695631"/>
                <a:ext cx="237260" cy="360180"/>
              </a:xfrm>
              <a:prstGeom prst="line">
                <a:avLst/>
              </a:prstGeom>
            </p:spPr>
            <p:style>
              <a:lnRef idx="1">
                <a:schemeClr val="dk1"/>
              </a:lnRef>
              <a:fillRef idx="0">
                <a:schemeClr val="dk1"/>
              </a:fillRef>
              <a:effectRef idx="0">
                <a:schemeClr val="dk1"/>
              </a:effectRef>
              <a:fontRef idx="minor">
                <a:schemeClr val="tx1"/>
              </a:fontRef>
            </p:style>
          </p:cxnSp>
          <p:cxnSp>
            <p:nvCxnSpPr>
              <p:cNvPr id="7268" name="Straight Connector 7267">
                <a:extLst>
                  <a:ext uri="{FF2B5EF4-FFF2-40B4-BE49-F238E27FC236}">
                    <a16:creationId xmlns:a16="http://schemas.microsoft.com/office/drawing/2014/main" id="{B1140520-3FC4-2B40-AA9B-5FAFA66D88E4}"/>
                  </a:ext>
                </a:extLst>
              </p:cNvPr>
              <p:cNvCxnSpPr>
                <a:cxnSpLocks/>
                <a:stCxn id="7210" idx="6"/>
                <a:endCxn id="7214" idx="2"/>
              </p:cNvCxnSpPr>
              <p:nvPr/>
            </p:nvCxnSpPr>
            <p:spPr>
              <a:xfrm>
                <a:off x="7235917" y="3939431"/>
                <a:ext cx="237261" cy="116380"/>
              </a:xfrm>
              <a:prstGeom prst="line">
                <a:avLst/>
              </a:prstGeom>
            </p:spPr>
            <p:style>
              <a:lnRef idx="1">
                <a:schemeClr val="dk1"/>
              </a:lnRef>
              <a:fillRef idx="0">
                <a:schemeClr val="dk1"/>
              </a:fillRef>
              <a:effectRef idx="0">
                <a:schemeClr val="dk1"/>
              </a:effectRef>
              <a:fontRef idx="minor">
                <a:schemeClr val="tx1"/>
              </a:fontRef>
            </p:style>
          </p:cxnSp>
          <p:cxnSp>
            <p:nvCxnSpPr>
              <p:cNvPr id="7274" name="Straight Arrow Connector 7273">
                <a:extLst>
                  <a:ext uri="{FF2B5EF4-FFF2-40B4-BE49-F238E27FC236}">
                    <a16:creationId xmlns:a16="http://schemas.microsoft.com/office/drawing/2014/main" id="{A08C6DFE-C17B-0994-0D13-9104F97B6A84}"/>
                  </a:ext>
                </a:extLst>
              </p:cNvPr>
              <p:cNvCxnSpPr>
                <a:cxnSpLocks/>
              </p:cNvCxnSpPr>
              <p:nvPr/>
            </p:nvCxnSpPr>
            <p:spPr>
              <a:xfrm>
                <a:off x="6811637" y="3298447"/>
                <a:ext cx="1" cy="20106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7276" name="TextBox 7275">
                <a:extLst>
                  <a:ext uri="{FF2B5EF4-FFF2-40B4-BE49-F238E27FC236}">
                    <a16:creationId xmlns:a16="http://schemas.microsoft.com/office/drawing/2014/main" id="{CD1FD795-B36C-5781-D176-CC8D45E18E10}"/>
                  </a:ext>
                </a:extLst>
              </p:cNvPr>
              <p:cNvSpPr txBox="1"/>
              <p:nvPr/>
            </p:nvSpPr>
            <p:spPr>
              <a:xfrm>
                <a:off x="6552638" y="3155175"/>
                <a:ext cx="555732" cy="184666"/>
              </a:xfrm>
              <a:prstGeom prst="rect">
                <a:avLst/>
              </a:prstGeom>
              <a:noFill/>
            </p:spPr>
            <p:txBody>
              <a:bodyPr wrap="square" rtlCol="0">
                <a:spAutoFit/>
              </a:bodyPr>
              <a:lstStyle/>
              <a:p>
                <a:r>
                  <a:rPr lang="en-SG" sz="600">
                    <a:latin typeface="Fira Sans" panose="020B0503050000020004" pitchFamily="34" charset="0"/>
                  </a:rPr>
                  <a:t>Bottleneck</a:t>
                </a:r>
              </a:p>
            </p:txBody>
          </p:sp>
          <p:cxnSp>
            <p:nvCxnSpPr>
              <p:cNvPr id="7277" name="Straight Arrow Connector 7276">
                <a:extLst>
                  <a:ext uri="{FF2B5EF4-FFF2-40B4-BE49-F238E27FC236}">
                    <a16:creationId xmlns:a16="http://schemas.microsoft.com/office/drawing/2014/main" id="{271E8C27-ED07-7DB0-CF72-08B0684252C5}"/>
                  </a:ext>
                </a:extLst>
              </p:cNvPr>
              <p:cNvCxnSpPr>
                <a:cxnSpLocks/>
                <a:endCxn id="7205" idx="4"/>
              </p:cNvCxnSpPr>
              <p:nvPr/>
            </p:nvCxnSpPr>
            <p:spPr>
              <a:xfrm flipV="1">
                <a:off x="6457218" y="3996099"/>
                <a:ext cx="1" cy="246003"/>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7280" name="TextBox 7279">
                <a:extLst>
                  <a:ext uri="{FF2B5EF4-FFF2-40B4-BE49-F238E27FC236}">
                    <a16:creationId xmlns:a16="http://schemas.microsoft.com/office/drawing/2014/main" id="{2A73BCD9-37E5-CF07-B1B0-7AE57EB408CD}"/>
                  </a:ext>
                </a:extLst>
              </p:cNvPr>
              <p:cNvSpPr txBox="1"/>
              <p:nvPr/>
            </p:nvSpPr>
            <p:spPr>
              <a:xfrm>
                <a:off x="6219065" y="4223464"/>
                <a:ext cx="476306" cy="184666"/>
              </a:xfrm>
              <a:prstGeom prst="rect">
                <a:avLst/>
              </a:prstGeom>
              <a:noFill/>
            </p:spPr>
            <p:txBody>
              <a:bodyPr wrap="square" rtlCol="0">
                <a:spAutoFit/>
              </a:bodyPr>
              <a:lstStyle/>
              <a:p>
                <a:r>
                  <a:rPr lang="en-SG" sz="600">
                    <a:latin typeface="Fira Sans" panose="020B0503050000020004" pitchFamily="34" charset="0"/>
                  </a:rPr>
                  <a:t>Encoder</a:t>
                </a:r>
              </a:p>
            </p:txBody>
          </p:sp>
          <p:sp>
            <p:nvSpPr>
              <p:cNvPr id="7281" name="TextBox 7280">
                <a:extLst>
                  <a:ext uri="{FF2B5EF4-FFF2-40B4-BE49-F238E27FC236}">
                    <a16:creationId xmlns:a16="http://schemas.microsoft.com/office/drawing/2014/main" id="{DDEF072B-89AB-271F-1489-D2304DDA30C6}"/>
                  </a:ext>
                </a:extLst>
              </p:cNvPr>
              <p:cNvSpPr txBox="1"/>
              <p:nvPr/>
            </p:nvSpPr>
            <p:spPr>
              <a:xfrm>
                <a:off x="6944873" y="4242211"/>
                <a:ext cx="476307" cy="184666"/>
              </a:xfrm>
              <a:prstGeom prst="rect">
                <a:avLst/>
              </a:prstGeom>
              <a:noFill/>
            </p:spPr>
            <p:txBody>
              <a:bodyPr wrap="square" rtlCol="0">
                <a:spAutoFit/>
              </a:bodyPr>
              <a:lstStyle/>
              <a:p>
                <a:r>
                  <a:rPr lang="en-SG" sz="600">
                    <a:latin typeface="Fira Sans" panose="020B0503050000020004" pitchFamily="34" charset="0"/>
                  </a:rPr>
                  <a:t>Decoder</a:t>
                </a:r>
              </a:p>
            </p:txBody>
          </p:sp>
          <p:cxnSp>
            <p:nvCxnSpPr>
              <p:cNvPr id="7282" name="Straight Arrow Connector 7281">
                <a:extLst>
                  <a:ext uri="{FF2B5EF4-FFF2-40B4-BE49-F238E27FC236}">
                    <a16:creationId xmlns:a16="http://schemas.microsoft.com/office/drawing/2014/main" id="{E91C1ABB-1374-AE9A-CB12-352EEE278106}"/>
                  </a:ext>
                </a:extLst>
              </p:cNvPr>
              <p:cNvCxnSpPr>
                <a:cxnSpLocks/>
              </p:cNvCxnSpPr>
              <p:nvPr/>
            </p:nvCxnSpPr>
            <p:spPr>
              <a:xfrm flipV="1">
                <a:off x="7174755" y="4022909"/>
                <a:ext cx="1" cy="246003"/>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grpSp>
      </p:grpSp>
    </p:spTree>
    <p:extLst>
      <p:ext uri="{BB962C8B-B14F-4D97-AF65-F5344CB8AC3E}">
        <p14:creationId xmlns:p14="http://schemas.microsoft.com/office/powerpoint/2010/main" val="87393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5" name="Group 54">
            <a:extLst>
              <a:ext uri="{FF2B5EF4-FFF2-40B4-BE49-F238E27FC236}">
                <a16:creationId xmlns:a16="http://schemas.microsoft.com/office/drawing/2014/main" id="{152F8049-1B7C-79A4-5BCE-822CDEB62865}"/>
              </a:ext>
            </a:extLst>
          </p:cNvPr>
          <p:cNvGrpSpPr/>
          <p:nvPr/>
        </p:nvGrpSpPr>
        <p:grpSpPr>
          <a:xfrm>
            <a:off x="296519" y="2862619"/>
            <a:ext cx="4132785" cy="2124254"/>
            <a:chOff x="296519" y="2862619"/>
            <a:chExt cx="4132785" cy="2124254"/>
          </a:xfrm>
        </p:grpSpPr>
        <p:sp>
          <p:nvSpPr>
            <p:cNvPr id="56" name="Rectangle 55">
              <a:extLst>
                <a:ext uri="{FF2B5EF4-FFF2-40B4-BE49-F238E27FC236}">
                  <a16:creationId xmlns:a16="http://schemas.microsoft.com/office/drawing/2014/main" id="{C625852B-2C04-5022-B705-48285698BF82}"/>
                </a:ext>
              </a:extLst>
            </p:cNvPr>
            <p:cNvSpPr/>
            <p:nvPr/>
          </p:nvSpPr>
          <p:spPr>
            <a:xfrm rot="20176909">
              <a:off x="991398" y="3753423"/>
              <a:ext cx="2241302" cy="20951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7" name="Straight Arrow Connector 56">
              <a:extLst>
                <a:ext uri="{FF2B5EF4-FFF2-40B4-BE49-F238E27FC236}">
                  <a16:creationId xmlns:a16="http://schemas.microsoft.com/office/drawing/2014/main" id="{FA91F530-55AD-3095-A74D-DEE072BFC2AF}"/>
                </a:ext>
              </a:extLst>
            </p:cNvPr>
            <p:cNvCxnSpPr>
              <a:cxnSpLocks/>
            </p:cNvCxnSpPr>
            <p:nvPr/>
          </p:nvCxnSpPr>
          <p:spPr>
            <a:xfrm>
              <a:off x="3157214" y="3462129"/>
              <a:ext cx="22429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7226" name="TextBox 7225">
              <a:extLst>
                <a:ext uri="{FF2B5EF4-FFF2-40B4-BE49-F238E27FC236}">
                  <a16:creationId xmlns:a16="http://schemas.microsoft.com/office/drawing/2014/main" id="{4A174466-40CE-EA49-4819-719727CC8540}"/>
                </a:ext>
              </a:extLst>
            </p:cNvPr>
            <p:cNvSpPr txBox="1"/>
            <p:nvPr/>
          </p:nvSpPr>
          <p:spPr>
            <a:xfrm>
              <a:off x="3099318" y="3225154"/>
              <a:ext cx="1316049" cy="246221"/>
            </a:xfrm>
            <a:prstGeom prst="rect">
              <a:avLst/>
            </a:prstGeom>
            <a:noFill/>
          </p:spPr>
          <p:txBody>
            <a:bodyPr wrap="square" rtlCol="0">
              <a:spAutoFit/>
            </a:bodyPr>
            <a:lstStyle/>
            <a:p>
              <a:r>
                <a:rPr lang="en-US" sz="1000">
                  <a:latin typeface="Fira Sans" panose="020B0503050000020004" pitchFamily="34" charset="0"/>
                </a:rPr>
                <a:t>Iteratively updated</a:t>
              </a:r>
            </a:p>
          </p:txBody>
        </p:sp>
        <p:grpSp>
          <p:nvGrpSpPr>
            <p:cNvPr id="7227" name="Group 7226">
              <a:extLst>
                <a:ext uri="{FF2B5EF4-FFF2-40B4-BE49-F238E27FC236}">
                  <a16:creationId xmlns:a16="http://schemas.microsoft.com/office/drawing/2014/main" id="{76A91182-87BA-5AF1-AC7D-A6818F2D2A97}"/>
                </a:ext>
              </a:extLst>
            </p:cNvPr>
            <p:cNvGrpSpPr/>
            <p:nvPr/>
          </p:nvGrpSpPr>
          <p:grpSpPr>
            <a:xfrm>
              <a:off x="296519" y="2862619"/>
              <a:ext cx="4132785" cy="2124254"/>
              <a:chOff x="296519" y="2862619"/>
              <a:chExt cx="4132785" cy="2124254"/>
            </a:xfrm>
          </p:grpSpPr>
          <p:grpSp>
            <p:nvGrpSpPr>
              <p:cNvPr id="7228" name="Group 7227">
                <a:extLst>
                  <a:ext uri="{FF2B5EF4-FFF2-40B4-BE49-F238E27FC236}">
                    <a16:creationId xmlns:a16="http://schemas.microsoft.com/office/drawing/2014/main" id="{876502E8-7E43-BF8C-7643-A3EF80AE5B8C}"/>
                  </a:ext>
                </a:extLst>
              </p:cNvPr>
              <p:cNvGrpSpPr/>
              <p:nvPr/>
            </p:nvGrpSpPr>
            <p:grpSpPr>
              <a:xfrm>
                <a:off x="656106" y="2862619"/>
                <a:ext cx="3298998" cy="1705383"/>
                <a:chOff x="5196798" y="300843"/>
                <a:chExt cx="3298998" cy="1705383"/>
              </a:xfrm>
            </p:grpSpPr>
            <p:cxnSp>
              <p:nvCxnSpPr>
                <p:cNvPr id="7230" name="Straight Arrow Connector 7229">
                  <a:extLst>
                    <a:ext uri="{FF2B5EF4-FFF2-40B4-BE49-F238E27FC236}">
                      <a16:creationId xmlns:a16="http://schemas.microsoft.com/office/drawing/2014/main" id="{BE1D62AC-0681-242E-942F-4860024FC92C}"/>
                    </a:ext>
                  </a:extLst>
                </p:cNvPr>
                <p:cNvCxnSpPr/>
                <p:nvPr/>
              </p:nvCxnSpPr>
              <p:spPr>
                <a:xfrm flipV="1">
                  <a:off x="5451373" y="398475"/>
                  <a:ext cx="0" cy="148422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193" name="Straight Arrow Connector 8192">
                  <a:extLst>
                    <a:ext uri="{FF2B5EF4-FFF2-40B4-BE49-F238E27FC236}">
                      <a16:creationId xmlns:a16="http://schemas.microsoft.com/office/drawing/2014/main" id="{15559B3F-6DC3-76C6-5741-BD42E56FCF37}"/>
                    </a:ext>
                  </a:extLst>
                </p:cNvPr>
                <p:cNvCxnSpPr>
                  <a:cxnSpLocks/>
                </p:cNvCxnSpPr>
                <p:nvPr/>
              </p:nvCxnSpPr>
              <p:spPr>
                <a:xfrm>
                  <a:off x="5451373" y="1882700"/>
                  <a:ext cx="277404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194" name="Straight Connector 8193">
                  <a:extLst>
                    <a:ext uri="{FF2B5EF4-FFF2-40B4-BE49-F238E27FC236}">
                      <a16:creationId xmlns:a16="http://schemas.microsoft.com/office/drawing/2014/main" id="{4FEE65BF-3528-4685-B9B3-C1089C71265B}"/>
                    </a:ext>
                  </a:extLst>
                </p:cNvPr>
                <p:cNvCxnSpPr/>
                <p:nvPr/>
              </p:nvCxnSpPr>
              <p:spPr>
                <a:xfrm flipV="1">
                  <a:off x="5695950" y="900353"/>
                  <a:ext cx="1924050" cy="789752"/>
                </a:xfrm>
                <a:prstGeom prst="line">
                  <a:avLst/>
                </a:prstGeom>
                <a:ln w="38100">
                  <a:solidFill>
                    <a:srgbClr val="3274A1"/>
                  </a:solidFill>
                </a:ln>
              </p:spPr>
              <p:style>
                <a:lnRef idx="1">
                  <a:schemeClr val="accent1"/>
                </a:lnRef>
                <a:fillRef idx="0">
                  <a:schemeClr val="accent1"/>
                </a:fillRef>
                <a:effectRef idx="0">
                  <a:schemeClr val="accent1"/>
                </a:effectRef>
                <a:fontRef idx="minor">
                  <a:schemeClr val="tx1"/>
                </a:fontRef>
              </p:style>
            </p:cxnSp>
            <p:cxnSp>
              <p:nvCxnSpPr>
                <p:cNvPr id="8196" name="Straight Connector 8195">
                  <a:extLst>
                    <a:ext uri="{FF2B5EF4-FFF2-40B4-BE49-F238E27FC236}">
                      <a16:creationId xmlns:a16="http://schemas.microsoft.com/office/drawing/2014/main" id="{1C1F7CFA-A223-8B43-37A5-7C0CCE8EC6EA}"/>
                    </a:ext>
                  </a:extLst>
                </p:cNvPr>
                <p:cNvCxnSpPr/>
                <p:nvPr/>
              </p:nvCxnSpPr>
              <p:spPr>
                <a:xfrm flipV="1">
                  <a:off x="5693987" y="531656"/>
                  <a:ext cx="1924050" cy="789752"/>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8197" name="Straight Connector 8196">
                  <a:extLst>
                    <a:ext uri="{FF2B5EF4-FFF2-40B4-BE49-F238E27FC236}">
                      <a16:creationId xmlns:a16="http://schemas.microsoft.com/office/drawing/2014/main" id="{F6733DA5-215A-64F7-60AF-C354BFC755AE}"/>
                    </a:ext>
                  </a:extLst>
                </p:cNvPr>
                <p:cNvCxnSpPr>
                  <a:cxnSpLocks/>
                </p:cNvCxnSpPr>
                <p:nvPr/>
              </p:nvCxnSpPr>
              <p:spPr>
                <a:xfrm flipV="1">
                  <a:off x="6606535" y="1295229"/>
                  <a:ext cx="1012566" cy="415621"/>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8198" name="Oval 8197">
                  <a:extLst>
                    <a:ext uri="{FF2B5EF4-FFF2-40B4-BE49-F238E27FC236}">
                      <a16:creationId xmlns:a16="http://schemas.microsoft.com/office/drawing/2014/main" id="{BE9D1F81-4CC1-8E75-2513-901DCD9C0576}"/>
                    </a:ext>
                  </a:extLst>
                </p:cNvPr>
                <p:cNvSpPr/>
                <p:nvPr/>
              </p:nvSpPr>
              <p:spPr>
                <a:xfrm>
                  <a:off x="5787663" y="1107658"/>
                  <a:ext cx="80317" cy="80317"/>
                </a:xfrm>
                <a:prstGeom prst="ellipse">
                  <a:avLst/>
                </a:prstGeom>
                <a:solidFill>
                  <a:schemeClr val="tx2">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99" name="Oval 8198">
                  <a:extLst>
                    <a:ext uri="{FF2B5EF4-FFF2-40B4-BE49-F238E27FC236}">
                      <a16:creationId xmlns:a16="http://schemas.microsoft.com/office/drawing/2014/main" id="{D95B818C-E979-1A74-218E-9A42CE95DDCC}"/>
                    </a:ext>
                  </a:extLst>
                </p:cNvPr>
                <p:cNvSpPr/>
                <p:nvPr/>
              </p:nvSpPr>
              <p:spPr>
                <a:xfrm>
                  <a:off x="6025846" y="1231174"/>
                  <a:ext cx="80317" cy="80317"/>
                </a:xfrm>
                <a:prstGeom prst="ellipse">
                  <a:avLst/>
                </a:prstGeom>
                <a:solidFill>
                  <a:schemeClr val="tx2">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00" name="Oval 8199">
                  <a:extLst>
                    <a:ext uri="{FF2B5EF4-FFF2-40B4-BE49-F238E27FC236}">
                      <a16:creationId xmlns:a16="http://schemas.microsoft.com/office/drawing/2014/main" id="{9D2F0AD5-F620-3076-EAF3-876A500FD6ED}"/>
                    </a:ext>
                  </a:extLst>
                </p:cNvPr>
                <p:cNvSpPr/>
                <p:nvPr/>
              </p:nvSpPr>
              <p:spPr>
                <a:xfrm>
                  <a:off x="6336744" y="901398"/>
                  <a:ext cx="80317" cy="80317"/>
                </a:xfrm>
                <a:prstGeom prst="ellipse">
                  <a:avLst/>
                </a:prstGeom>
                <a:solidFill>
                  <a:schemeClr val="tx2">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01" name="Oval 8200">
                  <a:extLst>
                    <a:ext uri="{FF2B5EF4-FFF2-40B4-BE49-F238E27FC236}">
                      <a16:creationId xmlns:a16="http://schemas.microsoft.com/office/drawing/2014/main" id="{6265291A-EBB8-B994-20EA-9F3DDFD7582D}"/>
                    </a:ext>
                  </a:extLst>
                </p:cNvPr>
                <p:cNvSpPr/>
                <p:nvPr/>
              </p:nvSpPr>
              <p:spPr>
                <a:xfrm>
                  <a:off x="6830504" y="927506"/>
                  <a:ext cx="80317" cy="80317"/>
                </a:xfrm>
                <a:prstGeom prst="ellipse">
                  <a:avLst/>
                </a:prstGeom>
                <a:solidFill>
                  <a:schemeClr val="tx2">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02" name="Oval 8201">
                  <a:extLst>
                    <a:ext uri="{FF2B5EF4-FFF2-40B4-BE49-F238E27FC236}">
                      <a16:creationId xmlns:a16="http://schemas.microsoft.com/office/drawing/2014/main" id="{5EBEEFC0-691E-06E7-6BBD-CC4F153265A2}"/>
                    </a:ext>
                  </a:extLst>
                </p:cNvPr>
                <p:cNvSpPr/>
                <p:nvPr/>
              </p:nvSpPr>
              <p:spPr>
                <a:xfrm>
                  <a:off x="7074223" y="963079"/>
                  <a:ext cx="80317" cy="80317"/>
                </a:xfrm>
                <a:prstGeom prst="ellipse">
                  <a:avLst/>
                </a:prstGeom>
                <a:solidFill>
                  <a:schemeClr val="tx2">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03" name="Oval 8202">
                  <a:extLst>
                    <a:ext uri="{FF2B5EF4-FFF2-40B4-BE49-F238E27FC236}">
                      <a16:creationId xmlns:a16="http://schemas.microsoft.com/office/drawing/2014/main" id="{D33A01AE-AEA4-C4FA-1944-6E2159E62AA2}"/>
                    </a:ext>
                  </a:extLst>
                </p:cNvPr>
                <p:cNvSpPr/>
                <p:nvPr/>
              </p:nvSpPr>
              <p:spPr>
                <a:xfrm>
                  <a:off x="7421180" y="646496"/>
                  <a:ext cx="80317" cy="80317"/>
                </a:xfrm>
                <a:prstGeom prst="ellipse">
                  <a:avLst/>
                </a:prstGeom>
                <a:solidFill>
                  <a:schemeClr val="tx2">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04" name="Oval 8203">
                  <a:extLst>
                    <a:ext uri="{FF2B5EF4-FFF2-40B4-BE49-F238E27FC236}">
                      <a16:creationId xmlns:a16="http://schemas.microsoft.com/office/drawing/2014/main" id="{ABAA83B4-EDFF-476B-5F89-1686E7C8643D}"/>
                    </a:ext>
                  </a:extLst>
                </p:cNvPr>
                <p:cNvSpPr/>
                <p:nvPr/>
              </p:nvSpPr>
              <p:spPr>
                <a:xfrm>
                  <a:off x="7278807" y="1268582"/>
                  <a:ext cx="80317" cy="80317"/>
                </a:xfrm>
                <a:prstGeom prst="ellipse">
                  <a:avLst/>
                </a:prstGeom>
                <a:solidFill>
                  <a:schemeClr val="tx2">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05" name="Oval 8204">
                  <a:extLst>
                    <a:ext uri="{FF2B5EF4-FFF2-40B4-BE49-F238E27FC236}">
                      <a16:creationId xmlns:a16="http://schemas.microsoft.com/office/drawing/2014/main" id="{980205BD-8EB2-A837-B119-607293855D65}"/>
                    </a:ext>
                  </a:extLst>
                </p:cNvPr>
                <p:cNvSpPr/>
                <p:nvPr/>
              </p:nvSpPr>
              <p:spPr>
                <a:xfrm>
                  <a:off x="6376902" y="1633675"/>
                  <a:ext cx="80317" cy="80317"/>
                </a:xfrm>
                <a:prstGeom prst="ellipse">
                  <a:avLst/>
                </a:prstGeom>
                <a:solidFill>
                  <a:schemeClr val="tx2">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06" name="Oval 8205">
                  <a:extLst>
                    <a:ext uri="{FF2B5EF4-FFF2-40B4-BE49-F238E27FC236}">
                      <a16:creationId xmlns:a16="http://schemas.microsoft.com/office/drawing/2014/main" id="{A0C223DE-B3AA-8CB9-D628-D29F5ACB29B9}"/>
                    </a:ext>
                  </a:extLst>
                </p:cNvPr>
                <p:cNvSpPr/>
                <p:nvPr/>
              </p:nvSpPr>
              <p:spPr>
                <a:xfrm>
                  <a:off x="6652327" y="1348899"/>
                  <a:ext cx="80317" cy="80317"/>
                </a:xfrm>
                <a:prstGeom prst="ellipse">
                  <a:avLst/>
                </a:prstGeom>
                <a:solidFill>
                  <a:schemeClr val="tx2">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07" name="Oval 8206">
                  <a:extLst>
                    <a:ext uri="{FF2B5EF4-FFF2-40B4-BE49-F238E27FC236}">
                      <a16:creationId xmlns:a16="http://schemas.microsoft.com/office/drawing/2014/main" id="{C5B0D836-7EAC-DBFD-D7FD-AF65315DF4C3}"/>
                    </a:ext>
                  </a:extLst>
                </p:cNvPr>
                <p:cNvSpPr/>
                <p:nvPr/>
              </p:nvSpPr>
              <p:spPr>
                <a:xfrm>
                  <a:off x="7023293" y="1541359"/>
                  <a:ext cx="80317" cy="80317"/>
                </a:xfrm>
                <a:prstGeom prst="ellipse">
                  <a:avLst/>
                </a:prstGeom>
                <a:solidFill>
                  <a:schemeClr val="tx2">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08" name="Oval 8207">
                  <a:extLst>
                    <a:ext uri="{FF2B5EF4-FFF2-40B4-BE49-F238E27FC236}">
                      <a16:creationId xmlns:a16="http://schemas.microsoft.com/office/drawing/2014/main" id="{A60D4958-6845-9606-B49B-497571B87D5E}"/>
                    </a:ext>
                  </a:extLst>
                </p:cNvPr>
                <p:cNvSpPr/>
                <p:nvPr/>
              </p:nvSpPr>
              <p:spPr>
                <a:xfrm>
                  <a:off x="7095555" y="1284603"/>
                  <a:ext cx="80317" cy="80317"/>
                </a:xfrm>
                <a:prstGeom prst="ellipse">
                  <a:avLst/>
                </a:prstGeom>
                <a:solidFill>
                  <a:schemeClr val="tx2">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09" name="TextBox 8208">
                  <a:extLst>
                    <a:ext uri="{FF2B5EF4-FFF2-40B4-BE49-F238E27FC236}">
                      <a16:creationId xmlns:a16="http://schemas.microsoft.com/office/drawing/2014/main" id="{252725D3-DB8A-BEB1-CBD1-6D3C7844CC40}"/>
                    </a:ext>
                  </a:extLst>
                </p:cNvPr>
                <p:cNvSpPr txBox="1"/>
                <p:nvPr/>
              </p:nvSpPr>
              <p:spPr>
                <a:xfrm>
                  <a:off x="5196798" y="300843"/>
                  <a:ext cx="270164" cy="276999"/>
                </a:xfrm>
                <a:prstGeom prst="rect">
                  <a:avLst/>
                </a:prstGeom>
                <a:noFill/>
              </p:spPr>
              <p:txBody>
                <a:bodyPr wrap="square" rtlCol="0">
                  <a:spAutoFit/>
                </a:bodyPr>
                <a:lstStyle/>
                <a:p>
                  <a:r>
                    <a:rPr lang="en-US" sz="1200">
                      <a:latin typeface="Fira Sans" panose="020B0503050000020004" pitchFamily="34" charset="0"/>
                    </a:rPr>
                    <a:t>y</a:t>
                  </a:r>
                </a:p>
              </p:txBody>
            </p:sp>
            <p:sp>
              <p:nvSpPr>
                <p:cNvPr id="8210" name="TextBox 8209">
                  <a:extLst>
                    <a:ext uri="{FF2B5EF4-FFF2-40B4-BE49-F238E27FC236}">
                      <a16:creationId xmlns:a16="http://schemas.microsoft.com/office/drawing/2014/main" id="{BD5692C0-9C59-198A-2F22-40B33980CD25}"/>
                    </a:ext>
                  </a:extLst>
                </p:cNvPr>
                <p:cNvSpPr txBox="1"/>
                <p:nvPr/>
              </p:nvSpPr>
              <p:spPr>
                <a:xfrm>
                  <a:off x="8225632" y="1729227"/>
                  <a:ext cx="270164" cy="276999"/>
                </a:xfrm>
                <a:prstGeom prst="rect">
                  <a:avLst/>
                </a:prstGeom>
                <a:noFill/>
              </p:spPr>
              <p:txBody>
                <a:bodyPr wrap="square" rtlCol="0">
                  <a:spAutoFit/>
                </a:bodyPr>
                <a:lstStyle/>
                <a:p>
                  <a:r>
                    <a:rPr lang="en-US" sz="1200">
                      <a:latin typeface="Fira Sans" panose="020B0503050000020004" pitchFamily="34" charset="0"/>
                    </a:rPr>
                    <a:t>x</a:t>
                  </a:r>
                </a:p>
              </p:txBody>
            </p:sp>
          </p:grpSp>
          <p:sp>
            <p:nvSpPr>
              <p:cNvPr id="7229" name="Google Shape;2433;p44">
                <a:extLst>
                  <a:ext uri="{FF2B5EF4-FFF2-40B4-BE49-F238E27FC236}">
                    <a16:creationId xmlns:a16="http://schemas.microsoft.com/office/drawing/2014/main" id="{ADD0B60B-A3DE-E4DB-F9B0-24B6FD31AEFB}"/>
                  </a:ext>
                </a:extLst>
              </p:cNvPr>
              <p:cNvSpPr txBox="1">
                <a:spLocks/>
              </p:cNvSpPr>
              <p:nvPr/>
            </p:nvSpPr>
            <p:spPr>
              <a:xfrm>
                <a:off x="296519" y="4578273"/>
                <a:ext cx="4132785" cy="408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5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1pPr>
                <a:lvl2pPr marR="0" lvl="1"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2pPr>
                <a:lvl3pPr marR="0" lvl="2"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3pPr>
                <a:lvl4pPr marR="0" lvl="3"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4pPr>
                <a:lvl5pPr marR="0" lvl="4"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5pPr>
                <a:lvl6pPr marR="0" lvl="5"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6pPr>
                <a:lvl7pPr marR="0" lvl="6"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7pPr>
                <a:lvl8pPr marR="0" lvl="7"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8pPr>
                <a:lvl9pPr marR="0" lvl="8"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9pPr>
              </a:lstStyle>
              <a:p>
                <a:pPr>
                  <a:lnSpc>
                    <a:spcPct val="100000"/>
                  </a:lnSpc>
                </a:pPr>
                <a:r>
                  <a:rPr lang="en-US" sz="2000" b="0"/>
                  <a:t> SGD One Class Support Vector Machine</a:t>
                </a:r>
              </a:p>
            </p:txBody>
          </p:sp>
        </p:grpSp>
      </p:grpSp>
      <p:grpSp>
        <p:nvGrpSpPr>
          <p:cNvPr id="7" name="Group 6">
            <a:extLst>
              <a:ext uri="{FF2B5EF4-FFF2-40B4-BE49-F238E27FC236}">
                <a16:creationId xmlns:a16="http://schemas.microsoft.com/office/drawing/2014/main" id="{57F501C8-D56F-B958-10D3-318D6F165640}"/>
              </a:ext>
            </a:extLst>
          </p:cNvPr>
          <p:cNvGrpSpPr/>
          <p:nvPr/>
        </p:nvGrpSpPr>
        <p:grpSpPr>
          <a:xfrm>
            <a:off x="5196798" y="300843"/>
            <a:ext cx="3298998" cy="1705383"/>
            <a:chOff x="5196798" y="300843"/>
            <a:chExt cx="3298998" cy="1705383"/>
          </a:xfrm>
        </p:grpSpPr>
        <p:cxnSp>
          <p:nvCxnSpPr>
            <p:cNvPr id="8" name="Straight Arrow Connector 7">
              <a:extLst>
                <a:ext uri="{FF2B5EF4-FFF2-40B4-BE49-F238E27FC236}">
                  <a16:creationId xmlns:a16="http://schemas.microsoft.com/office/drawing/2014/main" id="{F4F6DD7E-875B-3D3F-E766-98D7FCF6BD2E}"/>
                </a:ext>
              </a:extLst>
            </p:cNvPr>
            <p:cNvCxnSpPr/>
            <p:nvPr/>
          </p:nvCxnSpPr>
          <p:spPr>
            <a:xfrm flipV="1">
              <a:off x="5451373" y="398475"/>
              <a:ext cx="0" cy="148422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E06986DF-BBF8-2782-725D-5DF5A3D2371F}"/>
                </a:ext>
              </a:extLst>
            </p:cNvPr>
            <p:cNvCxnSpPr>
              <a:cxnSpLocks/>
            </p:cNvCxnSpPr>
            <p:nvPr/>
          </p:nvCxnSpPr>
          <p:spPr>
            <a:xfrm>
              <a:off x="5451373" y="1882700"/>
              <a:ext cx="277404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C930BBD0-C077-24C2-4245-54BD5EC8CED2}"/>
                </a:ext>
              </a:extLst>
            </p:cNvPr>
            <p:cNvCxnSpPr/>
            <p:nvPr/>
          </p:nvCxnSpPr>
          <p:spPr>
            <a:xfrm flipV="1">
              <a:off x="5695950" y="900353"/>
              <a:ext cx="1924050" cy="789752"/>
            </a:xfrm>
            <a:prstGeom prst="line">
              <a:avLst/>
            </a:prstGeom>
            <a:ln w="38100">
              <a:solidFill>
                <a:srgbClr val="3274A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C2D38F88-792E-E816-B86D-AE34231225F3}"/>
                </a:ext>
              </a:extLst>
            </p:cNvPr>
            <p:cNvCxnSpPr/>
            <p:nvPr/>
          </p:nvCxnSpPr>
          <p:spPr>
            <a:xfrm flipV="1">
              <a:off x="5693987" y="531656"/>
              <a:ext cx="1924050" cy="789752"/>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6BC1122-8A56-8981-0E34-CB488E6CC6DF}"/>
                </a:ext>
              </a:extLst>
            </p:cNvPr>
            <p:cNvCxnSpPr>
              <a:cxnSpLocks/>
            </p:cNvCxnSpPr>
            <p:nvPr/>
          </p:nvCxnSpPr>
          <p:spPr>
            <a:xfrm flipV="1">
              <a:off x="6606535" y="1295229"/>
              <a:ext cx="1012566" cy="415621"/>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AE4797B4-ACBD-C400-E2E0-93AD0E46F141}"/>
                </a:ext>
              </a:extLst>
            </p:cNvPr>
            <p:cNvSpPr/>
            <p:nvPr/>
          </p:nvSpPr>
          <p:spPr>
            <a:xfrm>
              <a:off x="5787663" y="1107658"/>
              <a:ext cx="80317" cy="80317"/>
            </a:xfrm>
            <a:prstGeom prst="ellipse">
              <a:avLst/>
            </a:prstGeom>
            <a:solidFill>
              <a:schemeClr val="tx2">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4840D394-D126-32B5-49E5-1E91ED37D438}"/>
                </a:ext>
              </a:extLst>
            </p:cNvPr>
            <p:cNvSpPr/>
            <p:nvPr/>
          </p:nvSpPr>
          <p:spPr>
            <a:xfrm>
              <a:off x="6025846" y="1231174"/>
              <a:ext cx="80317" cy="80317"/>
            </a:xfrm>
            <a:prstGeom prst="ellipse">
              <a:avLst/>
            </a:prstGeom>
            <a:solidFill>
              <a:schemeClr val="tx2">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846E2C48-0EC9-DB05-DEF0-80959CC43837}"/>
                </a:ext>
              </a:extLst>
            </p:cNvPr>
            <p:cNvSpPr/>
            <p:nvPr/>
          </p:nvSpPr>
          <p:spPr>
            <a:xfrm>
              <a:off x="6336744" y="901398"/>
              <a:ext cx="80317" cy="80317"/>
            </a:xfrm>
            <a:prstGeom prst="ellipse">
              <a:avLst/>
            </a:prstGeom>
            <a:solidFill>
              <a:schemeClr val="tx2">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6892A659-201E-9BD3-3042-DFAAE07AE7B7}"/>
                </a:ext>
              </a:extLst>
            </p:cNvPr>
            <p:cNvSpPr/>
            <p:nvPr/>
          </p:nvSpPr>
          <p:spPr>
            <a:xfrm>
              <a:off x="6830504" y="927506"/>
              <a:ext cx="80317" cy="80317"/>
            </a:xfrm>
            <a:prstGeom prst="ellipse">
              <a:avLst/>
            </a:prstGeom>
            <a:solidFill>
              <a:schemeClr val="tx2">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917FCB97-7520-6920-D960-00556D88EDBE}"/>
                </a:ext>
              </a:extLst>
            </p:cNvPr>
            <p:cNvSpPr/>
            <p:nvPr/>
          </p:nvSpPr>
          <p:spPr>
            <a:xfrm>
              <a:off x="7074223" y="963079"/>
              <a:ext cx="80317" cy="80317"/>
            </a:xfrm>
            <a:prstGeom prst="ellipse">
              <a:avLst/>
            </a:prstGeom>
            <a:solidFill>
              <a:schemeClr val="tx2">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247D3A79-6E17-617F-841F-6F821F81EFCD}"/>
                </a:ext>
              </a:extLst>
            </p:cNvPr>
            <p:cNvSpPr/>
            <p:nvPr/>
          </p:nvSpPr>
          <p:spPr>
            <a:xfrm>
              <a:off x="7421180" y="646496"/>
              <a:ext cx="80317" cy="80317"/>
            </a:xfrm>
            <a:prstGeom prst="ellipse">
              <a:avLst/>
            </a:prstGeom>
            <a:solidFill>
              <a:schemeClr val="tx2">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7B4479EF-6E66-0204-7EC8-E87EFB83EA5E}"/>
                </a:ext>
              </a:extLst>
            </p:cNvPr>
            <p:cNvSpPr/>
            <p:nvPr/>
          </p:nvSpPr>
          <p:spPr>
            <a:xfrm>
              <a:off x="7278807" y="1268582"/>
              <a:ext cx="80317" cy="80317"/>
            </a:xfrm>
            <a:prstGeom prst="ellipse">
              <a:avLst/>
            </a:prstGeom>
            <a:solidFill>
              <a:schemeClr val="tx2">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70C5DE90-70EB-03BE-8212-8B9990104336}"/>
                </a:ext>
              </a:extLst>
            </p:cNvPr>
            <p:cNvSpPr/>
            <p:nvPr/>
          </p:nvSpPr>
          <p:spPr>
            <a:xfrm>
              <a:off x="6376902" y="1633675"/>
              <a:ext cx="80317" cy="80317"/>
            </a:xfrm>
            <a:prstGeom prst="ellipse">
              <a:avLst/>
            </a:prstGeom>
            <a:solidFill>
              <a:schemeClr val="tx2">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AE8AAF7D-556F-CD06-8B6C-315B6987C8AF}"/>
                </a:ext>
              </a:extLst>
            </p:cNvPr>
            <p:cNvSpPr/>
            <p:nvPr/>
          </p:nvSpPr>
          <p:spPr>
            <a:xfrm>
              <a:off x="6652327" y="1348899"/>
              <a:ext cx="80317" cy="80317"/>
            </a:xfrm>
            <a:prstGeom prst="ellipse">
              <a:avLst/>
            </a:prstGeom>
            <a:solidFill>
              <a:schemeClr val="tx2">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8B9B68CB-399A-9654-F0B6-6ED07132B246}"/>
                </a:ext>
              </a:extLst>
            </p:cNvPr>
            <p:cNvSpPr/>
            <p:nvPr/>
          </p:nvSpPr>
          <p:spPr>
            <a:xfrm>
              <a:off x="7023293" y="1541359"/>
              <a:ext cx="80317" cy="80317"/>
            </a:xfrm>
            <a:prstGeom prst="ellipse">
              <a:avLst/>
            </a:prstGeom>
            <a:solidFill>
              <a:schemeClr val="tx2">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9630B97D-1D95-16F9-E43C-F41D515CFE5D}"/>
                </a:ext>
              </a:extLst>
            </p:cNvPr>
            <p:cNvSpPr/>
            <p:nvPr/>
          </p:nvSpPr>
          <p:spPr>
            <a:xfrm>
              <a:off x="7095555" y="1284603"/>
              <a:ext cx="80317" cy="80317"/>
            </a:xfrm>
            <a:prstGeom prst="ellipse">
              <a:avLst/>
            </a:prstGeom>
            <a:solidFill>
              <a:schemeClr val="tx2">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38BF0CAE-B7D4-2FC2-FDBD-3AAFB52801A8}"/>
                </a:ext>
              </a:extLst>
            </p:cNvPr>
            <p:cNvSpPr txBox="1"/>
            <p:nvPr/>
          </p:nvSpPr>
          <p:spPr>
            <a:xfrm>
              <a:off x="5196798" y="300843"/>
              <a:ext cx="270164" cy="276999"/>
            </a:xfrm>
            <a:prstGeom prst="rect">
              <a:avLst/>
            </a:prstGeom>
            <a:noFill/>
          </p:spPr>
          <p:txBody>
            <a:bodyPr wrap="square" rtlCol="0">
              <a:spAutoFit/>
            </a:bodyPr>
            <a:lstStyle/>
            <a:p>
              <a:r>
                <a:rPr lang="en-US" sz="1200">
                  <a:latin typeface="Fira Sans" panose="020B0503050000020004" pitchFamily="34" charset="0"/>
                </a:rPr>
                <a:t>y</a:t>
              </a:r>
            </a:p>
          </p:txBody>
        </p:sp>
        <p:sp>
          <p:nvSpPr>
            <p:cNvPr id="27" name="TextBox 26">
              <a:extLst>
                <a:ext uri="{FF2B5EF4-FFF2-40B4-BE49-F238E27FC236}">
                  <a16:creationId xmlns:a16="http://schemas.microsoft.com/office/drawing/2014/main" id="{55F7B363-33E0-E324-EE3D-4E77588BC5D1}"/>
                </a:ext>
              </a:extLst>
            </p:cNvPr>
            <p:cNvSpPr txBox="1"/>
            <p:nvPr/>
          </p:nvSpPr>
          <p:spPr>
            <a:xfrm>
              <a:off x="8225632" y="1729227"/>
              <a:ext cx="270164" cy="276999"/>
            </a:xfrm>
            <a:prstGeom prst="rect">
              <a:avLst/>
            </a:prstGeom>
            <a:noFill/>
          </p:spPr>
          <p:txBody>
            <a:bodyPr wrap="square" rtlCol="0">
              <a:spAutoFit/>
            </a:bodyPr>
            <a:lstStyle/>
            <a:p>
              <a:r>
                <a:rPr lang="en-US" sz="1200">
                  <a:latin typeface="Fira Sans" panose="020B0503050000020004" pitchFamily="34" charset="0"/>
                </a:rPr>
                <a:t>x</a:t>
              </a:r>
            </a:p>
          </p:txBody>
        </p:sp>
      </p:grpSp>
      <p:cxnSp>
        <p:nvCxnSpPr>
          <p:cNvPr id="3" name="Straight Connector 2">
            <a:extLst>
              <a:ext uri="{FF2B5EF4-FFF2-40B4-BE49-F238E27FC236}">
                <a16:creationId xmlns:a16="http://schemas.microsoft.com/office/drawing/2014/main" id="{240D3AB1-B117-3A0E-CB2D-6DAF72E00848}"/>
              </a:ext>
            </a:extLst>
          </p:cNvPr>
          <p:cNvCxnSpPr>
            <a:cxnSpLocks/>
          </p:cNvCxnSpPr>
          <p:nvPr/>
        </p:nvCxnSpPr>
        <p:spPr>
          <a:xfrm>
            <a:off x="4572000" y="259976"/>
            <a:ext cx="0" cy="459889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7A0E3C75-243F-A195-F056-C635CD4787BB}"/>
              </a:ext>
            </a:extLst>
          </p:cNvPr>
          <p:cNvCxnSpPr>
            <a:cxnSpLocks/>
          </p:cNvCxnSpPr>
          <p:nvPr/>
        </p:nvCxnSpPr>
        <p:spPr>
          <a:xfrm>
            <a:off x="385482" y="2571750"/>
            <a:ext cx="829235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Google Shape;2433;p44">
            <a:extLst>
              <a:ext uri="{FF2B5EF4-FFF2-40B4-BE49-F238E27FC236}">
                <a16:creationId xmlns:a16="http://schemas.microsoft.com/office/drawing/2014/main" id="{692E5313-F154-BD6A-3451-9AB6145C05EF}"/>
              </a:ext>
            </a:extLst>
          </p:cNvPr>
          <p:cNvSpPr txBox="1">
            <a:spLocks/>
          </p:cNvSpPr>
          <p:nvPr/>
        </p:nvSpPr>
        <p:spPr>
          <a:xfrm>
            <a:off x="918582" y="1966201"/>
            <a:ext cx="2774046" cy="408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5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1pPr>
            <a:lvl2pPr marR="0" lvl="1"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2pPr>
            <a:lvl3pPr marR="0" lvl="2"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3pPr>
            <a:lvl4pPr marR="0" lvl="3"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4pPr>
            <a:lvl5pPr marR="0" lvl="4"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5pPr>
            <a:lvl6pPr marR="0" lvl="5"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6pPr>
            <a:lvl7pPr marR="0" lvl="6"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7pPr>
            <a:lvl8pPr marR="0" lvl="7"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8pPr>
            <a:lvl9pPr marR="0" lvl="8"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9pPr>
          </a:lstStyle>
          <a:p>
            <a:pPr>
              <a:lnSpc>
                <a:spcPct val="100000"/>
              </a:lnSpc>
            </a:pPr>
            <a:r>
              <a:rPr lang="en-US" sz="2000" b="0"/>
              <a:t>Isolation Forest</a:t>
            </a:r>
          </a:p>
        </p:txBody>
      </p:sp>
      <p:pic>
        <p:nvPicPr>
          <p:cNvPr id="7170" name="Picture 2">
            <a:extLst>
              <a:ext uri="{FF2B5EF4-FFF2-40B4-BE49-F238E27FC236}">
                <a16:creationId xmlns:a16="http://schemas.microsoft.com/office/drawing/2014/main" id="{4BCBE3FE-85B0-7F21-0E1E-2A96E4D43E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4469" y="311206"/>
            <a:ext cx="2774046" cy="1654995"/>
          </a:xfrm>
          <a:prstGeom prst="rect">
            <a:avLst/>
          </a:prstGeom>
          <a:noFill/>
          <a:extLst>
            <a:ext uri="{909E8E84-426E-40DD-AFC4-6F175D3DCCD1}">
              <a14:hiddenFill xmlns:a14="http://schemas.microsoft.com/office/drawing/2010/main">
                <a:solidFill>
                  <a:srgbClr val="FFFFFF"/>
                </a:solidFill>
              </a14:hiddenFill>
            </a:ext>
          </a:extLst>
        </p:spPr>
      </p:pic>
      <p:grpSp>
        <p:nvGrpSpPr>
          <p:cNvPr id="28" name="Group 27">
            <a:extLst>
              <a:ext uri="{FF2B5EF4-FFF2-40B4-BE49-F238E27FC236}">
                <a16:creationId xmlns:a16="http://schemas.microsoft.com/office/drawing/2014/main" id="{72D8AF8F-BAD1-AE2B-5E1A-526E95511B09}"/>
              </a:ext>
            </a:extLst>
          </p:cNvPr>
          <p:cNvGrpSpPr/>
          <p:nvPr/>
        </p:nvGrpSpPr>
        <p:grpSpPr>
          <a:xfrm>
            <a:off x="239282" y="85458"/>
            <a:ext cx="4247260" cy="1966676"/>
            <a:chOff x="239282" y="85458"/>
            <a:chExt cx="4247260" cy="1966676"/>
          </a:xfrm>
        </p:grpSpPr>
        <p:sp>
          <p:nvSpPr>
            <p:cNvPr id="6" name="Rectangle 5">
              <a:extLst>
                <a:ext uri="{FF2B5EF4-FFF2-40B4-BE49-F238E27FC236}">
                  <a16:creationId xmlns:a16="http://schemas.microsoft.com/office/drawing/2014/main" id="{704647CB-27B1-69D4-3BEA-93B493A74C38}"/>
                </a:ext>
              </a:extLst>
            </p:cNvPr>
            <p:cNvSpPr/>
            <p:nvPr/>
          </p:nvSpPr>
          <p:spPr>
            <a:xfrm>
              <a:off x="239282" y="85458"/>
              <a:ext cx="4247260" cy="1966676"/>
            </a:xfrm>
            <a:prstGeom prst="rect">
              <a:avLst/>
            </a:prstGeom>
            <a:solidFill>
              <a:schemeClr val="accent6">
                <a:alpha val="8987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89619B0C-3BA3-B0D4-63F9-E5437AB2A0A5}"/>
                </a:ext>
              </a:extLst>
            </p:cNvPr>
            <p:cNvSpPr txBox="1"/>
            <p:nvPr/>
          </p:nvSpPr>
          <p:spPr>
            <a:xfrm>
              <a:off x="814469" y="802450"/>
              <a:ext cx="3165372" cy="830997"/>
            </a:xfrm>
            <a:prstGeom prst="rect">
              <a:avLst/>
            </a:prstGeom>
            <a:noFill/>
          </p:spPr>
          <p:txBody>
            <a:bodyPr wrap="square">
              <a:spAutoFit/>
            </a:bodyPr>
            <a:lstStyle/>
            <a:p>
              <a:pPr algn="just"/>
              <a:r>
                <a:rPr lang="en-US" sz="1200">
                  <a:latin typeface="Fira Sans" panose="020B0503050000020004" pitchFamily="34" charset="0"/>
                </a:rPr>
                <a:t>Machine learning algorithm that </a:t>
              </a:r>
              <a:r>
                <a:rPr lang="en-US" sz="1200" b="1">
                  <a:latin typeface="Fira Sans" panose="020B0503050000020004" pitchFamily="34" charset="0"/>
                </a:rPr>
                <a:t>randomly partitions </a:t>
              </a:r>
              <a:r>
                <a:rPr lang="en-US" sz="1200">
                  <a:latin typeface="Fira Sans" panose="020B0503050000020004" pitchFamily="34" charset="0"/>
                </a:rPr>
                <a:t>data into subsets to construct </a:t>
              </a:r>
              <a:r>
                <a:rPr lang="en-US" sz="1200" b="1">
                  <a:latin typeface="Fira Sans" panose="020B0503050000020004" pitchFamily="34" charset="0"/>
                </a:rPr>
                <a:t>isolation trees </a:t>
              </a:r>
              <a:r>
                <a:rPr lang="en-US" sz="1200">
                  <a:latin typeface="Fira Sans" panose="020B0503050000020004" pitchFamily="34" charset="0"/>
                </a:rPr>
                <a:t>for the detection of anomalies</a:t>
              </a:r>
              <a:endParaRPr lang="en-SG" sz="1200">
                <a:latin typeface="Fira Sans" panose="020B0503050000020004" pitchFamily="34" charset="0"/>
              </a:endParaRPr>
            </a:p>
          </p:txBody>
        </p:sp>
      </p:grpSp>
      <p:sp>
        <p:nvSpPr>
          <p:cNvPr id="11" name="Google Shape;2433;p44">
            <a:extLst>
              <a:ext uri="{FF2B5EF4-FFF2-40B4-BE49-F238E27FC236}">
                <a16:creationId xmlns:a16="http://schemas.microsoft.com/office/drawing/2014/main" id="{C1210069-A461-F8DB-EA52-6E373CAAEECB}"/>
              </a:ext>
            </a:extLst>
          </p:cNvPr>
          <p:cNvSpPr txBox="1">
            <a:spLocks/>
          </p:cNvSpPr>
          <p:nvPr/>
        </p:nvSpPr>
        <p:spPr>
          <a:xfrm>
            <a:off x="5119720" y="1966201"/>
            <a:ext cx="3615785" cy="408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5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1pPr>
            <a:lvl2pPr marR="0" lvl="1"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2pPr>
            <a:lvl3pPr marR="0" lvl="2"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3pPr>
            <a:lvl4pPr marR="0" lvl="3"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4pPr>
            <a:lvl5pPr marR="0" lvl="4"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5pPr>
            <a:lvl6pPr marR="0" lvl="5"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6pPr>
            <a:lvl7pPr marR="0" lvl="6"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7pPr>
            <a:lvl8pPr marR="0" lvl="7"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8pPr>
            <a:lvl9pPr marR="0" lvl="8"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9pPr>
          </a:lstStyle>
          <a:p>
            <a:pPr>
              <a:lnSpc>
                <a:spcPct val="100000"/>
              </a:lnSpc>
            </a:pPr>
            <a:r>
              <a:rPr lang="en-US" sz="2000" b="0"/>
              <a:t>One Class Support Vector Machine</a:t>
            </a:r>
          </a:p>
        </p:txBody>
      </p:sp>
      <p:grpSp>
        <p:nvGrpSpPr>
          <p:cNvPr id="7231" name="Group 7230">
            <a:extLst>
              <a:ext uri="{FF2B5EF4-FFF2-40B4-BE49-F238E27FC236}">
                <a16:creationId xmlns:a16="http://schemas.microsoft.com/office/drawing/2014/main" id="{ACB3A15E-5101-308E-0CB7-5A98441AA21C}"/>
              </a:ext>
            </a:extLst>
          </p:cNvPr>
          <p:cNvGrpSpPr/>
          <p:nvPr/>
        </p:nvGrpSpPr>
        <p:grpSpPr>
          <a:xfrm>
            <a:off x="4747032" y="50227"/>
            <a:ext cx="4247260" cy="1966676"/>
            <a:chOff x="4747032" y="50227"/>
            <a:chExt cx="4247260" cy="1966676"/>
          </a:xfrm>
        </p:grpSpPr>
        <p:sp>
          <p:nvSpPr>
            <p:cNvPr id="2" name="Rectangle 1">
              <a:extLst>
                <a:ext uri="{FF2B5EF4-FFF2-40B4-BE49-F238E27FC236}">
                  <a16:creationId xmlns:a16="http://schemas.microsoft.com/office/drawing/2014/main" id="{7015EA0A-B623-CB04-1AA7-51E41277C24D}"/>
                </a:ext>
              </a:extLst>
            </p:cNvPr>
            <p:cNvSpPr/>
            <p:nvPr/>
          </p:nvSpPr>
          <p:spPr>
            <a:xfrm>
              <a:off x="4747032" y="50227"/>
              <a:ext cx="4247260" cy="1966676"/>
            </a:xfrm>
            <a:prstGeom prst="rect">
              <a:avLst/>
            </a:prstGeom>
            <a:solidFill>
              <a:schemeClr val="accent6">
                <a:alpha val="8987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DD3E8A19-2B7B-024B-8F69-C332D222C044}"/>
                </a:ext>
              </a:extLst>
            </p:cNvPr>
            <p:cNvSpPr txBox="1"/>
            <p:nvPr/>
          </p:nvSpPr>
          <p:spPr>
            <a:xfrm>
              <a:off x="5287976" y="830118"/>
              <a:ext cx="3165372" cy="830997"/>
            </a:xfrm>
            <a:prstGeom prst="rect">
              <a:avLst/>
            </a:prstGeom>
            <a:noFill/>
          </p:spPr>
          <p:txBody>
            <a:bodyPr wrap="square">
              <a:spAutoFit/>
            </a:bodyPr>
            <a:lstStyle/>
            <a:p>
              <a:pPr algn="just"/>
              <a:r>
                <a:rPr lang="en-US" sz="1200" dirty="0">
                  <a:latin typeface="Fira Sans" panose="020B0503050000020004" pitchFamily="34" charset="0"/>
                </a:rPr>
                <a:t>Similar to Support Vector Regression, but instead is trained on a </a:t>
              </a:r>
              <a:r>
                <a:rPr lang="en-US" sz="1200" b="1" dirty="0">
                  <a:latin typeface="Fira Sans" panose="020B0503050000020004" pitchFamily="34" charset="0"/>
                </a:rPr>
                <a:t>single class of data  </a:t>
              </a:r>
              <a:r>
                <a:rPr lang="en-US" sz="1200" dirty="0">
                  <a:latin typeface="Fira Sans" panose="020B0503050000020004" pitchFamily="34" charset="0"/>
                </a:rPr>
                <a:t>and learns to distinguish between normal and abnormal data points </a:t>
              </a:r>
              <a:endParaRPr lang="en-SG" sz="1200" dirty="0">
                <a:latin typeface="Fira Sans" panose="020B0503050000020004" pitchFamily="34" charset="0"/>
              </a:endParaRPr>
            </a:p>
          </p:txBody>
        </p:sp>
      </p:grpSp>
      <p:grpSp>
        <p:nvGrpSpPr>
          <p:cNvPr id="8192" name="Group 8191">
            <a:extLst>
              <a:ext uri="{FF2B5EF4-FFF2-40B4-BE49-F238E27FC236}">
                <a16:creationId xmlns:a16="http://schemas.microsoft.com/office/drawing/2014/main" id="{7C72ACCC-0781-FE7C-6D4C-60DF992AF492}"/>
              </a:ext>
            </a:extLst>
          </p:cNvPr>
          <p:cNvGrpSpPr/>
          <p:nvPr/>
        </p:nvGrpSpPr>
        <p:grpSpPr>
          <a:xfrm>
            <a:off x="121488" y="2662072"/>
            <a:ext cx="4247260" cy="1966676"/>
            <a:chOff x="121488" y="2662072"/>
            <a:chExt cx="4247260" cy="1966676"/>
          </a:xfrm>
        </p:grpSpPr>
        <p:sp>
          <p:nvSpPr>
            <p:cNvPr id="53" name="Rectangle 52">
              <a:extLst>
                <a:ext uri="{FF2B5EF4-FFF2-40B4-BE49-F238E27FC236}">
                  <a16:creationId xmlns:a16="http://schemas.microsoft.com/office/drawing/2014/main" id="{770B0EAA-F3CE-07C7-4CF8-A77EB4321407}"/>
                </a:ext>
              </a:extLst>
            </p:cNvPr>
            <p:cNvSpPr/>
            <p:nvPr/>
          </p:nvSpPr>
          <p:spPr>
            <a:xfrm>
              <a:off x="121488" y="2662072"/>
              <a:ext cx="4247260" cy="1966676"/>
            </a:xfrm>
            <a:prstGeom prst="rect">
              <a:avLst/>
            </a:prstGeom>
            <a:solidFill>
              <a:schemeClr val="accent6">
                <a:alpha val="8987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extBox 53">
              <a:extLst>
                <a:ext uri="{FF2B5EF4-FFF2-40B4-BE49-F238E27FC236}">
                  <a16:creationId xmlns:a16="http://schemas.microsoft.com/office/drawing/2014/main" id="{938B6E40-6E02-D82B-EE0C-7C2970520021}"/>
                </a:ext>
              </a:extLst>
            </p:cNvPr>
            <p:cNvSpPr txBox="1"/>
            <p:nvPr/>
          </p:nvSpPr>
          <p:spPr>
            <a:xfrm>
              <a:off x="789732" y="3275339"/>
              <a:ext cx="3165372" cy="1015663"/>
            </a:xfrm>
            <a:prstGeom prst="rect">
              <a:avLst/>
            </a:prstGeom>
            <a:noFill/>
          </p:spPr>
          <p:txBody>
            <a:bodyPr wrap="square">
              <a:spAutoFit/>
            </a:bodyPr>
            <a:lstStyle/>
            <a:p>
              <a:pPr algn="just"/>
              <a:r>
                <a:rPr lang="en-US" sz="1200" dirty="0">
                  <a:latin typeface="Fira Sans" panose="020B0503050000020004" pitchFamily="34" charset="0"/>
                </a:rPr>
                <a:t>Similar to One Class Support Vector Machine but differs but </a:t>
              </a:r>
              <a:r>
                <a:rPr lang="en-US" sz="1200" b="1" dirty="0">
                  <a:latin typeface="Fira Sans" panose="020B0503050000020004" pitchFamily="34" charset="0"/>
                </a:rPr>
                <a:t>using gradient descent optimization </a:t>
              </a:r>
              <a:r>
                <a:rPr lang="en-US" sz="1200" dirty="0">
                  <a:latin typeface="Fira Sans" panose="020B0503050000020004" pitchFamily="34" charset="0"/>
                </a:rPr>
                <a:t>to iteratively update the parameters of the hyperplane to minimize the objective function</a:t>
              </a:r>
              <a:endParaRPr lang="en-SG" sz="1200" dirty="0">
                <a:latin typeface="Fira Sans" panose="020B0503050000020004" pitchFamily="34" charset="0"/>
              </a:endParaRPr>
            </a:p>
          </p:txBody>
        </p:sp>
      </p:grpSp>
      <p:grpSp>
        <p:nvGrpSpPr>
          <p:cNvPr id="58" name="Group 57">
            <a:extLst>
              <a:ext uri="{FF2B5EF4-FFF2-40B4-BE49-F238E27FC236}">
                <a16:creationId xmlns:a16="http://schemas.microsoft.com/office/drawing/2014/main" id="{4E298DF5-EDAE-198C-6F21-27E732B524F1}"/>
              </a:ext>
            </a:extLst>
          </p:cNvPr>
          <p:cNvGrpSpPr/>
          <p:nvPr/>
        </p:nvGrpSpPr>
        <p:grpSpPr>
          <a:xfrm>
            <a:off x="4666251" y="3155175"/>
            <a:ext cx="4132785" cy="1831698"/>
            <a:chOff x="4666251" y="3155175"/>
            <a:chExt cx="4132785" cy="1831698"/>
          </a:xfrm>
        </p:grpSpPr>
        <p:sp>
          <p:nvSpPr>
            <p:cNvPr id="59" name="Google Shape;2433;p44">
              <a:extLst>
                <a:ext uri="{FF2B5EF4-FFF2-40B4-BE49-F238E27FC236}">
                  <a16:creationId xmlns:a16="http://schemas.microsoft.com/office/drawing/2014/main" id="{9FA176BE-7766-731F-2FA5-AF6AC4DFFF6A}"/>
                </a:ext>
              </a:extLst>
            </p:cNvPr>
            <p:cNvSpPr txBox="1">
              <a:spLocks/>
            </p:cNvSpPr>
            <p:nvPr/>
          </p:nvSpPr>
          <p:spPr>
            <a:xfrm>
              <a:off x="4666251" y="4578273"/>
              <a:ext cx="4132785" cy="408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5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1pPr>
              <a:lvl2pPr marR="0" lvl="1"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2pPr>
              <a:lvl3pPr marR="0" lvl="2"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3pPr>
              <a:lvl4pPr marR="0" lvl="3"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4pPr>
              <a:lvl5pPr marR="0" lvl="4"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5pPr>
              <a:lvl6pPr marR="0" lvl="5"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6pPr>
              <a:lvl7pPr marR="0" lvl="6"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7pPr>
              <a:lvl8pPr marR="0" lvl="7"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8pPr>
              <a:lvl9pPr marR="0" lvl="8"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9pPr>
            </a:lstStyle>
            <a:p>
              <a:pPr>
                <a:lnSpc>
                  <a:spcPct val="100000"/>
                </a:lnSpc>
              </a:pPr>
              <a:r>
                <a:rPr lang="en-US" sz="2000" b="0"/>
                <a:t>Deep </a:t>
              </a:r>
              <a:r>
                <a:rPr lang="en-US" sz="2000" b="0" err="1"/>
                <a:t>AutoEncoder</a:t>
              </a:r>
              <a:endParaRPr lang="en-US" sz="2000" b="0"/>
            </a:p>
          </p:txBody>
        </p:sp>
        <p:grpSp>
          <p:nvGrpSpPr>
            <p:cNvPr id="60" name="Group 59">
              <a:extLst>
                <a:ext uri="{FF2B5EF4-FFF2-40B4-BE49-F238E27FC236}">
                  <a16:creationId xmlns:a16="http://schemas.microsoft.com/office/drawing/2014/main" id="{8B408B9B-AFDC-B36F-8D55-4EC3CD0AE7E9}"/>
                </a:ext>
              </a:extLst>
            </p:cNvPr>
            <p:cNvGrpSpPr/>
            <p:nvPr/>
          </p:nvGrpSpPr>
          <p:grpSpPr>
            <a:xfrm>
              <a:off x="6039016" y="3155175"/>
              <a:ext cx="1559059" cy="1271702"/>
              <a:chOff x="6039016" y="3155175"/>
              <a:chExt cx="1559059" cy="1271702"/>
            </a:xfrm>
          </p:grpSpPr>
          <p:sp>
            <p:nvSpPr>
              <p:cNvPr id="61" name="Oval 60">
                <a:extLst>
                  <a:ext uri="{FF2B5EF4-FFF2-40B4-BE49-F238E27FC236}">
                    <a16:creationId xmlns:a16="http://schemas.microsoft.com/office/drawing/2014/main" id="{97650AE3-9776-6CE6-5637-0F56E5952E37}"/>
                  </a:ext>
                </a:extLst>
              </p:cNvPr>
              <p:cNvSpPr/>
              <p:nvPr/>
            </p:nvSpPr>
            <p:spPr>
              <a:xfrm>
                <a:off x="6043714" y="3279594"/>
                <a:ext cx="124897" cy="124897"/>
              </a:xfrm>
              <a:prstGeom prst="ellipse">
                <a:avLst/>
              </a:prstGeom>
              <a:solidFill>
                <a:schemeClr val="tx2">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082AA7FE-315C-9A93-3FCA-007EE14884EE}"/>
                  </a:ext>
                </a:extLst>
              </p:cNvPr>
              <p:cNvSpPr/>
              <p:nvPr/>
            </p:nvSpPr>
            <p:spPr>
              <a:xfrm>
                <a:off x="6043713" y="3512563"/>
                <a:ext cx="124897" cy="124897"/>
              </a:xfrm>
              <a:prstGeom prst="ellipse">
                <a:avLst/>
              </a:prstGeom>
              <a:solidFill>
                <a:schemeClr val="tx2">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41E88686-412B-F545-BA1B-FCC647498C8A}"/>
                  </a:ext>
                </a:extLst>
              </p:cNvPr>
              <p:cNvSpPr/>
              <p:nvPr/>
            </p:nvSpPr>
            <p:spPr>
              <a:xfrm>
                <a:off x="6043713" y="3745532"/>
                <a:ext cx="124897" cy="124897"/>
              </a:xfrm>
              <a:prstGeom prst="ellipse">
                <a:avLst/>
              </a:prstGeom>
              <a:solidFill>
                <a:schemeClr val="tx2">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68" name="Oval 7167">
                <a:extLst>
                  <a:ext uri="{FF2B5EF4-FFF2-40B4-BE49-F238E27FC236}">
                    <a16:creationId xmlns:a16="http://schemas.microsoft.com/office/drawing/2014/main" id="{F8A98247-43E7-2EE3-5D18-6D070906451F}"/>
                  </a:ext>
                </a:extLst>
              </p:cNvPr>
              <p:cNvSpPr/>
              <p:nvPr/>
            </p:nvSpPr>
            <p:spPr>
              <a:xfrm>
                <a:off x="6039016" y="3991845"/>
                <a:ext cx="124897" cy="124897"/>
              </a:xfrm>
              <a:prstGeom prst="ellipse">
                <a:avLst/>
              </a:prstGeom>
              <a:solidFill>
                <a:schemeClr val="tx2">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69" name="Oval 7168">
                <a:extLst>
                  <a:ext uri="{FF2B5EF4-FFF2-40B4-BE49-F238E27FC236}">
                    <a16:creationId xmlns:a16="http://schemas.microsoft.com/office/drawing/2014/main" id="{C8858266-F420-2DDE-7C55-80ED5FC40327}"/>
                  </a:ext>
                </a:extLst>
              </p:cNvPr>
              <p:cNvSpPr/>
              <p:nvPr/>
            </p:nvSpPr>
            <p:spPr>
              <a:xfrm>
                <a:off x="6394770" y="3393463"/>
                <a:ext cx="124897" cy="124897"/>
              </a:xfrm>
              <a:prstGeom prst="ellipse">
                <a:avLst/>
              </a:prstGeom>
              <a:solidFill>
                <a:schemeClr val="tx2">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71" name="Oval 7170">
                <a:extLst>
                  <a:ext uri="{FF2B5EF4-FFF2-40B4-BE49-F238E27FC236}">
                    <a16:creationId xmlns:a16="http://schemas.microsoft.com/office/drawing/2014/main" id="{21BD0984-EFD3-78C1-32DB-EE05B8E51544}"/>
                  </a:ext>
                </a:extLst>
              </p:cNvPr>
              <p:cNvSpPr/>
              <p:nvPr/>
            </p:nvSpPr>
            <p:spPr>
              <a:xfrm>
                <a:off x="6394770" y="3633182"/>
                <a:ext cx="124897" cy="124897"/>
              </a:xfrm>
              <a:prstGeom prst="ellipse">
                <a:avLst/>
              </a:prstGeom>
              <a:solidFill>
                <a:schemeClr val="tx2">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72" name="Oval 7171">
                <a:extLst>
                  <a:ext uri="{FF2B5EF4-FFF2-40B4-BE49-F238E27FC236}">
                    <a16:creationId xmlns:a16="http://schemas.microsoft.com/office/drawing/2014/main" id="{ADB5A810-6292-8FE5-2B8E-B4BF53641C27}"/>
                  </a:ext>
                </a:extLst>
              </p:cNvPr>
              <p:cNvSpPr/>
              <p:nvPr/>
            </p:nvSpPr>
            <p:spPr>
              <a:xfrm>
                <a:off x="6394770" y="3871202"/>
                <a:ext cx="124897" cy="124897"/>
              </a:xfrm>
              <a:prstGeom prst="ellipse">
                <a:avLst/>
              </a:prstGeom>
              <a:solidFill>
                <a:schemeClr val="tx2">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73" name="Oval 7172">
                <a:extLst>
                  <a:ext uri="{FF2B5EF4-FFF2-40B4-BE49-F238E27FC236}">
                    <a16:creationId xmlns:a16="http://schemas.microsoft.com/office/drawing/2014/main" id="{12DF952C-45D9-890F-65C9-E806BE51A2FD}"/>
                  </a:ext>
                </a:extLst>
              </p:cNvPr>
              <p:cNvSpPr/>
              <p:nvPr/>
            </p:nvSpPr>
            <p:spPr>
              <a:xfrm>
                <a:off x="6746276" y="3512562"/>
                <a:ext cx="124897" cy="124897"/>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74" name="Oval 7173">
                <a:extLst>
                  <a:ext uri="{FF2B5EF4-FFF2-40B4-BE49-F238E27FC236}">
                    <a16:creationId xmlns:a16="http://schemas.microsoft.com/office/drawing/2014/main" id="{54BEFC5E-84C7-71DC-3825-63F36D4EF44C}"/>
                  </a:ext>
                </a:extLst>
              </p:cNvPr>
              <p:cNvSpPr/>
              <p:nvPr/>
            </p:nvSpPr>
            <p:spPr>
              <a:xfrm>
                <a:off x="6746277" y="3758079"/>
                <a:ext cx="124897" cy="124897"/>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75" name="Oval 7174">
                <a:extLst>
                  <a:ext uri="{FF2B5EF4-FFF2-40B4-BE49-F238E27FC236}">
                    <a16:creationId xmlns:a16="http://schemas.microsoft.com/office/drawing/2014/main" id="{78F1FB34-3F09-6427-93C1-9F3513175338}"/>
                  </a:ext>
                </a:extLst>
              </p:cNvPr>
              <p:cNvSpPr/>
              <p:nvPr/>
            </p:nvSpPr>
            <p:spPr>
              <a:xfrm>
                <a:off x="7103610" y="3400725"/>
                <a:ext cx="124897" cy="124897"/>
              </a:xfrm>
              <a:prstGeom prst="ellipse">
                <a:avLst/>
              </a:prstGeom>
              <a:solidFill>
                <a:srgbClr val="0070C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76" name="Oval 7175">
                <a:extLst>
                  <a:ext uri="{FF2B5EF4-FFF2-40B4-BE49-F238E27FC236}">
                    <a16:creationId xmlns:a16="http://schemas.microsoft.com/office/drawing/2014/main" id="{90D93CE1-7289-E1FE-D528-DB1112D42B20}"/>
                  </a:ext>
                </a:extLst>
              </p:cNvPr>
              <p:cNvSpPr/>
              <p:nvPr/>
            </p:nvSpPr>
            <p:spPr>
              <a:xfrm>
                <a:off x="7111021" y="3633182"/>
                <a:ext cx="124897" cy="124897"/>
              </a:xfrm>
              <a:prstGeom prst="ellipse">
                <a:avLst/>
              </a:prstGeom>
              <a:solidFill>
                <a:srgbClr val="0070C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77" name="Oval 7176">
                <a:extLst>
                  <a:ext uri="{FF2B5EF4-FFF2-40B4-BE49-F238E27FC236}">
                    <a16:creationId xmlns:a16="http://schemas.microsoft.com/office/drawing/2014/main" id="{86B9F4C8-CE26-C469-252D-5DEFB134715F}"/>
                  </a:ext>
                </a:extLst>
              </p:cNvPr>
              <p:cNvSpPr/>
              <p:nvPr/>
            </p:nvSpPr>
            <p:spPr>
              <a:xfrm>
                <a:off x="7111020" y="3876982"/>
                <a:ext cx="124897" cy="124897"/>
              </a:xfrm>
              <a:prstGeom prst="ellipse">
                <a:avLst/>
              </a:prstGeom>
              <a:solidFill>
                <a:srgbClr val="0070C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78" name="Oval 7177">
                <a:extLst>
                  <a:ext uri="{FF2B5EF4-FFF2-40B4-BE49-F238E27FC236}">
                    <a16:creationId xmlns:a16="http://schemas.microsoft.com/office/drawing/2014/main" id="{48E59FB7-A211-14E2-4B5E-89EEEFEECEB0}"/>
                  </a:ext>
                </a:extLst>
              </p:cNvPr>
              <p:cNvSpPr/>
              <p:nvPr/>
            </p:nvSpPr>
            <p:spPr>
              <a:xfrm>
                <a:off x="7465189" y="3279594"/>
                <a:ext cx="124897" cy="124897"/>
              </a:xfrm>
              <a:prstGeom prst="ellipse">
                <a:avLst/>
              </a:prstGeom>
              <a:solidFill>
                <a:srgbClr val="0070C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79" name="Oval 7178">
                <a:extLst>
                  <a:ext uri="{FF2B5EF4-FFF2-40B4-BE49-F238E27FC236}">
                    <a16:creationId xmlns:a16="http://schemas.microsoft.com/office/drawing/2014/main" id="{9F340A9D-7753-7AB1-441B-A5FE9F3ADEFB}"/>
                  </a:ext>
                </a:extLst>
              </p:cNvPr>
              <p:cNvSpPr/>
              <p:nvPr/>
            </p:nvSpPr>
            <p:spPr>
              <a:xfrm>
                <a:off x="7465188" y="3524855"/>
                <a:ext cx="124897" cy="124897"/>
              </a:xfrm>
              <a:prstGeom prst="ellipse">
                <a:avLst/>
              </a:prstGeom>
              <a:solidFill>
                <a:srgbClr val="0070C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80" name="Oval 7179">
                <a:extLst>
                  <a:ext uri="{FF2B5EF4-FFF2-40B4-BE49-F238E27FC236}">
                    <a16:creationId xmlns:a16="http://schemas.microsoft.com/office/drawing/2014/main" id="{3D0CE101-BD26-5509-42EF-36C3BCDAC13C}"/>
                  </a:ext>
                </a:extLst>
              </p:cNvPr>
              <p:cNvSpPr/>
              <p:nvPr/>
            </p:nvSpPr>
            <p:spPr>
              <a:xfrm>
                <a:off x="7465895" y="3745532"/>
                <a:ext cx="124897" cy="124897"/>
              </a:xfrm>
              <a:prstGeom prst="ellipse">
                <a:avLst/>
              </a:prstGeom>
              <a:solidFill>
                <a:srgbClr val="0070C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81" name="Oval 7180">
                <a:extLst>
                  <a:ext uri="{FF2B5EF4-FFF2-40B4-BE49-F238E27FC236}">
                    <a16:creationId xmlns:a16="http://schemas.microsoft.com/office/drawing/2014/main" id="{DEC7FC22-7FC9-FF90-3DD5-99149EA3E8AF}"/>
                  </a:ext>
                </a:extLst>
              </p:cNvPr>
              <p:cNvSpPr/>
              <p:nvPr/>
            </p:nvSpPr>
            <p:spPr>
              <a:xfrm>
                <a:off x="7473178" y="3993362"/>
                <a:ext cx="124897" cy="124897"/>
              </a:xfrm>
              <a:prstGeom prst="ellipse">
                <a:avLst/>
              </a:prstGeom>
              <a:solidFill>
                <a:srgbClr val="0070C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182" name="Straight Connector 7181">
                <a:extLst>
                  <a:ext uri="{FF2B5EF4-FFF2-40B4-BE49-F238E27FC236}">
                    <a16:creationId xmlns:a16="http://schemas.microsoft.com/office/drawing/2014/main" id="{B7A4A700-0163-007A-0047-4B4EFA879DB6}"/>
                  </a:ext>
                </a:extLst>
              </p:cNvPr>
              <p:cNvCxnSpPr>
                <a:cxnSpLocks/>
                <a:stCxn id="62" idx="6"/>
                <a:endCxn id="7169" idx="2"/>
              </p:cNvCxnSpPr>
              <p:nvPr/>
            </p:nvCxnSpPr>
            <p:spPr>
              <a:xfrm flipV="1">
                <a:off x="6168610" y="3455912"/>
                <a:ext cx="226160" cy="119100"/>
              </a:xfrm>
              <a:prstGeom prst="line">
                <a:avLst/>
              </a:prstGeom>
            </p:spPr>
            <p:style>
              <a:lnRef idx="1">
                <a:schemeClr val="dk1"/>
              </a:lnRef>
              <a:fillRef idx="0">
                <a:schemeClr val="dk1"/>
              </a:fillRef>
              <a:effectRef idx="0">
                <a:schemeClr val="dk1"/>
              </a:effectRef>
              <a:fontRef idx="minor">
                <a:schemeClr val="tx1"/>
              </a:fontRef>
            </p:style>
          </p:cxnSp>
          <p:cxnSp>
            <p:nvCxnSpPr>
              <p:cNvPr id="7183" name="Straight Connector 7182">
                <a:extLst>
                  <a:ext uri="{FF2B5EF4-FFF2-40B4-BE49-F238E27FC236}">
                    <a16:creationId xmlns:a16="http://schemas.microsoft.com/office/drawing/2014/main" id="{CDA1F0DF-D904-86B1-2315-5BE529BD1E95}"/>
                  </a:ext>
                </a:extLst>
              </p:cNvPr>
              <p:cNvCxnSpPr>
                <a:cxnSpLocks/>
                <a:stCxn id="61" idx="6"/>
                <a:endCxn id="7169" idx="2"/>
              </p:cNvCxnSpPr>
              <p:nvPr/>
            </p:nvCxnSpPr>
            <p:spPr>
              <a:xfrm>
                <a:off x="6168611" y="3342043"/>
                <a:ext cx="226159" cy="113869"/>
              </a:xfrm>
              <a:prstGeom prst="line">
                <a:avLst/>
              </a:prstGeom>
            </p:spPr>
            <p:style>
              <a:lnRef idx="1">
                <a:schemeClr val="dk1"/>
              </a:lnRef>
              <a:fillRef idx="0">
                <a:schemeClr val="dk1"/>
              </a:fillRef>
              <a:effectRef idx="0">
                <a:schemeClr val="dk1"/>
              </a:effectRef>
              <a:fontRef idx="minor">
                <a:schemeClr val="tx1"/>
              </a:fontRef>
            </p:style>
          </p:cxnSp>
          <p:cxnSp>
            <p:nvCxnSpPr>
              <p:cNvPr id="7184" name="Straight Connector 7183">
                <a:extLst>
                  <a:ext uri="{FF2B5EF4-FFF2-40B4-BE49-F238E27FC236}">
                    <a16:creationId xmlns:a16="http://schemas.microsoft.com/office/drawing/2014/main" id="{3BE0FC08-7CF4-673F-8A52-5131215C1C1B}"/>
                  </a:ext>
                </a:extLst>
              </p:cNvPr>
              <p:cNvCxnSpPr>
                <a:cxnSpLocks/>
                <a:stCxn id="63" idx="6"/>
                <a:endCxn id="7169" idx="2"/>
              </p:cNvCxnSpPr>
              <p:nvPr/>
            </p:nvCxnSpPr>
            <p:spPr>
              <a:xfrm flipV="1">
                <a:off x="6168610" y="3455912"/>
                <a:ext cx="226160" cy="352069"/>
              </a:xfrm>
              <a:prstGeom prst="line">
                <a:avLst/>
              </a:prstGeom>
            </p:spPr>
            <p:style>
              <a:lnRef idx="1">
                <a:schemeClr val="dk1"/>
              </a:lnRef>
              <a:fillRef idx="0">
                <a:schemeClr val="dk1"/>
              </a:fillRef>
              <a:effectRef idx="0">
                <a:schemeClr val="dk1"/>
              </a:effectRef>
              <a:fontRef idx="minor">
                <a:schemeClr val="tx1"/>
              </a:fontRef>
            </p:style>
          </p:cxnSp>
          <p:cxnSp>
            <p:nvCxnSpPr>
              <p:cNvPr id="7185" name="Straight Connector 7184">
                <a:extLst>
                  <a:ext uri="{FF2B5EF4-FFF2-40B4-BE49-F238E27FC236}">
                    <a16:creationId xmlns:a16="http://schemas.microsoft.com/office/drawing/2014/main" id="{B86EABB2-263C-046E-911B-87020AD1BE15}"/>
                  </a:ext>
                </a:extLst>
              </p:cNvPr>
              <p:cNvCxnSpPr>
                <a:cxnSpLocks/>
                <a:stCxn id="7168" idx="6"/>
                <a:endCxn id="7169" idx="2"/>
              </p:cNvCxnSpPr>
              <p:nvPr/>
            </p:nvCxnSpPr>
            <p:spPr>
              <a:xfrm flipV="1">
                <a:off x="6163913" y="3455912"/>
                <a:ext cx="230857" cy="598382"/>
              </a:xfrm>
              <a:prstGeom prst="line">
                <a:avLst/>
              </a:prstGeom>
            </p:spPr>
            <p:style>
              <a:lnRef idx="1">
                <a:schemeClr val="dk1"/>
              </a:lnRef>
              <a:fillRef idx="0">
                <a:schemeClr val="dk1"/>
              </a:fillRef>
              <a:effectRef idx="0">
                <a:schemeClr val="dk1"/>
              </a:effectRef>
              <a:fontRef idx="minor">
                <a:schemeClr val="tx1"/>
              </a:fontRef>
            </p:style>
          </p:cxnSp>
          <p:cxnSp>
            <p:nvCxnSpPr>
              <p:cNvPr id="7186" name="Straight Connector 7185">
                <a:extLst>
                  <a:ext uri="{FF2B5EF4-FFF2-40B4-BE49-F238E27FC236}">
                    <a16:creationId xmlns:a16="http://schemas.microsoft.com/office/drawing/2014/main" id="{A7362B5C-AAE5-26E6-121E-6C5FC98BD149}"/>
                  </a:ext>
                </a:extLst>
              </p:cNvPr>
              <p:cNvCxnSpPr>
                <a:cxnSpLocks/>
                <a:stCxn id="61" idx="6"/>
                <a:endCxn id="7171" idx="2"/>
              </p:cNvCxnSpPr>
              <p:nvPr/>
            </p:nvCxnSpPr>
            <p:spPr>
              <a:xfrm>
                <a:off x="6168611" y="3342043"/>
                <a:ext cx="226159" cy="353588"/>
              </a:xfrm>
              <a:prstGeom prst="line">
                <a:avLst/>
              </a:prstGeom>
            </p:spPr>
            <p:style>
              <a:lnRef idx="1">
                <a:schemeClr val="dk1"/>
              </a:lnRef>
              <a:fillRef idx="0">
                <a:schemeClr val="dk1"/>
              </a:fillRef>
              <a:effectRef idx="0">
                <a:schemeClr val="dk1"/>
              </a:effectRef>
              <a:fontRef idx="minor">
                <a:schemeClr val="tx1"/>
              </a:fontRef>
            </p:style>
          </p:cxnSp>
          <p:cxnSp>
            <p:nvCxnSpPr>
              <p:cNvPr id="7187" name="Straight Connector 7186">
                <a:extLst>
                  <a:ext uri="{FF2B5EF4-FFF2-40B4-BE49-F238E27FC236}">
                    <a16:creationId xmlns:a16="http://schemas.microsoft.com/office/drawing/2014/main" id="{BC1FFA6A-0CAB-28C3-0CEA-3419D7573A97}"/>
                  </a:ext>
                </a:extLst>
              </p:cNvPr>
              <p:cNvCxnSpPr>
                <a:cxnSpLocks/>
                <a:stCxn id="61" idx="6"/>
                <a:endCxn id="7172" idx="2"/>
              </p:cNvCxnSpPr>
              <p:nvPr/>
            </p:nvCxnSpPr>
            <p:spPr>
              <a:xfrm>
                <a:off x="6168611" y="3342043"/>
                <a:ext cx="226159" cy="591608"/>
              </a:xfrm>
              <a:prstGeom prst="line">
                <a:avLst/>
              </a:prstGeom>
            </p:spPr>
            <p:style>
              <a:lnRef idx="1">
                <a:schemeClr val="dk1"/>
              </a:lnRef>
              <a:fillRef idx="0">
                <a:schemeClr val="dk1"/>
              </a:fillRef>
              <a:effectRef idx="0">
                <a:schemeClr val="dk1"/>
              </a:effectRef>
              <a:fontRef idx="minor">
                <a:schemeClr val="tx1"/>
              </a:fontRef>
            </p:style>
          </p:cxnSp>
          <p:cxnSp>
            <p:nvCxnSpPr>
              <p:cNvPr id="7188" name="Straight Connector 7187">
                <a:extLst>
                  <a:ext uri="{FF2B5EF4-FFF2-40B4-BE49-F238E27FC236}">
                    <a16:creationId xmlns:a16="http://schemas.microsoft.com/office/drawing/2014/main" id="{136D035F-1F5F-45A0-924E-63A3BFA6E3DE}"/>
                  </a:ext>
                </a:extLst>
              </p:cNvPr>
              <p:cNvCxnSpPr>
                <a:cxnSpLocks/>
                <a:stCxn id="62" idx="6"/>
                <a:endCxn id="7171" idx="2"/>
              </p:cNvCxnSpPr>
              <p:nvPr/>
            </p:nvCxnSpPr>
            <p:spPr>
              <a:xfrm>
                <a:off x="6168610" y="3575012"/>
                <a:ext cx="226160" cy="120619"/>
              </a:xfrm>
              <a:prstGeom prst="line">
                <a:avLst/>
              </a:prstGeom>
            </p:spPr>
            <p:style>
              <a:lnRef idx="1">
                <a:schemeClr val="dk1"/>
              </a:lnRef>
              <a:fillRef idx="0">
                <a:schemeClr val="dk1"/>
              </a:fillRef>
              <a:effectRef idx="0">
                <a:schemeClr val="dk1"/>
              </a:effectRef>
              <a:fontRef idx="minor">
                <a:schemeClr val="tx1"/>
              </a:fontRef>
            </p:style>
          </p:cxnSp>
          <p:cxnSp>
            <p:nvCxnSpPr>
              <p:cNvPr id="7189" name="Straight Connector 7188">
                <a:extLst>
                  <a:ext uri="{FF2B5EF4-FFF2-40B4-BE49-F238E27FC236}">
                    <a16:creationId xmlns:a16="http://schemas.microsoft.com/office/drawing/2014/main" id="{89DC9EF4-741C-EA37-F31A-2B2FF3DF51A8}"/>
                  </a:ext>
                </a:extLst>
              </p:cNvPr>
              <p:cNvCxnSpPr>
                <a:cxnSpLocks/>
                <a:stCxn id="62" idx="6"/>
                <a:endCxn id="7172" idx="2"/>
              </p:cNvCxnSpPr>
              <p:nvPr/>
            </p:nvCxnSpPr>
            <p:spPr>
              <a:xfrm>
                <a:off x="6168610" y="3575012"/>
                <a:ext cx="226160" cy="358639"/>
              </a:xfrm>
              <a:prstGeom prst="line">
                <a:avLst/>
              </a:prstGeom>
            </p:spPr>
            <p:style>
              <a:lnRef idx="1">
                <a:schemeClr val="dk1"/>
              </a:lnRef>
              <a:fillRef idx="0">
                <a:schemeClr val="dk1"/>
              </a:fillRef>
              <a:effectRef idx="0">
                <a:schemeClr val="dk1"/>
              </a:effectRef>
              <a:fontRef idx="minor">
                <a:schemeClr val="tx1"/>
              </a:fontRef>
            </p:style>
          </p:cxnSp>
          <p:cxnSp>
            <p:nvCxnSpPr>
              <p:cNvPr id="7190" name="Straight Connector 7189">
                <a:extLst>
                  <a:ext uri="{FF2B5EF4-FFF2-40B4-BE49-F238E27FC236}">
                    <a16:creationId xmlns:a16="http://schemas.microsoft.com/office/drawing/2014/main" id="{1C9907A2-29EC-57AF-D796-A45C24E8F6B5}"/>
                  </a:ext>
                </a:extLst>
              </p:cNvPr>
              <p:cNvCxnSpPr>
                <a:cxnSpLocks/>
                <a:stCxn id="63" idx="6"/>
                <a:endCxn id="7171" idx="2"/>
              </p:cNvCxnSpPr>
              <p:nvPr/>
            </p:nvCxnSpPr>
            <p:spPr>
              <a:xfrm flipV="1">
                <a:off x="6168610" y="3695631"/>
                <a:ext cx="226160" cy="112350"/>
              </a:xfrm>
              <a:prstGeom prst="line">
                <a:avLst/>
              </a:prstGeom>
            </p:spPr>
            <p:style>
              <a:lnRef idx="1">
                <a:schemeClr val="dk1"/>
              </a:lnRef>
              <a:fillRef idx="0">
                <a:schemeClr val="dk1"/>
              </a:fillRef>
              <a:effectRef idx="0">
                <a:schemeClr val="dk1"/>
              </a:effectRef>
              <a:fontRef idx="minor">
                <a:schemeClr val="tx1"/>
              </a:fontRef>
            </p:style>
          </p:cxnSp>
          <p:cxnSp>
            <p:nvCxnSpPr>
              <p:cNvPr id="7191" name="Straight Connector 7190">
                <a:extLst>
                  <a:ext uri="{FF2B5EF4-FFF2-40B4-BE49-F238E27FC236}">
                    <a16:creationId xmlns:a16="http://schemas.microsoft.com/office/drawing/2014/main" id="{7A060249-6973-E628-6123-6FBEB34D3C4D}"/>
                  </a:ext>
                </a:extLst>
              </p:cNvPr>
              <p:cNvCxnSpPr>
                <a:cxnSpLocks/>
                <a:stCxn id="63" idx="6"/>
                <a:endCxn id="7172" idx="2"/>
              </p:cNvCxnSpPr>
              <p:nvPr/>
            </p:nvCxnSpPr>
            <p:spPr>
              <a:xfrm>
                <a:off x="6168610" y="3807981"/>
                <a:ext cx="226160" cy="125670"/>
              </a:xfrm>
              <a:prstGeom prst="line">
                <a:avLst/>
              </a:prstGeom>
            </p:spPr>
            <p:style>
              <a:lnRef idx="1">
                <a:schemeClr val="dk1"/>
              </a:lnRef>
              <a:fillRef idx="0">
                <a:schemeClr val="dk1"/>
              </a:fillRef>
              <a:effectRef idx="0">
                <a:schemeClr val="dk1"/>
              </a:effectRef>
              <a:fontRef idx="minor">
                <a:schemeClr val="tx1"/>
              </a:fontRef>
            </p:style>
          </p:cxnSp>
          <p:cxnSp>
            <p:nvCxnSpPr>
              <p:cNvPr id="7192" name="Straight Connector 7191">
                <a:extLst>
                  <a:ext uri="{FF2B5EF4-FFF2-40B4-BE49-F238E27FC236}">
                    <a16:creationId xmlns:a16="http://schemas.microsoft.com/office/drawing/2014/main" id="{D3A06F93-5B6F-6789-EF05-D2CEFF5D7745}"/>
                  </a:ext>
                </a:extLst>
              </p:cNvPr>
              <p:cNvCxnSpPr>
                <a:cxnSpLocks/>
                <a:stCxn id="7168" idx="6"/>
                <a:endCxn id="7172" idx="2"/>
              </p:cNvCxnSpPr>
              <p:nvPr/>
            </p:nvCxnSpPr>
            <p:spPr>
              <a:xfrm flipV="1">
                <a:off x="6163913" y="3933651"/>
                <a:ext cx="230857" cy="120643"/>
              </a:xfrm>
              <a:prstGeom prst="line">
                <a:avLst/>
              </a:prstGeom>
            </p:spPr>
            <p:style>
              <a:lnRef idx="1">
                <a:schemeClr val="dk1"/>
              </a:lnRef>
              <a:fillRef idx="0">
                <a:schemeClr val="dk1"/>
              </a:fillRef>
              <a:effectRef idx="0">
                <a:schemeClr val="dk1"/>
              </a:effectRef>
              <a:fontRef idx="minor">
                <a:schemeClr val="tx1"/>
              </a:fontRef>
            </p:style>
          </p:cxnSp>
          <p:cxnSp>
            <p:nvCxnSpPr>
              <p:cNvPr id="7193" name="Straight Connector 7192">
                <a:extLst>
                  <a:ext uri="{FF2B5EF4-FFF2-40B4-BE49-F238E27FC236}">
                    <a16:creationId xmlns:a16="http://schemas.microsoft.com/office/drawing/2014/main" id="{9C6A6857-CFD0-580C-F572-64900BBF5594}"/>
                  </a:ext>
                </a:extLst>
              </p:cNvPr>
              <p:cNvCxnSpPr>
                <a:cxnSpLocks/>
                <a:endCxn id="7171" idx="2"/>
              </p:cNvCxnSpPr>
              <p:nvPr/>
            </p:nvCxnSpPr>
            <p:spPr>
              <a:xfrm flipV="1">
                <a:off x="6170518" y="3695631"/>
                <a:ext cx="224252" cy="363507"/>
              </a:xfrm>
              <a:prstGeom prst="line">
                <a:avLst/>
              </a:prstGeom>
            </p:spPr>
            <p:style>
              <a:lnRef idx="1">
                <a:schemeClr val="dk1"/>
              </a:lnRef>
              <a:fillRef idx="0">
                <a:schemeClr val="dk1"/>
              </a:fillRef>
              <a:effectRef idx="0">
                <a:schemeClr val="dk1"/>
              </a:effectRef>
              <a:fontRef idx="minor">
                <a:schemeClr val="tx1"/>
              </a:fontRef>
            </p:style>
          </p:cxnSp>
          <p:cxnSp>
            <p:nvCxnSpPr>
              <p:cNvPr id="7194" name="Straight Connector 7193">
                <a:extLst>
                  <a:ext uri="{FF2B5EF4-FFF2-40B4-BE49-F238E27FC236}">
                    <a16:creationId xmlns:a16="http://schemas.microsoft.com/office/drawing/2014/main" id="{C7B3F851-C120-2437-338C-3C28C3257AC9}"/>
                  </a:ext>
                </a:extLst>
              </p:cNvPr>
              <p:cNvCxnSpPr>
                <a:cxnSpLocks/>
                <a:stCxn id="7169" idx="6"/>
                <a:endCxn id="7173" idx="2"/>
              </p:cNvCxnSpPr>
              <p:nvPr/>
            </p:nvCxnSpPr>
            <p:spPr>
              <a:xfrm>
                <a:off x="6519667" y="3455912"/>
                <a:ext cx="226609" cy="119099"/>
              </a:xfrm>
              <a:prstGeom prst="line">
                <a:avLst/>
              </a:prstGeom>
            </p:spPr>
            <p:style>
              <a:lnRef idx="1">
                <a:schemeClr val="dk1"/>
              </a:lnRef>
              <a:fillRef idx="0">
                <a:schemeClr val="dk1"/>
              </a:fillRef>
              <a:effectRef idx="0">
                <a:schemeClr val="dk1"/>
              </a:effectRef>
              <a:fontRef idx="minor">
                <a:schemeClr val="tx1"/>
              </a:fontRef>
            </p:style>
          </p:cxnSp>
          <p:cxnSp>
            <p:nvCxnSpPr>
              <p:cNvPr id="7195" name="Straight Connector 7194">
                <a:extLst>
                  <a:ext uri="{FF2B5EF4-FFF2-40B4-BE49-F238E27FC236}">
                    <a16:creationId xmlns:a16="http://schemas.microsoft.com/office/drawing/2014/main" id="{2C07E24D-47E9-BA37-8E08-641C48BF7DAE}"/>
                  </a:ext>
                </a:extLst>
              </p:cNvPr>
              <p:cNvCxnSpPr>
                <a:cxnSpLocks/>
                <a:stCxn id="7171" idx="6"/>
                <a:endCxn id="7173" idx="2"/>
              </p:cNvCxnSpPr>
              <p:nvPr/>
            </p:nvCxnSpPr>
            <p:spPr>
              <a:xfrm flipV="1">
                <a:off x="6519667" y="3575011"/>
                <a:ext cx="226609" cy="120620"/>
              </a:xfrm>
              <a:prstGeom prst="line">
                <a:avLst/>
              </a:prstGeom>
            </p:spPr>
            <p:style>
              <a:lnRef idx="1">
                <a:schemeClr val="dk1"/>
              </a:lnRef>
              <a:fillRef idx="0">
                <a:schemeClr val="dk1"/>
              </a:fillRef>
              <a:effectRef idx="0">
                <a:schemeClr val="dk1"/>
              </a:effectRef>
              <a:fontRef idx="minor">
                <a:schemeClr val="tx1"/>
              </a:fontRef>
            </p:style>
          </p:cxnSp>
          <p:cxnSp>
            <p:nvCxnSpPr>
              <p:cNvPr id="7196" name="Straight Connector 7195">
                <a:extLst>
                  <a:ext uri="{FF2B5EF4-FFF2-40B4-BE49-F238E27FC236}">
                    <a16:creationId xmlns:a16="http://schemas.microsoft.com/office/drawing/2014/main" id="{CEA21648-E84C-BA43-C515-34BBD1B4168F}"/>
                  </a:ext>
                </a:extLst>
              </p:cNvPr>
              <p:cNvCxnSpPr>
                <a:cxnSpLocks/>
                <a:stCxn id="7172" idx="6"/>
                <a:endCxn id="7173" idx="2"/>
              </p:cNvCxnSpPr>
              <p:nvPr/>
            </p:nvCxnSpPr>
            <p:spPr>
              <a:xfrm flipV="1">
                <a:off x="6519667" y="3575011"/>
                <a:ext cx="226609" cy="358640"/>
              </a:xfrm>
              <a:prstGeom prst="line">
                <a:avLst/>
              </a:prstGeom>
            </p:spPr>
            <p:style>
              <a:lnRef idx="1">
                <a:schemeClr val="dk1"/>
              </a:lnRef>
              <a:fillRef idx="0">
                <a:schemeClr val="dk1"/>
              </a:fillRef>
              <a:effectRef idx="0">
                <a:schemeClr val="dk1"/>
              </a:effectRef>
              <a:fontRef idx="minor">
                <a:schemeClr val="tx1"/>
              </a:fontRef>
            </p:style>
          </p:cxnSp>
          <p:cxnSp>
            <p:nvCxnSpPr>
              <p:cNvPr id="7197" name="Straight Connector 7196">
                <a:extLst>
                  <a:ext uri="{FF2B5EF4-FFF2-40B4-BE49-F238E27FC236}">
                    <a16:creationId xmlns:a16="http://schemas.microsoft.com/office/drawing/2014/main" id="{EA5E4A28-D516-2BED-376D-C4375F34B352}"/>
                  </a:ext>
                </a:extLst>
              </p:cNvPr>
              <p:cNvCxnSpPr>
                <a:cxnSpLocks/>
                <a:stCxn id="7169" idx="6"/>
                <a:endCxn id="7174" idx="2"/>
              </p:cNvCxnSpPr>
              <p:nvPr/>
            </p:nvCxnSpPr>
            <p:spPr>
              <a:xfrm>
                <a:off x="6519667" y="3455912"/>
                <a:ext cx="226610" cy="364616"/>
              </a:xfrm>
              <a:prstGeom prst="line">
                <a:avLst/>
              </a:prstGeom>
            </p:spPr>
            <p:style>
              <a:lnRef idx="1">
                <a:schemeClr val="dk1"/>
              </a:lnRef>
              <a:fillRef idx="0">
                <a:schemeClr val="dk1"/>
              </a:fillRef>
              <a:effectRef idx="0">
                <a:schemeClr val="dk1"/>
              </a:effectRef>
              <a:fontRef idx="minor">
                <a:schemeClr val="tx1"/>
              </a:fontRef>
            </p:style>
          </p:cxnSp>
          <p:cxnSp>
            <p:nvCxnSpPr>
              <p:cNvPr id="7198" name="Straight Connector 7197">
                <a:extLst>
                  <a:ext uri="{FF2B5EF4-FFF2-40B4-BE49-F238E27FC236}">
                    <a16:creationId xmlns:a16="http://schemas.microsoft.com/office/drawing/2014/main" id="{580D54B9-03D5-216C-F3D6-5F6C8F42B0E9}"/>
                  </a:ext>
                </a:extLst>
              </p:cNvPr>
              <p:cNvCxnSpPr>
                <a:cxnSpLocks/>
                <a:stCxn id="7171" idx="6"/>
                <a:endCxn id="7174" idx="2"/>
              </p:cNvCxnSpPr>
              <p:nvPr/>
            </p:nvCxnSpPr>
            <p:spPr>
              <a:xfrm>
                <a:off x="6519667" y="3695631"/>
                <a:ext cx="226610" cy="124897"/>
              </a:xfrm>
              <a:prstGeom prst="line">
                <a:avLst/>
              </a:prstGeom>
            </p:spPr>
            <p:style>
              <a:lnRef idx="1">
                <a:schemeClr val="dk1"/>
              </a:lnRef>
              <a:fillRef idx="0">
                <a:schemeClr val="dk1"/>
              </a:fillRef>
              <a:effectRef idx="0">
                <a:schemeClr val="dk1"/>
              </a:effectRef>
              <a:fontRef idx="minor">
                <a:schemeClr val="tx1"/>
              </a:fontRef>
            </p:style>
          </p:cxnSp>
          <p:cxnSp>
            <p:nvCxnSpPr>
              <p:cNvPr id="7199" name="Straight Connector 7198">
                <a:extLst>
                  <a:ext uri="{FF2B5EF4-FFF2-40B4-BE49-F238E27FC236}">
                    <a16:creationId xmlns:a16="http://schemas.microsoft.com/office/drawing/2014/main" id="{BFF97115-6A49-1A1C-0D04-FA1F63E7E809}"/>
                  </a:ext>
                </a:extLst>
              </p:cNvPr>
              <p:cNvCxnSpPr>
                <a:cxnSpLocks/>
                <a:stCxn id="7172" idx="6"/>
                <a:endCxn id="7174" idx="2"/>
              </p:cNvCxnSpPr>
              <p:nvPr/>
            </p:nvCxnSpPr>
            <p:spPr>
              <a:xfrm flipV="1">
                <a:off x="6519667" y="3820528"/>
                <a:ext cx="226610" cy="113123"/>
              </a:xfrm>
              <a:prstGeom prst="line">
                <a:avLst/>
              </a:prstGeom>
            </p:spPr>
            <p:style>
              <a:lnRef idx="1">
                <a:schemeClr val="dk1"/>
              </a:lnRef>
              <a:fillRef idx="0">
                <a:schemeClr val="dk1"/>
              </a:fillRef>
              <a:effectRef idx="0">
                <a:schemeClr val="dk1"/>
              </a:effectRef>
              <a:fontRef idx="minor">
                <a:schemeClr val="tx1"/>
              </a:fontRef>
            </p:style>
          </p:cxnSp>
          <p:cxnSp>
            <p:nvCxnSpPr>
              <p:cNvPr id="7200" name="Straight Connector 7199">
                <a:extLst>
                  <a:ext uri="{FF2B5EF4-FFF2-40B4-BE49-F238E27FC236}">
                    <a16:creationId xmlns:a16="http://schemas.microsoft.com/office/drawing/2014/main" id="{B9F58C93-ACCB-9907-B044-C6B5C16E0052}"/>
                  </a:ext>
                </a:extLst>
              </p:cNvPr>
              <p:cNvCxnSpPr>
                <a:cxnSpLocks/>
                <a:stCxn id="7173" idx="6"/>
                <a:endCxn id="7175" idx="2"/>
              </p:cNvCxnSpPr>
              <p:nvPr/>
            </p:nvCxnSpPr>
            <p:spPr>
              <a:xfrm flipV="1">
                <a:off x="6871173" y="3463174"/>
                <a:ext cx="232437" cy="111837"/>
              </a:xfrm>
              <a:prstGeom prst="line">
                <a:avLst/>
              </a:prstGeom>
            </p:spPr>
            <p:style>
              <a:lnRef idx="1">
                <a:schemeClr val="dk1"/>
              </a:lnRef>
              <a:fillRef idx="0">
                <a:schemeClr val="dk1"/>
              </a:fillRef>
              <a:effectRef idx="0">
                <a:schemeClr val="dk1"/>
              </a:effectRef>
              <a:fontRef idx="minor">
                <a:schemeClr val="tx1"/>
              </a:fontRef>
            </p:style>
          </p:cxnSp>
          <p:cxnSp>
            <p:nvCxnSpPr>
              <p:cNvPr id="7201" name="Straight Connector 7200">
                <a:extLst>
                  <a:ext uri="{FF2B5EF4-FFF2-40B4-BE49-F238E27FC236}">
                    <a16:creationId xmlns:a16="http://schemas.microsoft.com/office/drawing/2014/main" id="{381223C1-D77B-C7B2-DDBB-FF5C6D8B96B4}"/>
                  </a:ext>
                </a:extLst>
              </p:cNvPr>
              <p:cNvCxnSpPr>
                <a:cxnSpLocks/>
                <a:stCxn id="7174" idx="6"/>
                <a:endCxn id="7175" idx="2"/>
              </p:cNvCxnSpPr>
              <p:nvPr/>
            </p:nvCxnSpPr>
            <p:spPr>
              <a:xfrm flipV="1">
                <a:off x="6871174" y="3463174"/>
                <a:ext cx="232436" cy="357354"/>
              </a:xfrm>
              <a:prstGeom prst="line">
                <a:avLst/>
              </a:prstGeom>
            </p:spPr>
            <p:style>
              <a:lnRef idx="1">
                <a:schemeClr val="dk1"/>
              </a:lnRef>
              <a:fillRef idx="0">
                <a:schemeClr val="dk1"/>
              </a:fillRef>
              <a:effectRef idx="0">
                <a:schemeClr val="dk1"/>
              </a:effectRef>
              <a:fontRef idx="minor">
                <a:schemeClr val="tx1"/>
              </a:fontRef>
            </p:style>
          </p:cxnSp>
          <p:cxnSp>
            <p:nvCxnSpPr>
              <p:cNvPr id="7202" name="Straight Connector 7201">
                <a:extLst>
                  <a:ext uri="{FF2B5EF4-FFF2-40B4-BE49-F238E27FC236}">
                    <a16:creationId xmlns:a16="http://schemas.microsoft.com/office/drawing/2014/main" id="{12F90D5E-19FC-34D1-3672-E6B02481E5D6}"/>
                  </a:ext>
                </a:extLst>
              </p:cNvPr>
              <p:cNvCxnSpPr>
                <a:cxnSpLocks/>
                <a:stCxn id="7173" idx="6"/>
                <a:endCxn id="7176" idx="2"/>
              </p:cNvCxnSpPr>
              <p:nvPr/>
            </p:nvCxnSpPr>
            <p:spPr>
              <a:xfrm>
                <a:off x="6871173" y="3575011"/>
                <a:ext cx="239848" cy="120620"/>
              </a:xfrm>
              <a:prstGeom prst="line">
                <a:avLst/>
              </a:prstGeom>
            </p:spPr>
            <p:style>
              <a:lnRef idx="1">
                <a:schemeClr val="dk1"/>
              </a:lnRef>
              <a:fillRef idx="0">
                <a:schemeClr val="dk1"/>
              </a:fillRef>
              <a:effectRef idx="0">
                <a:schemeClr val="dk1"/>
              </a:effectRef>
              <a:fontRef idx="minor">
                <a:schemeClr val="tx1"/>
              </a:fontRef>
            </p:style>
          </p:cxnSp>
          <p:cxnSp>
            <p:nvCxnSpPr>
              <p:cNvPr id="7203" name="Straight Connector 7202">
                <a:extLst>
                  <a:ext uri="{FF2B5EF4-FFF2-40B4-BE49-F238E27FC236}">
                    <a16:creationId xmlns:a16="http://schemas.microsoft.com/office/drawing/2014/main" id="{FF3277EE-EBE5-6A61-D5F2-29166D370FC2}"/>
                  </a:ext>
                </a:extLst>
              </p:cNvPr>
              <p:cNvCxnSpPr>
                <a:cxnSpLocks/>
                <a:stCxn id="7174" idx="6"/>
                <a:endCxn id="7176" idx="2"/>
              </p:cNvCxnSpPr>
              <p:nvPr/>
            </p:nvCxnSpPr>
            <p:spPr>
              <a:xfrm flipV="1">
                <a:off x="6871174" y="3695631"/>
                <a:ext cx="239847" cy="124897"/>
              </a:xfrm>
              <a:prstGeom prst="line">
                <a:avLst/>
              </a:prstGeom>
            </p:spPr>
            <p:style>
              <a:lnRef idx="1">
                <a:schemeClr val="dk1"/>
              </a:lnRef>
              <a:fillRef idx="0">
                <a:schemeClr val="dk1"/>
              </a:fillRef>
              <a:effectRef idx="0">
                <a:schemeClr val="dk1"/>
              </a:effectRef>
              <a:fontRef idx="minor">
                <a:schemeClr val="tx1"/>
              </a:fontRef>
            </p:style>
          </p:cxnSp>
          <p:cxnSp>
            <p:nvCxnSpPr>
              <p:cNvPr id="7204" name="Straight Connector 7203">
                <a:extLst>
                  <a:ext uri="{FF2B5EF4-FFF2-40B4-BE49-F238E27FC236}">
                    <a16:creationId xmlns:a16="http://schemas.microsoft.com/office/drawing/2014/main" id="{C4EC3420-B052-6640-3705-C10D865E0279}"/>
                  </a:ext>
                </a:extLst>
              </p:cNvPr>
              <p:cNvCxnSpPr>
                <a:cxnSpLocks/>
                <a:stCxn id="7173" idx="6"/>
                <a:endCxn id="7177" idx="2"/>
              </p:cNvCxnSpPr>
              <p:nvPr/>
            </p:nvCxnSpPr>
            <p:spPr>
              <a:xfrm>
                <a:off x="6871173" y="3575011"/>
                <a:ext cx="239847" cy="364420"/>
              </a:xfrm>
              <a:prstGeom prst="line">
                <a:avLst/>
              </a:prstGeom>
            </p:spPr>
            <p:style>
              <a:lnRef idx="1">
                <a:schemeClr val="dk1"/>
              </a:lnRef>
              <a:fillRef idx="0">
                <a:schemeClr val="dk1"/>
              </a:fillRef>
              <a:effectRef idx="0">
                <a:schemeClr val="dk1"/>
              </a:effectRef>
              <a:fontRef idx="minor">
                <a:schemeClr val="tx1"/>
              </a:fontRef>
            </p:style>
          </p:cxnSp>
          <p:cxnSp>
            <p:nvCxnSpPr>
              <p:cNvPr id="7205" name="Straight Connector 7204">
                <a:extLst>
                  <a:ext uri="{FF2B5EF4-FFF2-40B4-BE49-F238E27FC236}">
                    <a16:creationId xmlns:a16="http://schemas.microsoft.com/office/drawing/2014/main" id="{9F17C71F-5213-1603-D441-4D10B2F3DBD8}"/>
                  </a:ext>
                </a:extLst>
              </p:cNvPr>
              <p:cNvCxnSpPr>
                <a:cxnSpLocks/>
                <a:stCxn id="7174" idx="6"/>
                <a:endCxn id="7177" idx="2"/>
              </p:cNvCxnSpPr>
              <p:nvPr/>
            </p:nvCxnSpPr>
            <p:spPr>
              <a:xfrm>
                <a:off x="6871174" y="3820528"/>
                <a:ext cx="239846" cy="118903"/>
              </a:xfrm>
              <a:prstGeom prst="line">
                <a:avLst/>
              </a:prstGeom>
            </p:spPr>
            <p:style>
              <a:lnRef idx="1">
                <a:schemeClr val="dk1"/>
              </a:lnRef>
              <a:fillRef idx="0">
                <a:schemeClr val="dk1"/>
              </a:fillRef>
              <a:effectRef idx="0">
                <a:schemeClr val="dk1"/>
              </a:effectRef>
              <a:fontRef idx="minor">
                <a:schemeClr val="tx1"/>
              </a:fontRef>
            </p:style>
          </p:cxnSp>
          <p:cxnSp>
            <p:nvCxnSpPr>
              <p:cNvPr id="7206" name="Straight Connector 7205">
                <a:extLst>
                  <a:ext uri="{FF2B5EF4-FFF2-40B4-BE49-F238E27FC236}">
                    <a16:creationId xmlns:a16="http://schemas.microsoft.com/office/drawing/2014/main" id="{FE2EACF1-75C4-71FB-98AC-E1476554413A}"/>
                  </a:ext>
                </a:extLst>
              </p:cNvPr>
              <p:cNvCxnSpPr>
                <a:cxnSpLocks/>
                <a:stCxn id="7175" idx="6"/>
                <a:endCxn id="7178" idx="2"/>
              </p:cNvCxnSpPr>
              <p:nvPr/>
            </p:nvCxnSpPr>
            <p:spPr>
              <a:xfrm flipV="1">
                <a:off x="7228507" y="3342043"/>
                <a:ext cx="236682" cy="121131"/>
              </a:xfrm>
              <a:prstGeom prst="line">
                <a:avLst/>
              </a:prstGeom>
            </p:spPr>
            <p:style>
              <a:lnRef idx="1">
                <a:schemeClr val="dk1"/>
              </a:lnRef>
              <a:fillRef idx="0">
                <a:schemeClr val="dk1"/>
              </a:fillRef>
              <a:effectRef idx="0">
                <a:schemeClr val="dk1"/>
              </a:effectRef>
              <a:fontRef idx="minor">
                <a:schemeClr val="tx1"/>
              </a:fontRef>
            </p:style>
          </p:cxnSp>
          <p:cxnSp>
            <p:nvCxnSpPr>
              <p:cNvPr id="7207" name="Straight Connector 7206">
                <a:extLst>
                  <a:ext uri="{FF2B5EF4-FFF2-40B4-BE49-F238E27FC236}">
                    <a16:creationId xmlns:a16="http://schemas.microsoft.com/office/drawing/2014/main" id="{C248C684-6FF9-AE21-8ED9-31EB355B2011}"/>
                  </a:ext>
                </a:extLst>
              </p:cNvPr>
              <p:cNvCxnSpPr>
                <a:cxnSpLocks/>
                <a:stCxn id="7176" idx="6"/>
                <a:endCxn id="7178" idx="2"/>
              </p:cNvCxnSpPr>
              <p:nvPr/>
            </p:nvCxnSpPr>
            <p:spPr>
              <a:xfrm flipV="1">
                <a:off x="7235918" y="3342043"/>
                <a:ext cx="229271" cy="353588"/>
              </a:xfrm>
              <a:prstGeom prst="line">
                <a:avLst/>
              </a:prstGeom>
            </p:spPr>
            <p:style>
              <a:lnRef idx="1">
                <a:schemeClr val="dk1"/>
              </a:lnRef>
              <a:fillRef idx="0">
                <a:schemeClr val="dk1"/>
              </a:fillRef>
              <a:effectRef idx="0">
                <a:schemeClr val="dk1"/>
              </a:effectRef>
              <a:fontRef idx="minor">
                <a:schemeClr val="tx1"/>
              </a:fontRef>
            </p:style>
          </p:cxnSp>
          <p:cxnSp>
            <p:nvCxnSpPr>
              <p:cNvPr id="7208" name="Straight Connector 7207">
                <a:extLst>
                  <a:ext uri="{FF2B5EF4-FFF2-40B4-BE49-F238E27FC236}">
                    <a16:creationId xmlns:a16="http://schemas.microsoft.com/office/drawing/2014/main" id="{A547C514-9F3A-E887-50AD-BEF015501024}"/>
                  </a:ext>
                </a:extLst>
              </p:cNvPr>
              <p:cNvCxnSpPr>
                <a:cxnSpLocks/>
                <a:stCxn id="7177" idx="6"/>
                <a:endCxn id="7178" idx="2"/>
              </p:cNvCxnSpPr>
              <p:nvPr/>
            </p:nvCxnSpPr>
            <p:spPr>
              <a:xfrm flipV="1">
                <a:off x="7235917" y="3342043"/>
                <a:ext cx="229272" cy="597388"/>
              </a:xfrm>
              <a:prstGeom prst="line">
                <a:avLst/>
              </a:prstGeom>
            </p:spPr>
            <p:style>
              <a:lnRef idx="1">
                <a:schemeClr val="dk1"/>
              </a:lnRef>
              <a:fillRef idx="0">
                <a:schemeClr val="dk1"/>
              </a:fillRef>
              <a:effectRef idx="0">
                <a:schemeClr val="dk1"/>
              </a:effectRef>
              <a:fontRef idx="minor">
                <a:schemeClr val="tx1"/>
              </a:fontRef>
            </p:style>
          </p:cxnSp>
          <p:cxnSp>
            <p:nvCxnSpPr>
              <p:cNvPr id="7209" name="Straight Connector 7208">
                <a:extLst>
                  <a:ext uri="{FF2B5EF4-FFF2-40B4-BE49-F238E27FC236}">
                    <a16:creationId xmlns:a16="http://schemas.microsoft.com/office/drawing/2014/main" id="{2366A168-D10A-1C45-D6B3-F954F3606D74}"/>
                  </a:ext>
                </a:extLst>
              </p:cNvPr>
              <p:cNvCxnSpPr>
                <a:cxnSpLocks/>
                <a:stCxn id="7175" idx="6"/>
                <a:endCxn id="7179" idx="2"/>
              </p:cNvCxnSpPr>
              <p:nvPr/>
            </p:nvCxnSpPr>
            <p:spPr>
              <a:xfrm>
                <a:off x="7228507" y="3463174"/>
                <a:ext cx="236681" cy="124130"/>
              </a:xfrm>
              <a:prstGeom prst="line">
                <a:avLst/>
              </a:prstGeom>
            </p:spPr>
            <p:style>
              <a:lnRef idx="1">
                <a:schemeClr val="dk1"/>
              </a:lnRef>
              <a:fillRef idx="0">
                <a:schemeClr val="dk1"/>
              </a:fillRef>
              <a:effectRef idx="0">
                <a:schemeClr val="dk1"/>
              </a:effectRef>
              <a:fontRef idx="minor">
                <a:schemeClr val="tx1"/>
              </a:fontRef>
            </p:style>
          </p:cxnSp>
          <p:cxnSp>
            <p:nvCxnSpPr>
              <p:cNvPr id="7210" name="Straight Connector 7209">
                <a:extLst>
                  <a:ext uri="{FF2B5EF4-FFF2-40B4-BE49-F238E27FC236}">
                    <a16:creationId xmlns:a16="http://schemas.microsoft.com/office/drawing/2014/main" id="{235DD297-BDB8-9A87-A598-88F2249E4B38}"/>
                  </a:ext>
                </a:extLst>
              </p:cNvPr>
              <p:cNvCxnSpPr>
                <a:cxnSpLocks/>
                <a:stCxn id="7176" idx="6"/>
                <a:endCxn id="7179" idx="2"/>
              </p:cNvCxnSpPr>
              <p:nvPr/>
            </p:nvCxnSpPr>
            <p:spPr>
              <a:xfrm flipV="1">
                <a:off x="7235918" y="3587304"/>
                <a:ext cx="229270" cy="108327"/>
              </a:xfrm>
              <a:prstGeom prst="line">
                <a:avLst/>
              </a:prstGeom>
            </p:spPr>
            <p:style>
              <a:lnRef idx="1">
                <a:schemeClr val="dk1"/>
              </a:lnRef>
              <a:fillRef idx="0">
                <a:schemeClr val="dk1"/>
              </a:fillRef>
              <a:effectRef idx="0">
                <a:schemeClr val="dk1"/>
              </a:effectRef>
              <a:fontRef idx="minor">
                <a:schemeClr val="tx1"/>
              </a:fontRef>
            </p:style>
          </p:cxnSp>
          <p:cxnSp>
            <p:nvCxnSpPr>
              <p:cNvPr id="7211" name="Straight Connector 7210">
                <a:extLst>
                  <a:ext uri="{FF2B5EF4-FFF2-40B4-BE49-F238E27FC236}">
                    <a16:creationId xmlns:a16="http://schemas.microsoft.com/office/drawing/2014/main" id="{4C2007E3-38BA-16CD-DFEB-5011294BFC0F}"/>
                  </a:ext>
                </a:extLst>
              </p:cNvPr>
              <p:cNvCxnSpPr>
                <a:cxnSpLocks/>
                <a:stCxn id="7177" idx="6"/>
                <a:endCxn id="7179" idx="2"/>
              </p:cNvCxnSpPr>
              <p:nvPr/>
            </p:nvCxnSpPr>
            <p:spPr>
              <a:xfrm flipV="1">
                <a:off x="7235917" y="3587304"/>
                <a:ext cx="229271" cy="352127"/>
              </a:xfrm>
              <a:prstGeom prst="line">
                <a:avLst/>
              </a:prstGeom>
            </p:spPr>
            <p:style>
              <a:lnRef idx="1">
                <a:schemeClr val="dk1"/>
              </a:lnRef>
              <a:fillRef idx="0">
                <a:schemeClr val="dk1"/>
              </a:fillRef>
              <a:effectRef idx="0">
                <a:schemeClr val="dk1"/>
              </a:effectRef>
              <a:fontRef idx="minor">
                <a:schemeClr val="tx1"/>
              </a:fontRef>
            </p:style>
          </p:cxnSp>
          <p:cxnSp>
            <p:nvCxnSpPr>
              <p:cNvPr id="7212" name="Straight Connector 7211">
                <a:extLst>
                  <a:ext uri="{FF2B5EF4-FFF2-40B4-BE49-F238E27FC236}">
                    <a16:creationId xmlns:a16="http://schemas.microsoft.com/office/drawing/2014/main" id="{A368E5FF-B358-E9B1-6C59-442F1ADA7D92}"/>
                  </a:ext>
                </a:extLst>
              </p:cNvPr>
              <p:cNvCxnSpPr>
                <a:cxnSpLocks/>
                <a:stCxn id="7175" idx="6"/>
                <a:endCxn id="7180" idx="2"/>
              </p:cNvCxnSpPr>
              <p:nvPr/>
            </p:nvCxnSpPr>
            <p:spPr>
              <a:xfrm>
                <a:off x="7228507" y="3463174"/>
                <a:ext cx="237388" cy="344807"/>
              </a:xfrm>
              <a:prstGeom prst="line">
                <a:avLst/>
              </a:prstGeom>
            </p:spPr>
            <p:style>
              <a:lnRef idx="1">
                <a:schemeClr val="dk1"/>
              </a:lnRef>
              <a:fillRef idx="0">
                <a:schemeClr val="dk1"/>
              </a:fillRef>
              <a:effectRef idx="0">
                <a:schemeClr val="dk1"/>
              </a:effectRef>
              <a:fontRef idx="minor">
                <a:schemeClr val="tx1"/>
              </a:fontRef>
            </p:style>
          </p:cxnSp>
          <p:cxnSp>
            <p:nvCxnSpPr>
              <p:cNvPr id="7213" name="Straight Connector 7212">
                <a:extLst>
                  <a:ext uri="{FF2B5EF4-FFF2-40B4-BE49-F238E27FC236}">
                    <a16:creationId xmlns:a16="http://schemas.microsoft.com/office/drawing/2014/main" id="{AA8B2BE0-1EA9-8CE6-3628-0C58FCF2CED0}"/>
                  </a:ext>
                </a:extLst>
              </p:cNvPr>
              <p:cNvCxnSpPr>
                <a:cxnSpLocks/>
                <a:stCxn id="7176" idx="6"/>
                <a:endCxn id="7180" idx="2"/>
              </p:cNvCxnSpPr>
              <p:nvPr/>
            </p:nvCxnSpPr>
            <p:spPr>
              <a:xfrm>
                <a:off x="7235918" y="3695631"/>
                <a:ext cx="229977" cy="112350"/>
              </a:xfrm>
              <a:prstGeom prst="line">
                <a:avLst/>
              </a:prstGeom>
            </p:spPr>
            <p:style>
              <a:lnRef idx="1">
                <a:schemeClr val="dk1"/>
              </a:lnRef>
              <a:fillRef idx="0">
                <a:schemeClr val="dk1"/>
              </a:fillRef>
              <a:effectRef idx="0">
                <a:schemeClr val="dk1"/>
              </a:effectRef>
              <a:fontRef idx="minor">
                <a:schemeClr val="tx1"/>
              </a:fontRef>
            </p:style>
          </p:cxnSp>
          <p:cxnSp>
            <p:nvCxnSpPr>
              <p:cNvPr id="7214" name="Straight Connector 7213">
                <a:extLst>
                  <a:ext uri="{FF2B5EF4-FFF2-40B4-BE49-F238E27FC236}">
                    <a16:creationId xmlns:a16="http://schemas.microsoft.com/office/drawing/2014/main" id="{9A3E01A3-4626-9816-906C-E8F5B8C79B7B}"/>
                  </a:ext>
                </a:extLst>
              </p:cNvPr>
              <p:cNvCxnSpPr>
                <a:cxnSpLocks/>
                <a:stCxn id="7177" idx="6"/>
                <a:endCxn id="7180" idx="2"/>
              </p:cNvCxnSpPr>
              <p:nvPr/>
            </p:nvCxnSpPr>
            <p:spPr>
              <a:xfrm flipV="1">
                <a:off x="7235917" y="3807981"/>
                <a:ext cx="229978" cy="131450"/>
              </a:xfrm>
              <a:prstGeom prst="line">
                <a:avLst/>
              </a:prstGeom>
            </p:spPr>
            <p:style>
              <a:lnRef idx="1">
                <a:schemeClr val="dk1"/>
              </a:lnRef>
              <a:fillRef idx="0">
                <a:schemeClr val="dk1"/>
              </a:fillRef>
              <a:effectRef idx="0">
                <a:schemeClr val="dk1"/>
              </a:effectRef>
              <a:fontRef idx="minor">
                <a:schemeClr val="tx1"/>
              </a:fontRef>
            </p:style>
          </p:cxnSp>
          <p:cxnSp>
            <p:nvCxnSpPr>
              <p:cNvPr id="7215" name="Straight Connector 7214">
                <a:extLst>
                  <a:ext uri="{FF2B5EF4-FFF2-40B4-BE49-F238E27FC236}">
                    <a16:creationId xmlns:a16="http://schemas.microsoft.com/office/drawing/2014/main" id="{2CF77B3B-DEA0-8992-3866-8E45C0610229}"/>
                  </a:ext>
                </a:extLst>
              </p:cNvPr>
              <p:cNvCxnSpPr>
                <a:cxnSpLocks/>
                <a:stCxn id="7175" idx="6"/>
                <a:endCxn id="7181" idx="2"/>
              </p:cNvCxnSpPr>
              <p:nvPr/>
            </p:nvCxnSpPr>
            <p:spPr>
              <a:xfrm>
                <a:off x="7228507" y="3463174"/>
                <a:ext cx="244671" cy="592637"/>
              </a:xfrm>
              <a:prstGeom prst="line">
                <a:avLst/>
              </a:prstGeom>
            </p:spPr>
            <p:style>
              <a:lnRef idx="1">
                <a:schemeClr val="dk1"/>
              </a:lnRef>
              <a:fillRef idx="0">
                <a:schemeClr val="dk1"/>
              </a:fillRef>
              <a:effectRef idx="0">
                <a:schemeClr val="dk1"/>
              </a:effectRef>
              <a:fontRef idx="minor">
                <a:schemeClr val="tx1"/>
              </a:fontRef>
            </p:style>
          </p:cxnSp>
          <p:cxnSp>
            <p:nvCxnSpPr>
              <p:cNvPr id="7216" name="Straight Connector 7215">
                <a:extLst>
                  <a:ext uri="{FF2B5EF4-FFF2-40B4-BE49-F238E27FC236}">
                    <a16:creationId xmlns:a16="http://schemas.microsoft.com/office/drawing/2014/main" id="{8CE8BC68-3EEF-D5F2-2022-D3F68BB07E64}"/>
                  </a:ext>
                </a:extLst>
              </p:cNvPr>
              <p:cNvCxnSpPr>
                <a:cxnSpLocks/>
                <a:stCxn id="7176" idx="6"/>
                <a:endCxn id="7181" idx="2"/>
              </p:cNvCxnSpPr>
              <p:nvPr/>
            </p:nvCxnSpPr>
            <p:spPr>
              <a:xfrm>
                <a:off x="7235918" y="3695631"/>
                <a:ext cx="237260" cy="360180"/>
              </a:xfrm>
              <a:prstGeom prst="line">
                <a:avLst/>
              </a:prstGeom>
            </p:spPr>
            <p:style>
              <a:lnRef idx="1">
                <a:schemeClr val="dk1"/>
              </a:lnRef>
              <a:fillRef idx="0">
                <a:schemeClr val="dk1"/>
              </a:fillRef>
              <a:effectRef idx="0">
                <a:schemeClr val="dk1"/>
              </a:effectRef>
              <a:fontRef idx="minor">
                <a:schemeClr val="tx1"/>
              </a:fontRef>
            </p:style>
          </p:cxnSp>
          <p:cxnSp>
            <p:nvCxnSpPr>
              <p:cNvPr id="7217" name="Straight Connector 7216">
                <a:extLst>
                  <a:ext uri="{FF2B5EF4-FFF2-40B4-BE49-F238E27FC236}">
                    <a16:creationId xmlns:a16="http://schemas.microsoft.com/office/drawing/2014/main" id="{D2D8E5EE-5372-B4D8-34A6-FAA0F1BCE3FE}"/>
                  </a:ext>
                </a:extLst>
              </p:cNvPr>
              <p:cNvCxnSpPr>
                <a:cxnSpLocks/>
                <a:stCxn id="7177" idx="6"/>
                <a:endCxn id="7181" idx="2"/>
              </p:cNvCxnSpPr>
              <p:nvPr/>
            </p:nvCxnSpPr>
            <p:spPr>
              <a:xfrm>
                <a:off x="7235917" y="3939431"/>
                <a:ext cx="237261" cy="116380"/>
              </a:xfrm>
              <a:prstGeom prst="line">
                <a:avLst/>
              </a:prstGeom>
            </p:spPr>
            <p:style>
              <a:lnRef idx="1">
                <a:schemeClr val="dk1"/>
              </a:lnRef>
              <a:fillRef idx="0">
                <a:schemeClr val="dk1"/>
              </a:fillRef>
              <a:effectRef idx="0">
                <a:schemeClr val="dk1"/>
              </a:effectRef>
              <a:fontRef idx="minor">
                <a:schemeClr val="tx1"/>
              </a:fontRef>
            </p:style>
          </p:cxnSp>
          <p:cxnSp>
            <p:nvCxnSpPr>
              <p:cNvPr id="7218" name="Straight Arrow Connector 7217">
                <a:extLst>
                  <a:ext uri="{FF2B5EF4-FFF2-40B4-BE49-F238E27FC236}">
                    <a16:creationId xmlns:a16="http://schemas.microsoft.com/office/drawing/2014/main" id="{34E9E08F-B09B-96AA-D1C2-6FF78943B383}"/>
                  </a:ext>
                </a:extLst>
              </p:cNvPr>
              <p:cNvCxnSpPr>
                <a:cxnSpLocks/>
              </p:cNvCxnSpPr>
              <p:nvPr/>
            </p:nvCxnSpPr>
            <p:spPr>
              <a:xfrm>
                <a:off x="6811637" y="3298447"/>
                <a:ext cx="1" cy="20106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7219" name="TextBox 7218">
                <a:extLst>
                  <a:ext uri="{FF2B5EF4-FFF2-40B4-BE49-F238E27FC236}">
                    <a16:creationId xmlns:a16="http://schemas.microsoft.com/office/drawing/2014/main" id="{2C753F66-D7BC-DC95-348C-C6E9A5F26404}"/>
                  </a:ext>
                </a:extLst>
              </p:cNvPr>
              <p:cNvSpPr txBox="1"/>
              <p:nvPr/>
            </p:nvSpPr>
            <p:spPr>
              <a:xfrm>
                <a:off x="6552638" y="3155175"/>
                <a:ext cx="555732" cy="184666"/>
              </a:xfrm>
              <a:prstGeom prst="rect">
                <a:avLst/>
              </a:prstGeom>
              <a:noFill/>
            </p:spPr>
            <p:txBody>
              <a:bodyPr wrap="square" rtlCol="0">
                <a:spAutoFit/>
              </a:bodyPr>
              <a:lstStyle/>
              <a:p>
                <a:r>
                  <a:rPr lang="en-SG" sz="600">
                    <a:latin typeface="Fira Sans" panose="020B0503050000020004" pitchFamily="34" charset="0"/>
                  </a:rPr>
                  <a:t>Bottleneck</a:t>
                </a:r>
              </a:p>
            </p:txBody>
          </p:sp>
          <p:cxnSp>
            <p:nvCxnSpPr>
              <p:cNvPr id="7220" name="Straight Arrow Connector 7219">
                <a:extLst>
                  <a:ext uri="{FF2B5EF4-FFF2-40B4-BE49-F238E27FC236}">
                    <a16:creationId xmlns:a16="http://schemas.microsoft.com/office/drawing/2014/main" id="{5AF3BF96-DE21-8307-7101-A9677F10001F}"/>
                  </a:ext>
                </a:extLst>
              </p:cNvPr>
              <p:cNvCxnSpPr>
                <a:cxnSpLocks/>
                <a:endCxn id="7172" idx="4"/>
              </p:cNvCxnSpPr>
              <p:nvPr/>
            </p:nvCxnSpPr>
            <p:spPr>
              <a:xfrm flipV="1">
                <a:off x="6457218" y="3996099"/>
                <a:ext cx="1" cy="246003"/>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7221" name="TextBox 7220">
                <a:extLst>
                  <a:ext uri="{FF2B5EF4-FFF2-40B4-BE49-F238E27FC236}">
                    <a16:creationId xmlns:a16="http://schemas.microsoft.com/office/drawing/2014/main" id="{CAC4CAC4-CA74-79BF-7502-BB47311FB576}"/>
                  </a:ext>
                </a:extLst>
              </p:cNvPr>
              <p:cNvSpPr txBox="1"/>
              <p:nvPr/>
            </p:nvSpPr>
            <p:spPr>
              <a:xfrm>
                <a:off x="6219065" y="4223464"/>
                <a:ext cx="476306" cy="184666"/>
              </a:xfrm>
              <a:prstGeom prst="rect">
                <a:avLst/>
              </a:prstGeom>
              <a:noFill/>
            </p:spPr>
            <p:txBody>
              <a:bodyPr wrap="square" rtlCol="0">
                <a:spAutoFit/>
              </a:bodyPr>
              <a:lstStyle/>
              <a:p>
                <a:r>
                  <a:rPr lang="en-SG" sz="600">
                    <a:latin typeface="Fira Sans" panose="020B0503050000020004" pitchFamily="34" charset="0"/>
                  </a:rPr>
                  <a:t>Encoder</a:t>
                </a:r>
              </a:p>
            </p:txBody>
          </p:sp>
          <p:sp>
            <p:nvSpPr>
              <p:cNvPr id="7222" name="TextBox 7221">
                <a:extLst>
                  <a:ext uri="{FF2B5EF4-FFF2-40B4-BE49-F238E27FC236}">
                    <a16:creationId xmlns:a16="http://schemas.microsoft.com/office/drawing/2014/main" id="{DC792D42-8DBD-C286-BA7A-1338D5ED63C5}"/>
                  </a:ext>
                </a:extLst>
              </p:cNvPr>
              <p:cNvSpPr txBox="1"/>
              <p:nvPr/>
            </p:nvSpPr>
            <p:spPr>
              <a:xfrm>
                <a:off x="6944873" y="4242211"/>
                <a:ext cx="476307" cy="184666"/>
              </a:xfrm>
              <a:prstGeom prst="rect">
                <a:avLst/>
              </a:prstGeom>
              <a:noFill/>
            </p:spPr>
            <p:txBody>
              <a:bodyPr wrap="square" rtlCol="0">
                <a:spAutoFit/>
              </a:bodyPr>
              <a:lstStyle/>
              <a:p>
                <a:r>
                  <a:rPr lang="en-SG" sz="600">
                    <a:latin typeface="Fira Sans" panose="020B0503050000020004" pitchFamily="34" charset="0"/>
                  </a:rPr>
                  <a:t>Decoder</a:t>
                </a:r>
              </a:p>
            </p:txBody>
          </p:sp>
          <p:cxnSp>
            <p:nvCxnSpPr>
              <p:cNvPr id="7223" name="Straight Arrow Connector 7222">
                <a:extLst>
                  <a:ext uri="{FF2B5EF4-FFF2-40B4-BE49-F238E27FC236}">
                    <a16:creationId xmlns:a16="http://schemas.microsoft.com/office/drawing/2014/main" id="{5C9861B5-0C23-0DD9-6245-004362458725}"/>
                  </a:ext>
                </a:extLst>
              </p:cNvPr>
              <p:cNvCxnSpPr>
                <a:cxnSpLocks/>
              </p:cNvCxnSpPr>
              <p:nvPr/>
            </p:nvCxnSpPr>
            <p:spPr>
              <a:xfrm flipV="1">
                <a:off x="7174755" y="4022909"/>
                <a:ext cx="1" cy="246003"/>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grpSp>
      </p:grpSp>
      <p:grpSp>
        <p:nvGrpSpPr>
          <p:cNvPr id="8195" name="Group 8194">
            <a:extLst>
              <a:ext uri="{FF2B5EF4-FFF2-40B4-BE49-F238E27FC236}">
                <a16:creationId xmlns:a16="http://schemas.microsoft.com/office/drawing/2014/main" id="{32E3A97F-3CA4-83E3-6A29-98A39156DFDD}"/>
              </a:ext>
            </a:extLst>
          </p:cNvPr>
          <p:cNvGrpSpPr/>
          <p:nvPr/>
        </p:nvGrpSpPr>
        <p:grpSpPr>
          <a:xfrm>
            <a:off x="4698644" y="2676653"/>
            <a:ext cx="4247260" cy="1966676"/>
            <a:chOff x="4698644" y="2676653"/>
            <a:chExt cx="4247260" cy="1966676"/>
          </a:xfrm>
        </p:grpSpPr>
        <p:sp>
          <p:nvSpPr>
            <p:cNvPr id="7224" name="Rectangle 7223">
              <a:extLst>
                <a:ext uri="{FF2B5EF4-FFF2-40B4-BE49-F238E27FC236}">
                  <a16:creationId xmlns:a16="http://schemas.microsoft.com/office/drawing/2014/main" id="{5BC0050D-28A8-768B-60D0-51971037B185}"/>
                </a:ext>
              </a:extLst>
            </p:cNvPr>
            <p:cNvSpPr/>
            <p:nvPr/>
          </p:nvSpPr>
          <p:spPr>
            <a:xfrm>
              <a:off x="4698644" y="2676653"/>
              <a:ext cx="4247260" cy="1966676"/>
            </a:xfrm>
            <a:prstGeom prst="rect">
              <a:avLst/>
            </a:prstGeom>
            <a:solidFill>
              <a:schemeClr val="accent6">
                <a:alpha val="8987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25" name="TextBox 7224">
              <a:extLst>
                <a:ext uri="{FF2B5EF4-FFF2-40B4-BE49-F238E27FC236}">
                  <a16:creationId xmlns:a16="http://schemas.microsoft.com/office/drawing/2014/main" id="{2F75AEF4-2709-8D54-01AA-81FA8847DF04}"/>
                </a:ext>
              </a:extLst>
            </p:cNvPr>
            <p:cNvSpPr txBox="1"/>
            <p:nvPr/>
          </p:nvSpPr>
          <p:spPr>
            <a:xfrm>
              <a:off x="5328135" y="3273018"/>
              <a:ext cx="3165372" cy="1015663"/>
            </a:xfrm>
            <a:prstGeom prst="rect">
              <a:avLst/>
            </a:prstGeom>
            <a:noFill/>
          </p:spPr>
          <p:txBody>
            <a:bodyPr wrap="square">
              <a:spAutoFit/>
            </a:bodyPr>
            <a:lstStyle/>
            <a:p>
              <a:pPr algn="just"/>
              <a:r>
                <a:rPr lang="en-US" sz="1200">
                  <a:latin typeface="Fira Sans" panose="020B0503050000020004" pitchFamily="34" charset="0"/>
                </a:rPr>
                <a:t>Artificial neural network that compresses input data into a </a:t>
              </a:r>
              <a:r>
                <a:rPr lang="en-US" sz="1200" b="1">
                  <a:latin typeface="Fira Sans" panose="020B0503050000020004" pitchFamily="34" charset="0"/>
                </a:rPr>
                <a:t>lower-dimensional representation </a:t>
              </a:r>
              <a:r>
                <a:rPr lang="en-US" sz="1200">
                  <a:latin typeface="Fira Sans" panose="020B0503050000020004" pitchFamily="34" charset="0"/>
                </a:rPr>
                <a:t>in the encoder and then reconstructs it in the decoder for anomaly detection</a:t>
              </a:r>
              <a:endParaRPr lang="en-SG" sz="1200">
                <a:latin typeface="Fira Sans" panose="020B0503050000020004" pitchFamily="34" charset="0"/>
              </a:endParaRPr>
            </a:p>
          </p:txBody>
        </p:sp>
      </p:grpSp>
    </p:spTree>
    <p:extLst>
      <p:ext uri="{BB962C8B-B14F-4D97-AF65-F5344CB8AC3E}">
        <p14:creationId xmlns:p14="http://schemas.microsoft.com/office/powerpoint/2010/main" val="1769234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231"/>
                                        </p:tgtEl>
                                        <p:attrNameLst>
                                          <p:attrName>style.visibility</p:attrName>
                                        </p:attrNameLst>
                                      </p:cBhvr>
                                      <p:to>
                                        <p:strVal val="visible"/>
                                      </p:to>
                                    </p:set>
                                    <p:animEffect transition="in" filter="fade">
                                      <p:cBhvr>
                                        <p:cTn id="12" dur="500"/>
                                        <p:tgtEl>
                                          <p:spTgt spid="723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192"/>
                                        </p:tgtEl>
                                        <p:attrNameLst>
                                          <p:attrName>style.visibility</p:attrName>
                                        </p:attrNameLst>
                                      </p:cBhvr>
                                      <p:to>
                                        <p:strVal val="visible"/>
                                      </p:to>
                                    </p:set>
                                    <p:animEffect transition="in" filter="fade">
                                      <p:cBhvr>
                                        <p:cTn id="17" dur="500"/>
                                        <p:tgtEl>
                                          <p:spTgt spid="819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195"/>
                                        </p:tgtEl>
                                        <p:attrNameLst>
                                          <p:attrName>style.visibility</p:attrName>
                                        </p:attrNameLst>
                                      </p:cBhvr>
                                      <p:to>
                                        <p:strVal val="visible"/>
                                      </p:to>
                                    </p:set>
                                    <p:animEffect transition="in" filter="fade">
                                      <p:cBhvr>
                                        <p:cTn id="22" dur="500"/>
                                        <p:tgtEl>
                                          <p:spTgt spid="81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EE16A6-8A8B-31FD-AD80-EE6D50CF28AC}"/>
              </a:ext>
            </a:extLst>
          </p:cNvPr>
          <p:cNvSpPr>
            <a:spLocks noGrp="1"/>
          </p:cNvSpPr>
          <p:nvPr>
            <p:ph type="title"/>
          </p:nvPr>
        </p:nvSpPr>
        <p:spPr>
          <a:xfrm>
            <a:off x="713225" y="2367450"/>
            <a:ext cx="7717500" cy="408600"/>
          </a:xfrm>
        </p:spPr>
        <p:txBody>
          <a:bodyPr/>
          <a:lstStyle/>
          <a:p>
            <a:r>
              <a:rPr lang="en-US" dirty="0"/>
              <a:t>Tuning &amp; Choice of hyperparameters</a:t>
            </a:r>
          </a:p>
        </p:txBody>
      </p:sp>
      <p:grpSp>
        <p:nvGrpSpPr>
          <p:cNvPr id="11" name="Google Shape;829;p26">
            <a:extLst>
              <a:ext uri="{FF2B5EF4-FFF2-40B4-BE49-F238E27FC236}">
                <a16:creationId xmlns:a16="http://schemas.microsoft.com/office/drawing/2014/main" id="{4C310913-A3C5-9A0C-AF8B-7FD8F17D1837}"/>
              </a:ext>
            </a:extLst>
          </p:cNvPr>
          <p:cNvGrpSpPr/>
          <p:nvPr/>
        </p:nvGrpSpPr>
        <p:grpSpPr>
          <a:xfrm>
            <a:off x="2870788" y="3030496"/>
            <a:ext cx="717614" cy="830368"/>
            <a:chOff x="4543663" y="2571750"/>
            <a:chExt cx="810405" cy="937846"/>
          </a:xfrm>
        </p:grpSpPr>
        <p:sp>
          <p:nvSpPr>
            <p:cNvPr id="12" name="Google Shape;830;p26">
              <a:extLst>
                <a:ext uri="{FF2B5EF4-FFF2-40B4-BE49-F238E27FC236}">
                  <a16:creationId xmlns:a16="http://schemas.microsoft.com/office/drawing/2014/main" id="{1F24A601-E81B-F1D1-5A05-3BB5AB008027}"/>
                </a:ext>
              </a:extLst>
            </p:cNvPr>
            <p:cNvSpPr/>
            <p:nvPr/>
          </p:nvSpPr>
          <p:spPr>
            <a:xfrm>
              <a:off x="4543663" y="2571750"/>
              <a:ext cx="810405" cy="937846"/>
            </a:xfrm>
            <a:custGeom>
              <a:avLst/>
              <a:gdLst/>
              <a:ahLst/>
              <a:cxnLst/>
              <a:rect l="l" t="t" r="r" b="b"/>
              <a:pathLst>
                <a:path w="55890" h="64679" extrusionOk="0">
                  <a:moveTo>
                    <a:pt x="22416" y="0"/>
                  </a:moveTo>
                  <a:cubicBezTo>
                    <a:pt x="21221" y="0"/>
                    <a:pt x="20206" y="692"/>
                    <a:pt x="19373" y="2084"/>
                  </a:cubicBezTo>
                  <a:cubicBezTo>
                    <a:pt x="18097" y="4253"/>
                    <a:pt x="16175" y="5360"/>
                    <a:pt x="13638" y="5391"/>
                  </a:cubicBezTo>
                  <a:cubicBezTo>
                    <a:pt x="11116" y="5421"/>
                    <a:pt x="9825" y="6713"/>
                    <a:pt x="9794" y="9234"/>
                  </a:cubicBezTo>
                  <a:cubicBezTo>
                    <a:pt x="9763" y="11771"/>
                    <a:pt x="8656" y="13677"/>
                    <a:pt x="6489" y="14969"/>
                  </a:cubicBezTo>
                  <a:cubicBezTo>
                    <a:pt x="4305" y="16276"/>
                    <a:pt x="3844" y="18029"/>
                    <a:pt x="5074" y="20227"/>
                  </a:cubicBezTo>
                  <a:cubicBezTo>
                    <a:pt x="6319" y="22441"/>
                    <a:pt x="6319" y="24656"/>
                    <a:pt x="5074" y="26855"/>
                  </a:cubicBezTo>
                  <a:cubicBezTo>
                    <a:pt x="3844" y="29069"/>
                    <a:pt x="4305" y="30822"/>
                    <a:pt x="6489" y="32113"/>
                  </a:cubicBezTo>
                  <a:cubicBezTo>
                    <a:pt x="8656" y="33405"/>
                    <a:pt x="9763" y="35311"/>
                    <a:pt x="9794" y="37848"/>
                  </a:cubicBezTo>
                  <a:cubicBezTo>
                    <a:pt x="9810" y="38309"/>
                    <a:pt x="9902" y="38678"/>
                    <a:pt x="9994" y="39063"/>
                  </a:cubicBezTo>
                  <a:lnTo>
                    <a:pt x="0" y="58666"/>
                  </a:lnTo>
                  <a:lnTo>
                    <a:pt x="0" y="58666"/>
                  </a:lnTo>
                  <a:lnTo>
                    <a:pt x="8349" y="57744"/>
                  </a:lnTo>
                  <a:lnTo>
                    <a:pt x="12961" y="64679"/>
                  </a:lnTo>
                  <a:cubicBezTo>
                    <a:pt x="12961" y="64679"/>
                    <a:pt x="19004" y="52055"/>
                    <a:pt x="21495" y="46919"/>
                  </a:cubicBezTo>
                  <a:cubicBezTo>
                    <a:pt x="21793" y="47020"/>
                    <a:pt x="22107" y="47071"/>
                    <a:pt x="22436" y="47071"/>
                  </a:cubicBezTo>
                  <a:cubicBezTo>
                    <a:pt x="23110" y="47071"/>
                    <a:pt x="23847" y="46856"/>
                    <a:pt x="24632" y="46413"/>
                  </a:cubicBezTo>
                  <a:cubicBezTo>
                    <a:pt x="25739" y="45798"/>
                    <a:pt x="26842" y="45490"/>
                    <a:pt x="27945" y="45490"/>
                  </a:cubicBezTo>
                  <a:cubicBezTo>
                    <a:pt x="29048" y="45490"/>
                    <a:pt x="30151" y="45798"/>
                    <a:pt x="31258" y="46413"/>
                  </a:cubicBezTo>
                  <a:cubicBezTo>
                    <a:pt x="32045" y="46859"/>
                    <a:pt x="32776" y="47073"/>
                    <a:pt x="33448" y="47073"/>
                  </a:cubicBezTo>
                  <a:cubicBezTo>
                    <a:pt x="33840" y="47073"/>
                    <a:pt x="34213" y="47000"/>
                    <a:pt x="34564" y="46858"/>
                  </a:cubicBezTo>
                  <a:lnTo>
                    <a:pt x="44804" y="64478"/>
                  </a:lnTo>
                  <a:lnTo>
                    <a:pt x="47679" y="57006"/>
                  </a:lnTo>
                  <a:lnTo>
                    <a:pt x="55890" y="58067"/>
                  </a:lnTo>
                  <a:lnTo>
                    <a:pt x="55890" y="58067"/>
                  </a:lnTo>
                  <a:lnTo>
                    <a:pt x="45865" y="39385"/>
                  </a:lnTo>
                  <a:cubicBezTo>
                    <a:pt x="46004" y="38924"/>
                    <a:pt x="46096" y="38432"/>
                    <a:pt x="46096" y="37848"/>
                  </a:cubicBezTo>
                  <a:cubicBezTo>
                    <a:pt x="46142" y="35311"/>
                    <a:pt x="47234" y="33405"/>
                    <a:pt x="49417" y="32113"/>
                  </a:cubicBezTo>
                  <a:cubicBezTo>
                    <a:pt x="51584" y="30822"/>
                    <a:pt x="52062" y="29069"/>
                    <a:pt x="50816" y="26855"/>
                  </a:cubicBezTo>
                  <a:cubicBezTo>
                    <a:pt x="49586" y="24656"/>
                    <a:pt x="49586" y="22441"/>
                    <a:pt x="50816" y="20227"/>
                  </a:cubicBezTo>
                  <a:cubicBezTo>
                    <a:pt x="52062" y="18029"/>
                    <a:pt x="51584" y="16276"/>
                    <a:pt x="49417" y="14985"/>
                  </a:cubicBezTo>
                  <a:cubicBezTo>
                    <a:pt x="47234" y="13677"/>
                    <a:pt x="46142" y="11771"/>
                    <a:pt x="46096" y="9234"/>
                  </a:cubicBezTo>
                  <a:cubicBezTo>
                    <a:pt x="46065" y="6713"/>
                    <a:pt x="44788" y="5421"/>
                    <a:pt x="42252" y="5391"/>
                  </a:cubicBezTo>
                  <a:cubicBezTo>
                    <a:pt x="39731" y="5360"/>
                    <a:pt x="37808" y="4253"/>
                    <a:pt x="36516" y="2084"/>
                  </a:cubicBezTo>
                  <a:cubicBezTo>
                    <a:pt x="35693" y="692"/>
                    <a:pt x="34682" y="0"/>
                    <a:pt x="33488" y="0"/>
                  </a:cubicBezTo>
                  <a:cubicBezTo>
                    <a:pt x="32809" y="0"/>
                    <a:pt x="32071" y="224"/>
                    <a:pt x="31274" y="670"/>
                  </a:cubicBezTo>
                  <a:cubicBezTo>
                    <a:pt x="30167" y="1293"/>
                    <a:pt x="29060" y="1604"/>
                    <a:pt x="27953" y="1604"/>
                  </a:cubicBezTo>
                  <a:cubicBezTo>
                    <a:pt x="26846" y="1604"/>
                    <a:pt x="25739" y="1293"/>
                    <a:pt x="24632" y="670"/>
                  </a:cubicBezTo>
                  <a:cubicBezTo>
                    <a:pt x="23835" y="224"/>
                    <a:pt x="23096" y="0"/>
                    <a:pt x="2241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831;p26">
              <a:extLst>
                <a:ext uri="{FF2B5EF4-FFF2-40B4-BE49-F238E27FC236}">
                  <a16:creationId xmlns:a16="http://schemas.microsoft.com/office/drawing/2014/main" id="{0091776C-A0DC-8380-788D-8AA85EF3B136}"/>
                </a:ext>
              </a:extLst>
            </p:cNvPr>
            <p:cNvSpPr/>
            <p:nvPr/>
          </p:nvSpPr>
          <p:spPr>
            <a:xfrm>
              <a:off x="4723815" y="2682017"/>
              <a:ext cx="450138" cy="450138"/>
            </a:xfrm>
            <a:custGeom>
              <a:avLst/>
              <a:gdLst/>
              <a:ahLst/>
              <a:cxnLst/>
              <a:rect l="l" t="t" r="r" b="b"/>
              <a:pathLst>
                <a:path w="31044" h="31044" extrusionOk="0">
                  <a:moveTo>
                    <a:pt x="15530" y="1"/>
                  </a:moveTo>
                  <a:cubicBezTo>
                    <a:pt x="6950" y="1"/>
                    <a:pt x="1" y="6950"/>
                    <a:pt x="1" y="15530"/>
                  </a:cubicBezTo>
                  <a:cubicBezTo>
                    <a:pt x="1" y="24094"/>
                    <a:pt x="6950" y="31043"/>
                    <a:pt x="15530" y="31043"/>
                  </a:cubicBezTo>
                  <a:cubicBezTo>
                    <a:pt x="24093" y="31043"/>
                    <a:pt x="31043" y="24094"/>
                    <a:pt x="31043" y="15530"/>
                  </a:cubicBezTo>
                  <a:cubicBezTo>
                    <a:pt x="31043" y="6950"/>
                    <a:pt x="24093" y="1"/>
                    <a:pt x="1553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832;p26">
              <a:extLst>
                <a:ext uri="{FF2B5EF4-FFF2-40B4-BE49-F238E27FC236}">
                  <a16:creationId xmlns:a16="http://schemas.microsoft.com/office/drawing/2014/main" id="{C4FD02F4-2088-32B5-6DF4-EEAFDBB81AB4}"/>
                </a:ext>
              </a:extLst>
            </p:cNvPr>
            <p:cNvSpPr/>
            <p:nvPr/>
          </p:nvSpPr>
          <p:spPr>
            <a:xfrm>
              <a:off x="4744537" y="2702739"/>
              <a:ext cx="408682" cy="408683"/>
            </a:xfrm>
            <a:custGeom>
              <a:avLst/>
              <a:gdLst/>
              <a:ahLst/>
              <a:cxnLst/>
              <a:rect l="l" t="t" r="r" b="b"/>
              <a:pathLst>
                <a:path w="28185" h="28185" extrusionOk="0">
                  <a:moveTo>
                    <a:pt x="14101" y="1"/>
                  </a:moveTo>
                  <a:cubicBezTo>
                    <a:pt x="6321" y="1"/>
                    <a:pt x="1" y="6321"/>
                    <a:pt x="1" y="14101"/>
                  </a:cubicBezTo>
                  <a:cubicBezTo>
                    <a:pt x="1" y="21881"/>
                    <a:pt x="6321" y="28185"/>
                    <a:pt x="14101" y="28185"/>
                  </a:cubicBezTo>
                  <a:cubicBezTo>
                    <a:pt x="21881" y="28185"/>
                    <a:pt x="28185" y="21881"/>
                    <a:pt x="28185" y="14101"/>
                  </a:cubicBezTo>
                  <a:cubicBezTo>
                    <a:pt x="28185" y="6321"/>
                    <a:pt x="21881" y="1"/>
                    <a:pt x="141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 name="TextBox 14">
            <a:extLst>
              <a:ext uri="{FF2B5EF4-FFF2-40B4-BE49-F238E27FC236}">
                <a16:creationId xmlns:a16="http://schemas.microsoft.com/office/drawing/2014/main" id="{BE4887CD-FB0E-57D6-307D-3F96BCE8B14A}"/>
              </a:ext>
            </a:extLst>
          </p:cNvPr>
          <p:cNvSpPr txBox="1"/>
          <p:nvPr/>
        </p:nvSpPr>
        <p:spPr>
          <a:xfrm>
            <a:off x="1887190" y="4013627"/>
            <a:ext cx="2684810" cy="461665"/>
          </a:xfrm>
          <a:prstGeom prst="rect">
            <a:avLst/>
          </a:prstGeom>
          <a:noFill/>
        </p:spPr>
        <p:txBody>
          <a:bodyPr wrap="square">
            <a:spAutoFit/>
          </a:bodyPr>
          <a:lstStyle/>
          <a:p>
            <a:pPr algn="ctr"/>
            <a:r>
              <a:rPr lang="en-US" sz="1200" dirty="0">
                <a:latin typeface="Fira Sans" panose="020B0503050000020004" pitchFamily="34" charset="0"/>
              </a:rPr>
              <a:t>Tuning of hyperparameters via scikit-</a:t>
            </a:r>
            <a:r>
              <a:rPr lang="en-US" sz="1200" dirty="0" err="1">
                <a:latin typeface="Fira Sans" panose="020B0503050000020004" pitchFamily="34" charset="0"/>
              </a:rPr>
              <a:t>learn’s</a:t>
            </a:r>
            <a:r>
              <a:rPr lang="en-US" sz="1200" dirty="0">
                <a:latin typeface="Fira Sans" panose="020B0503050000020004" pitchFamily="34" charset="0"/>
              </a:rPr>
              <a:t> </a:t>
            </a:r>
            <a:r>
              <a:rPr lang="en-US" sz="1200" dirty="0" err="1">
                <a:latin typeface="Fira Sans" panose="020B0503050000020004" pitchFamily="34" charset="0"/>
              </a:rPr>
              <a:t>GridSearchCV</a:t>
            </a:r>
            <a:r>
              <a:rPr lang="en-US" sz="1200" dirty="0">
                <a:latin typeface="Fira Sans" panose="020B0503050000020004" pitchFamily="34" charset="0"/>
              </a:rPr>
              <a:t> API</a:t>
            </a:r>
          </a:p>
        </p:txBody>
      </p:sp>
      <p:sp>
        <p:nvSpPr>
          <p:cNvPr id="16" name="TextBox 15">
            <a:extLst>
              <a:ext uri="{FF2B5EF4-FFF2-40B4-BE49-F238E27FC236}">
                <a16:creationId xmlns:a16="http://schemas.microsoft.com/office/drawing/2014/main" id="{BD5C4CE9-9A7A-84A0-9516-B8127A5F7D3A}"/>
              </a:ext>
            </a:extLst>
          </p:cNvPr>
          <p:cNvSpPr txBox="1"/>
          <p:nvPr/>
        </p:nvSpPr>
        <p:spPr>
          <a:xfrm>
            <a:off x="4572000" y="4013627"/>
            <a:ext cx="2239897" cy="830997"/>
          </a:xfrm>
          <a:prstGeom prst="rect">
            <a:avLst/>
          </a:prstGeom>
          <a:noFill/>
        </p:spPr>
        <p:txBody>
          <a:bodyPr wrap="square">
            <a:spAutoFit/>
          </a:bodyPr>
          <a:lstStyle/>
          <a:p>
            <a:pPr algn="ctr"/>
            <a:r>
              <a:rPr lang="en-SG" sz="1200" dirty="0">
                <a:latin typeface="Fira Sans" panose="020B0503050000020004" pitchFamily="34" charset="0"/>
              </a:rPr>
              <a:t>Choice of hyperparameters were based on those with the respective best performing metrics</a:t>
            </a:r>
          </a:p>
        </p:txBody>
      </p:sp>
      <p:grpSp>
        <p:nvGrpSpPr>
          <p:cNvPr id="18" name="Google Shape;823;p26">
            <a:extLst>
              <a:ext uri="{FF2B5EF4-FFF2-40B4-BE49-F238E27FC236}">
                <a16:creationId xmlns:a16="http://schemas.microsoft.com/office/drawing/2014/main" id="{BE638FD2-C1E7-2B7F-793D-22FBC6E7752C}"/>
              </a:ext>
            </a:extLst>
          </p:cNvPr>
          <p:cNvGrpSpPr/>
          <p:nvPr/>
        </p:nvGrpSpPr>
        <p:grpSpPr>
          <a:xfrm>
            <a:off x="5456485" y="3030496"/>
            <a:ext cx="578910" cy="829801"/>
            <a:chOff x="4912675" y="3760750"/>
            <a:chExt cx="627817" cy="899904"/>
          </a:xfrm>
        </p:grpSpPr>
        <p:sp>
          <p:nvSpPr>
            <p:cNvPr id="19" name="Google Shape;824;p26">
              <a:extLst>
                <a:ext uri="{FF2B5EF4-FFF2-40B4-BE49-F238E27FC236}">
                  <a16:creationId xmlns:a16="http://schemas.microsoft.com/office/drawing/2014/main" id="{782C994F-4769-D1BA-4A6A-DBF69D8AD7A4}"/>
                </a:ext>
              </a:extLst>
            </p:cNvPr>
            <p:cNvSpPr/>
            <p:nvPr/>
          </p:nvSpPr>
          <p:spPr>
            <a:xfrm>
              <a:off x="5054952" y="3760750"/>
              <a:ext cx="343249" cy="125423"/>
            </a:xfrm>
            <a:custGeom>
              <a:avLst/>
              <a:gdLst/>
              <a:ahLst/>
              <a:cxnLst/>
              <a:rect l="l" t="t" r="r" b="b"/>
              <a:pathLst>
                <a:path w="22849" h="8349" extrusionOk="0">
                  <a:moveTo>
                    <a:pt x="1" y="0"/>
                  </a:moveTo>
                  <a:lnTo>
                    <a:pt x="3014" y="8348"/>
                  </a:lnTo>
                  <a:lnTo>
                    <a:pt x="19835" y="8348"/>
                  </a:lnTo>
                  <a:lnTo>
                    <a:pt x="2284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825;p26">
              <a:extLst>
                <a:ext uri="{FF2B5EF4-FFF2-40B4-BE49-F238E27FC236}">
                  <a16:creationId xmlns:a16="http://schemas.microsoft.com/office/drawing/2014/main" id="{E6CDDEA0-3A05-8392-B317-51F90F9C2E74}"/>
                </a:ext>
              </a:extLst>
            </p:cNvPr>
            <p:cNvSpPr/>
            <p:nvPr/>
          </p:nvSpPr>
          <p:spPr>
            <a:xfrm>
              <a:off x="4912675" y="3760750"/>
              <a:ext cx="286434" cy="497756"/>
            </a:xfrm>
            <a:custGeom>
              <a:avLst/>
              <a:gdLst/>
              <a:ahLst/>
              <a:cxnLst/>
              <a:rect l="l" t="t" r="r" b="b"/>
              <a:pathLst>
                <a:path w="19067" h="33134" extrusionOk="0">
                  <a:moveTo>
                    <a:pt x="8381" y="0"/>
                  </a:moveTo>
                  <a:lnTo>
                    <a:pt x="1" y="8348"/>
                  </a:lnTo>
                  <a:lnTo>
                    <a:pt x="10733" y="33134"/>
                  </a:lnTo>
                  <a:cubicBezTo>
                    <a:pt x="13039" y="31166"/>
                    <a:pt x="15899" y="29843"/>
                    <a:pt x="19066" y="29474"/>
                  </a:cubicBezTo>
                  <a:lnTo>
                    <a:pt x="11409" y="8334"/>
                  </a:lnTo>
                  <a:lnTo>
                    <a:pt x="838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826;p26">
              <a:extLst>
                <a:ext uri="{FF2B5EF4-FFF2-40B4-BE49-F238E27FC236}">
                  <a16:creationId xmlns:a16="http://schemas.microsoft.com/office/drawing/2014/main" id="{F548E24A-A28A-0C05-0779-F341D9D3B010}"/>
                </a:ext>
              </a:extLst>
            </p:cNvPr>
            <p:cNvSpPr/>
            <p:nvPr/>
          </p:nvSpPr>
          <p:spPr>
            <a:xfrm>
              <a:off x="5254058" y="3760750"/>
              <a:ext cx="286434" cy="496614"/>
            </a:xfrm>
            <a:custGeom>
              <a:avLst/>
              <a:gdLst/>
              <a:ahLst/>
              <a:cxnLst/>
              <a:rect l="l" t="t" r="r" b="b"/>
              <a:pathLst>
                <a:path w="19067" h="33058" extrusionOk="0">
                  <a:moveTo>
                    <a:pt x="10687" y="0"/>
                  </a:moveTo>
                  <a:lnTo>
                    <a:pt x="7658" y="8348"/>
                  </a:lnTo>
                  <a:lnTo>
                    <a:pt x="1" y="29460"/>
                  </a:lnTo>
                  <a:cubicBezTo>
                    <a:pt x="3168" y="29813"/>
                    <a:pt x="6058" y="31104"/>
                    <a:pt x="8365" y="33057"/>
                  </a:cubicBezTo>
                  <a:lnTo>
                    <a:pt x="19066" y="8348"/>
                  </a:lnTo>
                  <a:lnTo>
                    <a:pt x="1068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827;p26">
              <a:extLst>
                <a:ext uri="{FF2B5EF4-FFF2-40B4-BE49-F238E27FC236}">
                  <a16:creationId xmlns:a16="http://schemas.microsoft.com/office/drawing/2014/main" id="{C3E80125-357F-9930-D188-87B81CC09125}"/>
                </a:ext>
              </a:extLst>
            </p:cNvPr>
            <p:cNvSpPr/>
            <p:nvPr/>
          </p:nvSpPr>
          <p:spPr>
            <a:xfrm>
              <a:off x="5005528" y="4216919"/>
              <a:ext cx="443735" cy="443735"/>
            </a:xfrm>
            <a:custGeom>
              <a:avLst/>
              <a:gdLst/>
              <a:ahLst/>
              <a:cxnLst/>
              <a:rect l="l" t="t" r="r" b="b"/>
              <a:pathLst>
                <a:path w="29538" h="29538" extrusionOk="0">
                  <a:moveTo>
                    <a:pt x="14777" y="0"/>
                  </a:moveTo>
                  <a:cubicBezTo>
                    <a:pt x="14607" y="0"/>
                    <a:pt x="14469" y="16"/>
                    <a:pt x="14300" y="31"/>
                  </a:cubicBezTo>
                  <a:cubicBezTo>
                    <a:pt x="14131" y="31"/>
                    <a:pt x="13947" y="47"/>
                    <a:pt x="13777" y="62"/>
                  </a:cubicBezTo>
                  <a:cubicBezTo>
                    <a:pt x="13592" y="62"/>
                    <a:pt x="13408" y="62"/>
                    <a:pt x="13239" y="78"/>
                  </a:cubicBezTo>
                  <a:cubicBezTo>
                    <a:pt x="10072" y="416"/>
                    <a:pt x="7227" y="1738"/>
                    <a:pt x="4967" y="3752"/>
                  </a:cubicBezTo>
                  <a:cubicBezTo>
                    <a:pt x="4828" y="3860"/>
                    <a:pt x="4705" y="3983"/>
                    <a:pt x="4568" y="4106"/>
                  </a:cubicBezTo>
                  <a:lnTo>
                    <a:pt x="4183" y="4490"/>
                  </a:lnTo>
                  <a:cubicBezTo>
                    <a:pt x="1600" y="7150"/>
                    <a:pt x="0" y="10779"/>
                    <a:pt x="0" y="14777"/>
                  </a:cubicBezTo>
                  <a:cubicBezTo>
                    <a:pt x="0" y="22926"/>
                    <a:pt x="6612" y="29537"/>
                    <a:pt x="14777" y="29537"/>
                  </a:cubicBezTo>
                  <a:cubicBezTo>
                    <a:pt x="22926" y="29537"/>
                    <a:pt x="29537" y="22926"/>
                    <a:pt x="29537" y="14777"/>
                  </a:cubicBezTo>
                  <a:cubicBezTo>
                    <a:pt x="29537" y="10732"/>
                    <a:pt x="27908" y="7073"/>
                    <a:pt x="25278" y="4413"/>
                  </a:cubicBezTo>
                  <a:cubicBezTo>
                    <a:pt x="25155" y="4274"/>
                    <a:pt x="25017" y="4167"/>
                    <a:pt x="24894" y="4044"/>
                  </a:cubicBezTo>
                  <a:cubicBezTo>
                    <a:pt x="24755" y="3905"/>
                    <a:pt x="24632" y="3798"/>
                    <a:pt x="24494" y="3675"/>
                  </a:cubicBezTo>
                  <a:cubicBezTo>
                    <a:pt x="22233" y="1691"/>
                    <a:pt x="19359" y="385"/>
                    <a:pt x="16191" y="78"/>
                  </a:cubicBezTo>
                  <a:cubicBezTo>
                    <a:pt x="16022" y="62"/>
                    <a:pt x="15837" y="62"/>
                    <a:pt x="15653" y="47"/>
                  </a:cubicBezTo>
                  <a:cubicBezTo>
                    <a:pt x="15484" y="47"/>
                    <a:pt x="15300" y="31"/>
                    <a:pt x="15130" y="16"/>
                  </a:cubicBezTo>
                  <a:cubicBezTo>
                    <a:pt x="15007" y="16"/>
                    <a:pt x="14884" y="0"/>
                    <a:pt x="147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828;p26">
              <a:extLst>
                <a:ext uri="{FF2B5EF4-FFF2-40B4-BE49-F238E27FC236}">
                  <a16:creationId xmlns:a16="http://schemas.microsoft.com/office/drawing/2014/main" id="{A2EDB591-5D77-626D-B712-4172A314F613}"/>
                </a:ext>
              </a:extLst>
            </p:cNvPr>
            <p:cNvSpPr/>
            <p:nvPr/>
          </p:nvSpPr>
          <p:spPr>
            <a:xfrm>
              <a:off x="5039719" y="4251336"/>
              <a:ext cx="375352" cy="375127"/>
            </a:xfrm>
            <a:custGeom>
              <a:avLst/>
              <a:gdLst/>
              <a:ahLst/>
              <a:cxnLst/>
              <a:rect l="l" t="t" r="r" b="b"/>
              <a:pathLst>
                <a:path w="24986" h="24971" extrusionOk="0">
                  <a:moveTo>
                    <a:pt x="12501" y="1"/>
                  </a:moveTo>
                  <a:cubicBezTo>
                    <a:pt x="12362" y="1"/>
                    <a:pt x="12239" y="15"/>
                    <a:pt x="12101" y="15"/>
                  </a:cubicBezTo>
                  <a:cubicBezTo>
                    <a:pt x="11947" y="15"/>
                    <a:pt x="11794" y="31"/>
                    <a:pt x="11655" y="31"/>
                  </a:cubicBezTo>
                  <a:cubicBezTo>
                    <a:pt x="11501" y="46"/>
                    <a:pt x="11347" y="46"/>
                    <a:pt x="11193" y="62"/>
                  </a:cubicBezTo>
                  <a:cubicBezTo>
                    <a:pt x="8518" y="339"/>
                    <a:pt x="6105" y="1461"/>
                    <a:pt x="4213" y="3152"/>
                  </a:cubicBezTo>
                  <a:cubicBezTo>
                    <a:pt x="4090" y="3260"/>
                    <a:pt x="3983" y="3353"/>
                    <a:pt x="3875" y="3460"/>
                  </a:cubicBezTo>
                  <a:cubicBezTo>
                    <a:pt x="3752" y="3568"/>
                    <a:pt x="3645" y="3675"/>
                    <a:pt x="3536" y="3783"/>
                  </a:cubicBezTo>
                  <a:cubicBezTo>
                    <a:pt x="1353" y="6043"/>
                    <a:pt x="0" y="9103"/>
                    <a:pt x="0" y="12486"/>
                  </a:cubicBezTo>
                  <a:cubicBezTo>
                    <a:pt x="0" y="19374"/>
                    <a:pt x="5597" y="24971"/>
                    <a:pt x="12501" y="24971"/>
                  </a:cubicBezTo>
                  <a:cubicBezTo>
                    <a:pt x="19389" y="24971"/>
                    <a:pt x="24986" y="19374"/>
                    <a:pt x="24986" y="12486"/>
                  </a:cubicBezTo>
                  <a:cubicBezTo>
                    <a:pt x="24986" y="9072"/>
                    <a:pt x="23602" y="5966"/>
                    <a:pt x="21388" y="3722"/>
                  </a:cubicBezTo>
                  <a:cubicBezTo>
                    <a:pt x="21280" y="3613"/>
                    <a:pt x="21157" y="3506"/>
                    <a:pt x="21050" y="3398"/>
                  </a:cubicBezTo>
                  <a:cubicBezTo>
                    <a:pt x="20941" y="3306"/>
                    <a:pt x="20834" y="3199"/>
                    <a:pt x="20711" y="3091"/>
                  </a:cubicBezTo>
                  <a:cubicBezTo>
                    <a:pt x="18805" y="1415"/>
                    <a:pt x="16376" y="308"/>
                    <a:pt x="13700" y="62"/>
                  </a:cubicBezTo>
                  <a:cubicBezTo>
                    <a:pt x="13546" y="46"/>
                    <a:pt x="13393" y="46"/>
                    <a:pt x="13254" y="31"/>
                  </a:cubicBezTo>
                  <a:cubicBezTo>
                    <a:pt x="13100" y="31"/>
                    <a:pt x="12946" y="15"/>
                    <a:pt x="12792" y="15"/>
                  </a:cubicBezTo>
                  <a:cubicBezTo>
                    <a:pt x="12700" y="1"/>
                    <a:pt x="12593" y="1"/>
                    <a:pt x="12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 name="Title 1">
            <a:extLst>
              <a:ext uri="{FF2B5EF4-FFF2-40B4-BE49-F238E27FC236}">
                <a16:creationId xmlns:a16="http://schemas.microsoft.com/office/drawing/2014/main" id="{ABEFF7B2-83BA-5918-3289-922BE7C6AC95}"/>
              </a:ext>
            </a:extLst>
          </p:cNvPr>
          <p:cNvSpPr txBox="1">
            <a:spLocks/>
          </p:cNvSpPr>
          <p:nvPr/>
        </p:nvSpPr>
        <p:spPr>
          <a:xfrm>
            <a:off x="713225" y="463908"/>
            <a:ext cx="7717500" cy="408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5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1pPr>
            <a:lvl2pPr marR="0" lvl="1"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2pPr>
            <a:lvl3pPr marR="0" lvl="2"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3pPr>
            <a:lvl4pPr marR="0" lvl="3"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4pPr>
            <a:lvl5pPr marR="0" lvl="4"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5pPr>
            <a:lvl6pPr marR="0" lvl="5"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6pPr>
            <a:lvl7pPr marR="0" lvl="6"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7pPr>
            <a:lvl8pPr marR="0" lvl="7"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8pPr>
            <a:lvl9pPr marR="0" lvl="8"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9pPr>
          </a:lstStyle>
          <a:p>
            <a:r>
              <a:rPr lang="en-US" dirty="0"/>
              <a:t>Inner workings and choice of models</a:t>
            </a:r>
          </a:p>
        </p:txBody>
      </p:sp>
      <p:sp>
        <p:nvSpPr>
          <p:cNvPr id="25" name="TextBox 24">
            <a:extLst>
              <a:ext uri="{FF2B5EF4-FFF2-40B4-BE49-F238E27FC236}">
                <a16:creationId xmlns:a16="http://schemas.microsoft.com/office/drawing/2014/main" id="{2BEFB677-E4C6-4032-007E-60FA40D504DB}"/>
              </a:ext>
            </a:extLst>
          </p:cNvPr>
          <p:cNvSpPr txBox="1"/>
          <p:nvPr/>
        </p:nvSpPr>
        <p:spPr>
          <a:xfrm>
            <a:off x="1182388" y="1177489"/>
            <a:ext cx="6779173" cy="523220"/>
          </a:xfrm>
          <a:prstGeom prst="rect">
            <a:avLst/>
          </a:prstGeom>
          <a:noFill/>
        </p:spPr>
        <p:txBody>
          <a:bodyPr wrap="square">
            <a:spAutoFit/>
          </a:bodyPr>
          <a:lstStyle/>
          <a:p>
            <a:pPr algn="ctr"/>
            <a:r>
              <a:rPr lang="en-US" dirty="0">
                <a:latin typeface="Fira Sans" panose="020B0503050000020004" pitchFamily="34" charset="0"/>
              </a:rPr>
              <a:t>README @ Project Repository: </a:t>
            </a:r>
          </a:p>
          <a:p>
            <a:pPr algn="ctr"/>
            <a:r>
              <a:rPr lang="en-US" dirty="0">
                <a:latin typeface="Fira Sans" panose="020B0503050000020004" pitchFamily="34" charset="0"/>
                <a:hlinkClick r:id="rId3"/>
              </a:rPr>
              <a:t>https://github.com/kaijun123/SC1015-DSAI-Football-Stats-Analysis</a:t>
            </a:r>
            <a:r>
              <a:rPr lang="en-US" dirty="0">
                <a:latin typeface="Fira Sans" panose="020B0503050000020004" pitchFamily="34" charset="0"/>
              </a:rPr>
              <a:t> </a:t>
            </a:r>
            <a:endParaRPr lang="en-SG" dirty="0">
              <a:latin typeface="Fira Sans" panose="020B0503050000020004" pitchFamily="34" charset="0"/>
            </a:endParaRPr>
          </a:p>
        </p:txBody>
      </p:sp>
    </p:spTree>
    <p:extLst>
      <p:ext uri="{BB962C8B-B14F-4D97-AF65-F5344CB8AC3E}">
        <p14:creationId xmlns:p14="http://schemas.microsoft.com/office/powerpoint/2010/main" val="367946483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432"/>
        <p:cNvGrpSpPr/>
        <p:nvPr/>
      </p:nvGrpSpPr>
      <p:grpSpPr>
        <a:xfrm>
          <a:off x="0" y="0"/>
          <a:ext cx="0" cy="0"/>
          <a:chOff x="0" y="0"/>
          <a:chExt cx="0" cy="0"/>
        </a:xfrm>
      </p:grpSpPr>
      <p:grpSp>
        <p:nvGrpSpPr>
          <p:cNvPr id="54" name="Group 53">
            <a:extLst>
              <a:ext uri="{FF2B5EF4-FFF2-40B4-BE49-F238E27FC236}">
                <a16:creationId xmlns:a16="http://schemas.microsoft.com/office/drawing/2014/main" id="{7A73DE1C-6150-6610-C534-84045FA59F71}"/>
              </a:ext>
            </a:extLst>
          </p:cNvPr>
          <p:cNvGrpSpPr/>
          <p:nvPr/>
        </p:nvGrpSpPr>
        <p:grpSpPr>
          <a:xfrm>
            <a:off x="582438" y="1586518"/>
            <a:ext cx="1970464" cy="1970464"/>
            <a:chOff x="582438" y="1586518"/>
            <a:chExt cx="1970464" cy="1970464"/>
          </a:xfrm>
        </p:grpSpPr>
        <p:sp>
          <p:nvSpPr>
            <p:cNvPr id="55" name="Google Shape;2445;p44">
              <a:extLst>
                <a:ext uri="{FF2B5EF4-FFF2-40B4-BE49-F238E27FC236}">
                  <a16:creationId xmlns:a16="http://schemas.microsoft.com/office/drawing/2014/main" id="{683AF168-8835-04C6-F99D-DB762C9D7F12}"/>
                </a:ext>
              </a:extLst>
            </p:cNvPr>
            <p:cNvSpPr/>
            <p:nvPr/>
          </p:nvSpPr>
          <p:spPr>
            <a:xfrm>
              <a:off x="582438" y="1586518"/>
              <a:ext cx="1970464" cy="1970464"/>
            </a:xfrm>
            <a:prstGeom prst="pie">
              <a:avLst>
                <a:gd name="adj1" fmla="val 16248941"/>
                <a:gd name="adj2" fmla="val 12146175"/>
              </a:avLst>
            </a:prstGeom>
            <a:solidFill>
              <a:srgbClr val="00B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 name="Google Shape;2463;p44">
              <a:extLst>
                <a:ext uri="{FF2B5EF4-FFF2-40B4-BE49-F238E27FC236}">
                  <a16:creationId xmlns:a16="http://schemas.microsoft.com/office/drawing/2014/main" id="{897B7160-159E-D49A-EC3C-35860F409F94}"/>
                </a:ext>
              </a:extLst>
            </p:cNvPr>
            <p:cNvGrpSpPr/>
            <p:nvPr/>
          </p:nvGrpSpPr>
          <p:grpSpPr>
            <a:xfrm>
              <a:off x="777938" y="1781694"/>
              <a:ext cx="1579176" cy="1579166"/>
              <a:chOff x="2522523" y="1875740"/>
              <a:chExt cx="448459" cy="448456"/>
            </a:xfrm>
          </p:grpSpPr>
          <p:sp>
            <p:nvSpPr>
              <p:cNvPr id="57" name="Google Shape;2464;p44">
                <a:extLst>
                  <a:ext uri="{FF2B5EF4-FFF2-40B4-BE49-F238E27FC236}">
                    <a16:creationId xmlns:a16="http://schemas.microsoft.com/office/drawing/2014/main" id="{398402E0-529C-ECAA-5E03-4E108FDC0074}"/>
                  </a:ext>
                </a:extLst>
              </p:cNvPr>
              <p:cNvSpPr/>
              <p:nvPr/>
            </p:nvSpPr>
            <p:spPr>
              <a:xfrm flipH="1">
                <a:off x="2522526" y="1875740"/>
                <a:ext cx="448456" cy="448456"/>
              </a:xfrm>
              <a:custGeom>
                <a:avLst/>
                <a:gdLst/>
                <a:ahLst/>
                <a:cxnLst/>
                <a:rect l="l" t="t" r="r" b="b"/>
                <a:pathLst>
                  <a:path w="12164" h="12164" extrusionOk="0">
                    <a:moveTo>
                      <a:pt x="6081" y="0"/>
                    </a:moveTo>
                    <a:cubicBezTo>
                      <a:pt x="5280" y="0"/>
                      <a:pt x="4512" y="143"/>
                      <a:pt x="3817" y="428"/>
                    </a:cubicBezTo>
                    <a:cubicBezTo>
                      <a:pt x="2978" y="766"/>
                      <a:pt x="2248" y="1266"/>
                      <a:pt x="1641" y="1926"/>
                    </a:cubicBezTo>
                    <a:cubicBezTo>
                      <a:pt x="624" y="3014"/>
                      <a:pt x="0" y="4476"/>
                      <a:pt x="0" y="6081"/>
                    </a:cubicBezTo>
                    <a:lnTo>
                      <a:pt x="0" y="6385"/>
                    </a:lnTo>
                    <a:lnTo>
                      <a:pt x="0" y="6402"/>
                    </a:lnTo>
                    <a:cubicBezTo>
                      <a:pt x="53" y="7330"/>
                      <a:pt x="303" y="8186"/>
                      <a:pt x="731" y="8971"/>
                    </a:cubicBezTo>
                    <a:cubicBezTo>
                      <a:pt x="1499" y="10397"/>
                      <a:pt x="2835" y="11486"/>
                      <a:pt x="4424" y="11931"/>
                    </a:cubicBezTo>
                    <a:cubicBezTo>
                      <a:pt x="4959" y="12092"/>
                      <a:pt x="5511" y="12164"/>
                      <a:pt x="6081" y="12164"/>
                    </a:cubicBezTo>
                    <a:cubicBezTo>
                      <a:pt x="6492" y="12164"/>
                      <a:pt x="6885" y="12128"/>
                      <a:pt x="7259" y="12038"/>
                    </a:cubicBezTo>
                    <a:cubicBezTo>
                      <a:pt x="8899" y="11736"/>
                      <a:pt x="10291" y="10754"/>
                      <a:pt x="11165" y="9417"/>
                    </a:cubicBezTo>
                    <a:cubicBezTo>
                      <a:pt x="11700" y="8632"/>
                      <a:pt x="12021" y="7705"/>
                      <a:pt x="12128" y="6723"/>
                    </a:cubicBezTo>
                    <a:cubicBezTo>
                      <a:pt x="12145" y="6509"/>
                      <a:pt x="12164" y="6295"/>
                      <a:pt x="12164" y="6081"/>
                    </a:cubicBezTo>
                    <a:cubicBezTo>
                      <a:pt x="12164" y="4602"/>
                      <a:pt x="11646" y="3246"/>
                      <a:pt x="10773" y="2193"/>
                    </a:cubicBezTo>
                    <a:cubicBezTo>
                      <a:pt x="10184" y="1498"/>
                      <a:pt x="9434" y="928"/>
                      <a:pt x="8597" y="535"/>
                    </a:cubicBezTo>
                    <a:cubicBezTo>
                      <a:pt x="7829" y="196"/>
                      <a:pt x="6973" y="0"/>
                      <a:pt x="608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2465;p44">
                <a:extLst>
                  <a:ext uri="{FF2B5EF4-FFF2-40B4-BE49-F238E27FC236}">
                    <a16:creationId xmlns:a16="http://schemas.microsoft.com/office/drawing/2014/main" id="{C39048D6-C1AE-A0B5-30AC-0D13C5964E27}"/>
                  </a:ext>
                </a:extLst>
              </p:cNvPr>
              <p:cNvSpPr/>
              <p:nvPr/>
            </p:nvSpPr>
            <p:spPr>
              <a:xfrm flipH="1">
                <a:off x="2590252" y="1906598"/>
                <a:ext cx="353817" cy="353817"/>
              </a:xfrm>
              <a:custGeom>
                <a:avLst/>
                <a:gdLst/>
                <a:ahLst/>
                <a:cxnLst/>
                <a:rect l="l" t="t" r="r" b="b"/>
                <a:pathLst>
                  <a:path w="9597" h="9597" extrusionOk="0">
                    <a:moveTo>
                      <a:pt x="4799" y="1"/>
                    </a:moveTo>
                    <a:cubicBezTo>
                      <a:pt x="4174" y="1"/>
                      <a:pt x="3568" y="126"/>
                      <a:pt x="3016" y="340"/>
                    </a:cubicBezTo>
                    <a:cubicBezTo>
                      <a:pt x="2355" y="607"/>
                      <a:pt x="1767" y="1000"/>
                      <a:pt x="1304" y="1517"/>
                    </a:cubicBezTo>
                    <a:cubicBezTo>
                      <a:pt x="483" y="2374"/>
                      <a:pt x="1" y="3532"/>
                      <a:pt x="1" y="4799"/>
                    </a:cubicBezTo>
                    <a:lnTo>
                      <a:pt x="1" y="5049"/>
                    </a:lnTo>
                    <a:cubicBezTo>
                      <a:pt x="37" y="5779"/>
                      <a:pt x="234" y="6476"/>
                      <a:pt x="572" y="7082"/>
                    </a:cubicBezTo>
                    <a:cubicBezTo>
                      <a:pt x="1178" y="8205"/>
                      <a:pt x="2231" y="9061"/>
                      <a:pt x="3497" y="9418"/>
                    </a:cubicBezTo>
                    <a:cubicBezTo>
                      <a:pt x="3908" y="9543"/>
                      <a:pt x="4353" y="9596"/>
                      <a:pt x="4799" y="9596"/>
                    </a:cubicBezTo>
                    <a:cubicBezTo>
                      <a:pt x="5120" y="9596"/>
                      <a:pt x="5441" y="9579"/>
                      <a:pt x="5727" y="9508"/>
                    </a:cubicBezTo>
                    <a:cubicBezTo>
                      <a:pt x="7028" y="9258"/>
                      <a:pt x="8117" y="8490"/>
                      <a:pt x="8811" y="7439"/>
                    </a:cubicBezTo>
                    <a:cubicBezTo>
                      <a:pt x="9222" y="6814"/>
                      <a:pt x="9489" y="6083"/>
                      <a:pt x="9579" y="5299"/>
                    </a:cubicBezTo>
                    <a:cubicBezTo>
                      <a:pt x="9596" y="5137"/>
                      <a:pt x="9596" y="4977"/>
                      <a:pt x="9596" y="4799"/>
                    </a:cubicBezTo>
                    <a:cubicBezTo>
                      <a:pt x="9596" y="3639"/>
                      <a:pt x="9187" y="2569"/>
                      <a:pt x="8490" y="1732"/>
                    </a:cubicBezTo>
                    <a:cubicBezTo>
                      <a:pt x="8027" y="1178"/>
                      <a:pt x="7456" y="733"/>
                      <a:pt x="6797" y="429"/>
                    </a:cubicBezTo>
                    <a:cubicBezTo>
                      <a:pt x="6190" y="143"/>
                      <a:pt x="5513" y="1"/>
                      <a:pt x="47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2466;p44">
                <a:extLst>
                  <a:ext uri="{FF2B5EF4-FFF2-40B4-BE49-F238E27FC236}">
                    <a16:creationId xmlns:a16="http://schemas.microsoft.com/office/drawing/2014/main" id="{BB3F4F74-9BFD-0EC8-08C9-B15A478E98F5}"/>
                  </a:ext>
                </a:extLst>
              </p:cNvPr>
              <p:cNvSpPr/>
              <p:nvPr/>
            </p:nvSpPr>
            <p:spPr>
              <a:xfrm flipH="1">
                <a:off x="2654031" y="2147013"/>
                <a:ext cx="51320" cy="96962"/>
              </a:xfrm>
              <a:custGeom>
                <a:avLst/>
                <a:gdLst/>
                <a:ahLst/>
                <a:cxnLst/>
                <a:rect l="l" t="t" r="r" b="b"/>
                <a:pathLst>
                  <a:path w="1392" h="2630" extrusionOk="0">
                    <a:moveTo>
                      <a:pt x="68" y="1"/>
                    </a:moveTo>
                    <a:cubicBezTo>
                      <a:pt x="57" y="1"/>
                      <a:pt x="46" y="3"/>
                      <a:pt x="36" y="7"/>
                    </a:cubicBezTo>
                    <a:cubicBezTo>
                      <a:pt x="1" y="26"/>
                      <a:pt x="1" y="79"/>
                      <a:pt x="18" y="114"/>
                    </a:cubicBezTo>
                    <a:lnTo>
                      <a:pt x="303" y="614"/>
                    </a:lnTo>
                    <a:lnTo>
                      <a:pt x="803" y="1791"/>
                    </a:lnTo>
                    <a:lnTo>
                      <a:pt x="1231" y="2594"/>
                    </a:lnTo>
                    <a:cubicBezTo>
                      <a:pt x="1249" y="2611"/>
                      <a:pt x="1266" y="2630"/>
                      <a:pt x="1302" y="2630"/>
                    </a:cubicBezTo>
                    <a:cubicBezTo>
                      <a:pt x="1302" y="2630"/>
                      <a:pt x="1321" y="2630"/>
                      <a:pt x="1338" y="2611"/>
                    </a:cubicBezTo>
                    <a:cubicBezTo>
                      <a:pt x="1373" y="2594"/>
                      <a:pt x="1392" y="2559"/>
                      <a:pt x="1356" y="2523"/>
                    </a:cubicBezTo>
                    <a:lnTo>
                      <a:pt x="945" y="1738"/>
                    </a:lnTo>
                    <a:lnTo>
                      <a:pt x="446" y="542"/>
                    </a:lnTo>
                    <a:lnTo>
                      <a:pt x="143" y="43"/>
                    </a:lnTo>
                    <a:cubicBezTo>
                      <a:pt x="130" y="17"/>
                      <a:pt x="98" y="1"/>
                      <a:pt x="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2467;p44">
                <a:extLst>
                  <a:ext uri="{FF2B5EF4-FFF2-40B4-BE49-F238E27FC236}">
                    <a16:creationId xmlns:a16="http://schemas.microsoft.com/office/drawing/2014/main" id="{85FA7B3C-8AA0-25A8-E3EF-AD0DFB0C7C7C}"/>
                  </a:ext>
                </a:extLst>
              </p:cNvPr>
              <p:cNvSpPr/>
              <p:nvPr/>
            </p:nvSpPr>
            <p:spPr>
              <a:xfrm flipH="1">
                <a:off x="2583687" y="2058530"/>
                <a:ext cx="107174" cy="7927"/>
              </a:xfrm>
              <a:custGeom>
                <a:avLst/>
                <a:gdLst/>
                <a:ahLst/>
                <a:cxnLst/>
                <a:rect l="l" t="t" r="r" b="b"/>
                <a:pathLst>
                  <a:path w="2907" h="215" extrusionOk="0">
                    <a:moveTo>
                      <a:pt x="2835" y="0"/>
                    </a:moveTo>
                    <a:lnTo>
                      <a:pt x="72" y="72"/>
                    </a:lnTo>
                    <a:cubicBezTo>
                      <a:pt x="36" y="72"/>
                      <a:pt x="0" y="107"/>
                      <a:pt x="0" y="143"/>
                    </a:cubicBezTo>
                    <a:cubicBezTo>
                      <a:pt x="0" y="179"/>
                      <a:pt x="36" y="214"/>
                      <a:pt x="72" y="214"/>
                    </a:cubicBezTo>
                    <a:lnTo>
                      <a:pt x="89" y="214"/>
                    </a:lnTo>
                    <a:lnTo>
                      <a:pt x="2835" y="160"/>
                    </a:lnTo>
                    <a:cubicBezTo>
                      <a:pt x="2871" y="160"/>
                      <a:pt x="2907" y="125"/>
                      <a:pt x="2907" y="72"/>
                    </a:cubicBezTo>
                    <a:cubicBezTo>
                      <a:pt x="2907" y="36"/>
                      <a:pt x="2871" y="0"/>
                      <a:pt x="28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2468;p44">
                <a:extLst>
                  <a:ext uri="{FF2B5EF4-FFF2-40B4-BE49-F238E27FC236}">
                    <a16:creationId xmlns:a16="http://schemas.microsoft.com/office/drawing/2014/main" id="{557F2E17-4F58-0FCE-D66A-FBD21829CD92}"/>
                  </a:ext>
                </a:extLst>
              </p:cNvPr>
              <p:cNvSpPr/>
              <p:nvPr/>
            </p:nvSpPr>
            <p:spPr>
              <a:xfrm flipH="1">
                <a:off x="2739490" y="1937530"/>
                <a:ext cx="9917" cy="85533"/>
              </a:xfrm>
              <a:custGeom>
                <a:avLst/>
                <a:gdLst/>
                <a:ahLst/>
                <a:cxnLst/>
                <a:rect l="l" t="t" r="r" b="b"/>
                <a:pathLst>
                  <a:path w="269" h="2320" extrusionOk="0">
                    <a:moveTo>
                      <a:pt x="178" y="1"/>
                    </a:moveTo>
                    <a:cubicBezTo>
                      <a:pt x="143" y="1"/>
                      <a:pt x="107" y="36"/>
                      <a:pt x="107" y="72"/>
                    </a:cubicBezTo>
                    <a:lnTo>
                      <a:pt x="0" y="2229"/>
                    </a:lnTo>
                    <a:cubicBezTo>
                      <a:pt x="0" y="2265"/>
                      <a:pt x="19" y="2301"/>
                      <a:pt x="71" y="2319"/>
                    </a:cubicBezTo>
                    <a:cubicBezTo>
                      <a:pt x="107" y="2319"/>
                      <a:pt x="143" y="2284"/>
                      <a:pt x="143" y="2229"/>
                    </a:cubicBezTo>
                    <a:lnTo>
                      <a:pt x="250" y="89"/>
                    </a:lnTo>
                    <a:cubicBezTo>
                      <a:pt x="268" y="36"/>
                      <a:pt x="233" y="1"/>
                      <a:pt x="1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2469;p44">
                <a:extLst>
                  <a:ext uri="{FF2B5EF4-FFF2-40B4-BE49-F238E27FC236}">
                    <a16:creationId xmlns:a16="http://schemas.microsoft.com/office/drawing/2014/main" id="{44B1DD90-81BD-BDFF-DA79-C5D358B850E8}"/>
                  </a:ext>
                </a:extLst>
              </p:cNvPr>
              <p:cNvSpPr/>
              <p:nvPr/>
            </p:nvSpPr>
            <p:spPr>
              <a:xfrm flipH="1">
                <a:off x="2819088" y="2042050"/>
                <a:ext cx="74988" cy="29678"/>
              </a:xfrm>
              <a:custGeom>
                <a:avLst/>
                <a:gdLst/>
                <a:ahLst/>
                <a:cxnLst/>
                <a:rect l="l" t="t" r="r" b="b"/>
                <a:pathLst>
                  <a:path w="2034" h="805" extrusionOk="0">
                    <a:moveTo>
                      <a:pt x="126" y="1"/>
                    </a:moveTo>
                    <a:cubicBezTo>
                      <a:pt x="72" y="1"/>
                      <a:pt x="36" y="19"/>
                      <a:pt x="19" y="55"/>
                    </a:cubicBezTo>
                    <a:cubicBezTo>
                      <a:pt x="0" y="91"/>
                      <a:pt x="36" y="143"/>
                      <a:pt x="72" y="162"/>
                    </a:cubicBezTo>
                    <a:lnTo>
                      <a:pt x="1927" y="804"/>
                    </a:lnTo>
                    <a:lnTo>
                      <a:pt x="1962" y="804"/>
                    </a:lnTo>
                    <a:cubicBezTo>
                      <a:pt x="1981" y="804"/>
                      <a:pt x="2016" y="786"/>
                      <a:pt x="2034" y="750"/>
                    </a:cubicBezTo>
                    <a:cubicBezTo>
                      <a:pt x="2034" y="714"/>
                      <a:pt x="2016" y="679"/>
                      <a:pt x="1981" y="661"/>
                    </a:cubicBezTo>
                    <a:lnTo>
                      <a:pt x="12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470;p44">
                <a:extLst>
                  <a:ext uri="{FF2B5EF4-FFF2-40B4-BE49-F238E27FC236}">
                    <a16:creationId xmlns:a16="http://schemas.microsoft.com/office/drawing/2014/main" id="{3F166F68-7192-5B0E-45DD-BA79BC5FE3E9}"/>
                  </a:ext>
                </a:extLst>
              </p:cNvPr>
              <p:cNvSpPr/>
              <p:nvPr/>
            </p:nvSpPr>
            <p:spPr>
              <a:xfrm flipH="1">
                <a:off x="2788819" y="2147013"/>
                <a:ext cx="57919" cy="79892"/>
              </a:xfrm>
              <a:custGeom>
                <a:avLst/>
                <a:gdLst/>
                <a:ahLst/>
                <a:cxnLst/>
                <a:rect l="l" t="t" r="r" b="b"/>
                <a:pathLst>
                  <a:path w="1571" h="2167" extrusionOk="0">
                    <a:moveTo>
                      <a:pt x="1503" y="1"/>
                    </a:moveTo>
                    <a:cubicBezTo>
                      <a:pt x="1473" y="1"/>
                      <a:pt x="1441" y="17"/>
                      <a:pt x="1427" y="43"/>
                    </a:cubicBezTo>
                    <a:lnTo>
                      <a:pt x="19" y="2041"/>
                    </a:lnTo>
                    <a:cubicBezTo>
                      <a:pt x="1" y="2076"/>
                      <a:pt x="19" y="2131"/>
                      <a:pt x="55" y="2148"/>
                    </a:cubicBezTo>
                    <a:cubicBezTo>
                      <a:pt x="55" y="2148"/>
                      <a:pt x="72" y="2166"/>
                      <a:pt x="90" y="2166"/>
                    </a:cubicBezTo>
                    <a:cubicBezTo>
                      <a:pt x="108" y="2166"/>
                      <a:pt x="143" y="2148"/>
                      <a:pt x="143" y="2131"/>
                    </a:cubicBezTo>
                    <a:lnTo>
                      <a:pt x="1553" y="114"/>
                    </a:lnTo>
                    <a:cubicBezTo>
                      <a:pt x="1570" y="79"/>
                      <a:pt x="1553" y="43"/>
                      <a:pt x="1534" y="7"/>
                    </a:cubicBezTo>
                    <a:cubicBezTo>
                      <a:pt x="1525" y="3"/>
                      <a:pt x="1514" y="1"/>
                      <a:pt x="15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2471;p44">
                <a:extLst>
                  <a:ext uri="{FF2B5EF4-FFF2-40B4-BE49-F238E27FC236}">
                    <a16:creationId xmlns:a16="http://schemas.microsoft.com/office/drawing/2014/main" id="{D2F9ABF9-3652-92DB-1B6F-A02259D6D5BA}"/>
                  </a:ext>
                </a:extLst>
              </p:cNvPr>
              <p:cNvSpPr/>
              <p:nvPr/>
            </p:nvSpPr>
            <p:spPr>
              <a:xfrm flipH="1">
                <a:off x="2657313" y="1998657"/>
                <a:ext cx="178918" cy="169701"/>
              </a:xfrm>
              <a:custGeom>
                <a:avLst/>
                <a:gdLst/>
                <a:ahLst/>
                <a:cxnLst/>
                <a:rect l="l" t="t" r="r" b="b"/>
                <a:pathLst>
                  <a:path w="4853" h="4603" extrusionOk="0">
                    <a:moveTo>
                      <a:pt x="2426" y="1"/>
                    </a:moveTo>
                    <a:lnTo>
                      <a:pt x="1" y="1767"/>
                    </a:lnTo>
                    <a:lnTo>
                      <a:pt x="928" y="4602"/>
                    </a:lnTo>
                    <a:lnTo>
                      <a:pt x="3925" y="4602"/>
                    </a:lnTo>
                    <a:lnTo>
                      <a:pt x="4852" y="1767"/>
                    </a:lnTo>
                    <a:lnTo>
                      <a:pt x="242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2472;p44">
                <a:extLst>
                  <a:ext uri="{FF2B5EF4-FFF2-40B4-BE49-F238E27FC236}">
                    <a16:creationId xmlns:a16="http://schemas.microsoft.com/office/drawing/2014/main" id="{2A3C678D-553F-2E1D-7628-D20166148039}"/>
                  </a:ext>
                </a:extLst>
              </p:cNvPr>
              <p:cNvSpPr/>
              <p:nvPr/>
            </p:nvSpPr>
            <p:spPr>
              <a:xfrm flipH="1">
                <a:off x="2653368" y="1875740"/>
                <a:ext cx="178217" cy="85496"/>
              </a:xfrm>
              <a:custGeom>
                <a:avLst/>
                <a:gdLst/>
                <a:ahLst/>
                <a:cxnLst/>
                <a:rect l="l" t="t" r="r" b="b"/>
                <a:pathLst>
                  <a:path w="4834" h="2319" extrusionOk="0">
                    <a:moveTo>
                      <a:pt x="2300" y="0"/>
                    </a:moveTo>
                    <a:cubicBezTo>
                      <a:pt x="1499" y="0"/>
                      <a:pt x="731" y="143"/>
                      <a:pt x="36" y="428"/>
                    </a:cubicBezTo>
                    <a:lnTo>
                      <a:pt x="0" y="571"/>
                    </a:lnTo>
                    <a:lnTo>
                      <a:pt x="2407" y="2319"/>
                    </a:lnTo>
                    <a:lnTo>
                      <a:pt x="4833" y="571"/>
                    </a:lnTo>
                    <a:lnTo>
                      <a:pt x="4816" y="535"/>
                    </a:lnTo>
                    <a:cubicBezTo>
                      <a:pt x="4048" y="196"/>
                      <a:pt x="3192" y="0"/>
                      <a:pt x="23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2473;p44">
                <a:extLst>
                  <a:ext uri="{FF2B5EF4-FFF2-40B4-BE49-F238E27FC236}">
                    <a16:creationId xmlns:a16="http://schemas.microsoft.com/office/drawing/2014/main" id="{8EE68925-0CA9-2356-8928-F7B6C6F56696}"/>
                  </a:ext>
                </a:extLst>
              </p:cNvPr>
              <p:cNvSpPr/>
              <p:nvPr/>
            </p:nvSpPr>
            <p:spPr>
              <a:xfrm flipH="1">
                <a:off x="2876934" y="1946747"/>
                <a:ext cx="94049" cy="168374"/>
              </a:xfrm>
              <a:custGeom>
                <a:avLst/>
                <a:gdLst/>
                <a:ahLst/>
                <a:cxnLst/>
                <a:rect l="l" t="t" r="r" b="b"/>
                <a:pathLst>
                  <a:path w="2551" h="4567" extrusionOk="0">
                    <a:moveTo>
                      <a:pt x="1641" y="0"/>
                    </a:moveTo>
                    <a:cubicBezTo>
                      <a:pt x="624" y="1088"/>
                      <a:pt x="0" y="2550"/>
                      <a:pt x="0" y="4155"/>
                    </a:cubicBezTo>
                    <a:lnTo>
                      <a:pt x="0" y="4459"/>
                    </a:lnTo>
                    <a:lnTo>
                      <a:pt x="0" y="4476"/>
                    </a:lnTo>
                    <a:lnTo>
                      <a:pt x="143" y="4566"/>
                    </a:lnTo>
                    <a:lnTo>
                      <a:pt x="2550" y="2800"/>
                    </a:lnTo>
                    <a:lnTo>
                      <a:pt x="164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2474;p44">
                <a:extLst>
                  <a:ext uri="{FF2B5EF4-FFF2-40B4-BE49-F238E27FC236}">
                    <a16:creationId xmlns:a16="http://schemas.microsoft.com/office/drawing/2014/main" id="{E9960AB0-91AD-B59F-F4B0-C918C44614E2}"/>
                  </a:ext>
                </a:extLst>
              </p:cNvPr>
              <p:cNvSpPr/>
              <p:nvPr/>
            </p:nvSpPr>
            <p:spPr>
              <a:xfrm flipH="1">
                <a:off x="2799364" y="2205117"/>
                <a:ext cx="144705" cy="110529"/>
              </a:xfrm>
              <a:custGeom>
                <a:avLst/>
                <a:gdLst/>
                <a:ahLst/>
                <a:cxnLst/>
                <a:rect l="l" t="t" r="r" b="b"/>
                <a:pathLst>
                  <a:path w="3925" h="2998" extrusionOk="0">
                    <a:moveTo>
                      <a:pt x="1" y="1"/>
                    </a:moveTo>
                    <a:lnTo>
                      <a:pt x="1" y="37"/>
                    </a:lnTo>
                    <a:cubicBezTo>
                      <a:pt x="769" y="1463"/>
                      <a:pt x="2105" y="2552"/>
                      <a:pt x="3694" y="2997"/>
                    </a:cubicBezTo>
                    <a:lnTo>
                      <a:pt x="3925" y="2837"/>
                    </a:lnTo>
                    <a:lnTo>
                      <a:pt x="299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2475;p44">
                <a:extLst>
                  <a:ext uri="{FF2B5EF4-FFF2-40B4-BE49-F238E27FC236}">
                    <a16:creationId xmlns:a16="http://schemas.microsoft.com/office/drawing/2014/main" id="{570B56D1-3A4E-6E53-FB17-2D4643443173}"/>
                  </a:ext>
                </a:extLst>
              </p:cNvPr>
              <p:cNvSpPr/>
              <p:nvPr/>
            </p:nvSpPr>
            <p:spPr>
              <a:xfrm flipH="1">
                <a:off x="2559318" y="2211716"/>
                <a:ext cx="148023" cy="107874"/>
              </a:xfrm>
              <a:custGeom>
                <a:avLst/>
                <a:gdLst/>
                <a:ahLst/>
                <a:cxnLst/>
                <a:rect l="l" t="t" r="r" b="b"/>
                <a:pathLst>
                  <a:path w="4015" h="2926" extrusionOk="0">
                    <a:moveTo>
                      <a:pt x="928" y="0"/>
                    </a:moveTo>
                    <a:lnTo>
                      <a:pt x="1" y="2854"/>
                    </a:lnTo>
                    <a:lnTo>
                      <a:pt x="108" y="2925"/>
                    </a:lnTo>
                    <a:cubicBezTo>
                      <a:pt x="1748" y="2623"/>
                      <a:pt x="3140" y="1641"/>
                      <a:pt x="4014" y="304"/>
                    </a:cubicBezTo>
                    <a:lnTo>
                      <a:pt x="39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2476;p44">
                <a:extLst>
                  <a:ext uri="{FF2B5EF4-FFF2-40B4-BE49-F238E27FC236}">
                    <a16:creationId xmlns:a16="http://schemas.microsoft.com/office/drawing/2014/main" id="{0E6166F4-6DDE-172D-682B-73709C4B6BD3}"/>
                  </a:ext>
                </a:extLst>
              </p:cNvPr>
              <p:cNvSpPr/>
              <p:nvPr/>
            </p:nvSpPr>
            <p:spPr>
              <a:xfrm flipH="1">
                <a:off x="2522523" y="1956591"/>
                <a:ext cx="94086" cy="169664"/>
              </a:xfrm>
              <a:custGeom>
                <a:avLst/>
                <a:gdLst/>
                <a:ahLst/>
                <a:cxnLst/>
                <a:rect l="l" t="t" r="r" b="b"/>
                <a:pathLst>
                  <a:path w="2552" h="4602" extrusionOk="0">
                    <a:moveTo>
                      <a:pt x="911" y="0"/>
                    </a:moveTo>
                    <a:lnTo>
                      <a:pt x="1" y="2837"/>
                    </a:lnTo>
                    <a:lnTo>
                      <a:pt x="2409" y="4602"/>
                    </a:lnTo>
                    <a:lnTo>
                      <a:pt x="2516" y="4530"/>
                    </a:lnTo>
                    <a:cubicBezTo>
                      <a:pt x="2533" y="4316"/>
                      <a:pt x="2552" y="4102"/>
                      <a:pt x="2552" y="3888"/>
                    </a:cubicBezTo>
                    <a:cubicBezTo>
                      <a:pt x="2552" y="2409"/>
                      <a:pt x="2034" y="1053"/>
                      <a:pt x="11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 name="Google Shape;1205;p32">
            <a:extLst>
              <a:ext uri="{FF2B5EF4-FFF2-40B4-BE49-F238E27FC236}">
                <a16:creationId xmlns:a16="http://schemas.microsoft.com/office/drawing/2014/main" id="{F1FAA8BA-8E8F-FD86-0A91-C1FC9CB2A464}"/>
              </a:ext>
            </a:extLst>
          </p:cNvPr>
          <p:cNvSpPr txBox="1">
            <a:spLocks/>
          </p:cNvSpPr>
          <p:nvPr/>
        </p:nvSpPr>
        <p:spPr>
          <a:xfrm>
            <a:off x="2926779" y="1678611"/>
            <a:ext cx="5527727" cy="197046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5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1pPr>
            <a:lvl2pPr marR="0" lvl="1"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2pPr>
            <a:lvl3pPr marR="0" lvl="2"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3pPr>
            <a:lvl4pPr marR="0" lvl="3"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4pPr>
            <a:lvl5pPr marR="0" lvl="4"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5pPr>
            <a:lvl6pPr marR="0" lvl="5"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6pPr>
            <a:lvl7pPr marR="0" lvl="6"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7pPr>
            <a:lvl8pPr marR="0" lvl="7"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8pPr>
            <a:lvl9pPr marR="0" lvl="8"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9pPr>
          </a:lstStyle>
          <a:p>
            <a:pPr>
              <a:lnSpc>
                <a:spcPct val="100000"/>
              </a:lnSpc>
              <a:buSzPts val="1100"/>
              <a:buFont typeface="Arial"/>
              <a:buNone/>
            </a:pPr>
            <a:r>
              <a:rPr lang="en" sz="4800" dirty="0"/>
              <a:t>Insights and Conclusions</a:t>
            </a:r>
            <a:br>
              <a:rPr lang="en" sz="8800" dirty="0"/>
            </a:br>
            <a:r>
              <a:rPr lang="en" sz="2400" b="0" dirty="0"/>
              <a:t>Project Outcomes &amp; Insights</a:t>
            </a:r>
            <a:endParaRPr lang="en-SG" sz="2400" dirty="0"/>
          </a:p>
        </p:txBody>
      </p:sp>
    </p:spTree>
    <p:extLst>
      <p:ext uri="{BB962C8B-B14F-4D97-AF65-F5344CB8AC3E}">
        <p14:creationId xmlns:p14="http://schemas.microsoft.com/office/powerpoint/2010/main" val="86963671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C30DFC-5442-9255-280C-C20479AA2911}"/>
              </a:ext>
            </a:extLst>
          </p:cNvPr>
          <p:cNvSpPr>
            <a:spLocks noGrp="1"/>
          </p:cNvSpPr>
          <p:nvPr>
            <p:ph type="title"/>
          </p:nvPr>
        </p:nvSpPr>
        <p:spPr>
          <a:xfrm>
            <a:off x="713225" y="991444"/>
            <a:ext cx="7717500" cy="408600"/>
          </a:xfrm>
        </p:spPr>
        <p:txBody>
          <a:bodyPr/>
          <a:lstStyle/>
          <a:p>
            <a:r>
              <a:rPr lang="en-US" dirty="0"/>
              <a:t>Player Valuation Performance Metrics &amp; Baseline</a:t>
            </a:r>
          </a:p>
        </p:txBody>
      </p:sp>
      <p:grpSp>
        <p:nvGrpSpPr>
          <p:cNvPr id="21" name="Google Shape;1289;p33">
            <a:extLst>
              <a:ext uri="{FF2B5EF4-FFF2-40B4-BE49-F238E27FC236}">
                <a16:creationId xmlns:a16="http://schemas.microsoft.com/office/drawing/2014/main" id="{F0C749E1-99B8-2467-1260-693E15E7FB0F}"/>
              </a:ext>
            </a:extLst>
          </p:cNvPr>
          <p:cNvGrpSpPr/>
          <p:nvPr/>
        </p:nvGrpSpPr>
        <p:grpSpPr>
          <a:xfrm>
            <a:off x="4180485" y="1981289"/>
            <a:ext cx="582949" cy="606424"/>
            <a:chOff x="8115770" y="1849088"/>
            <a:chExt cx="582949" cy="606424"/>
          </a:xfrm>
        </p:grpSpPr>
        <p:sp>
          <p:nvSpPr>
            <p:cNvPr id="22" name="Google Shape;1290;p33">
              <a:extLst>
                <a:ext uri="{FF2B5EF4-FFF2-40B4-BE49-F238E27FC236}">
                  <a16:creationId xmlns:a16="http://schemas.microsoft.com/office/drawing/2014/main" id="{EAE515E3-B0D4-31C3-9D13-836829FE0741}"/>
                </a:ext>
              </a:extLst>
            </p:cNvPr>
            <p:cNvSpPr/>
            <p:nvPr/>
          </p:nvSpPr>
          <p:spPr>
            <a:xfrm>
              <a:off x="8115770" y="1849088"/>
              <a:ext cx="31966" cy="606424"/>
            </a:xfrm>
            <a:custGeom>
              <a:avLst/>
              <a:gdLst/>
              <a:ahLst/>
              <a:cxnLst/>
              <a:rect l="l" t="t" r="r" b="b"/>
              <a:pathLst>
                <a:path w="3090" h="58620" extrusionOk="0">
                  <a:moveTo>
                    <a:pt x="1555" y="1"/>
                  </a:moveTo>
                  <a:cubicBezTo>
                    <a:pt x="692" y="1"/>
                    <a:pt x="0" y="692"/>
                    <a:pt x="0" y="1533"/>
                  </a:cubicBezTo>
                  <a:lnTo>
                    <a:pt x="0" y="57065"/>
                  </a:lnTo>
                  <a:cubicBezTo>
                    <a:pt x="0" y="57929"/>
                    <a:pt x="692" y="58620"/>
                    <a:pt x="1555" y="58620"/>
                  </a:cubicBezTo>
                  <a:cubicBezTo>
                    <a:pt x="2399" y="58620"/>
                    <a:pt x="3090" y="57929"/>
                    <a:pt x="3090" y="57065"/>
                  </a:cubicBezTo>
                  <a:lnTo>
                    <a:pt x="3090" y="1533"/>
                  </a:lnTo>
                  <a:cubicBezTo>
                    <a:pt x="3090" y="692"/>
                    <a:pt x="2399" y="1"/>
                    <a:pt x="15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291;p33">
              <a:extLst>
                <a:ext uri="{FF2B5EF4-FFF2-40B4-BE49-F238E27FC236}">
                  <a16:creationId xmlns:a16="http://schemas.microsoft.com/office/drawing/2014/main" id="{31CC1FA3-6DF5-94C8-9D1F-FFD2233A0DF2}"/>
                </a:ext>
              </a:extLst>
            </p:cNvPr>
            <p:cNvSpPr/>
            <p:nvPr/>
          </p:nvSpPr>
          <p:spPr>
            <a:xfrm>
              <a:off x="8147723" y="1883492"/>
              <a:ext cx="275508" cy="211390"/>
            </a:xfrm>
            <a:custGeom>
              <a:avLst/>
              <a:gdLst/>
              <a:ahLst/>
              <a:cxnLst/>
              <a:rect l="l" t="t" r="r" b="b"/>
              <a:pathLst>
                <a:path w="26632" h="20434" extrusionOk="0">
                  <a:moveTo>
                    <a:pt x="1" y="1"/>
                  </a:moveTo>
                  <a:lnTo>
                    <a:pt x="1" y="17410"/>
                  </a:lnTo>
                  <a:cubicBezTo>
                    <a:pt x="1" y="17410"/>
                    <a:pt x="11512" y="20261"/>
                    <a:pt x="26631" y="20433"/>
                  </a:cubicBezTo>
                  <a:lnTo>
                    <a:pt x="26631" y="3025"/>
                  </a:lnTo>
                  <a:cubicBezTo>
                    <a:pt x="11512" y="2873"/>
                    <a:pt x="1" y="1"/>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292;p33">
              <a:extLst>
                <a:ext uri="{FF2B5EF4-FFF2-40B4-BE49-F238E27FC236}">
                  <a16:creationId xmlns:a16="http://schemas.microsoft.com/office/drawing/2014/main" id="{4391BBE2-AB57-A1BA-E746-C6EC76571E8F}"/>
                </a:ext>
              </a:extLst>
            </p:cNvPr>
            <p:cNvSpPr/>
            <p:nvPr/>
          </p:nvSpPr>
          <p:spPr>
            <a:xfrm>
              <a:off x="8423201" y="1883492"/>
              <a:ext cx="275518" cy="211390"/>
            </a:xfrm>
            <a:custGeom>
              <a:avLst/>
              <a:gdLst/>
              <a:ahLst/>
              <a:cxnLst/>
              <a:rect l="l" t="t" r="r" b="b"/>
              <a:pathLst>
                <a:path w="26633" h="20434" extrusionOk="0">
                  <a:moveTo>
                    <a:pt x="26633" y="1"/>
                  </a:moveTo>
                  <a:cubicBezTo>
                    <a:pt x="26633" y="1"/>
                    <a:pt x="15119" y="2873"/>
                    <a:pt x="0" y="3025"/>
                  </a:cubicBezTo>
                  <a:lnTo>
                    <a:pt x="0" y="20433"/>
                  </a:lnTo>
                  <a:cubicBezTo>
                    <a:pt x="15119" y="20261"/>
                    <a:pt x="26633" y="17410"/>
                    <a:pt x="26633" y="17410"/>
                  </a:cubicBezTo>
                  <a:lnTo>
                    <a:pt x="266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293;p33">
              <a:extLst>
                <a:ext uri="{FF2B5EF4-FFF2-40B4-BE49-F238E27FC236}">
                  <a16:creationId xmlns:a16="http://schemas.microsoft.com/office/drawing/2014/main" id="{54C6D6F9-280C-3381-8B68-66EACFB40E81}"/>
                </a:ext>
              </a:extLst>
            </p:cNvPr>
            <p:cNvSpPr/>
            <p:nvPr/>
          </p:nvSpPr>
          <p:spPr>
            <a:xfrm>
              <a:off x="8423201" y="2063347"/>
              <a:ext cx="275518" cy="211379"/>
            </a:xfrm>
            <a:custGeom>
              <a:avLst/>
              <a:gdLst/>
              <a:ahLst/>
              <a:cxnLst/>
              <a:rect l="l" t="t" r="r" b="b"/>
              <a:pathLst>
                <a:path w="26633" h="20433" extrusionOk="0">
                  <a:moveTo>
                    <a:pt x="26633" y="0"/>
                  </a:moveTo>
                  <a:cubicBezTo>
                    <a:pt x="26633" y="0"/>
                    <a:pt x="15119" y="2851"/>
                    <a:pt x="0" y="3024"/>
                  </a:cubicBezTo>
                  <a:lnTo>
                    <a:pt x="0" y="20433"/>
                  </a:lnTo>
                  <a:cubicBezTo>
                    <a:pt x="15119" y="20260"/>
                    <a:pt x="26633" y="17409"/>
                    <a:pt x="26633" y="17409"/>
                  </a:cubicBezTo>
                  <a:lnTo>
                    <a:pt x="2663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294;p33">
              <a:extLst>
                <a:ext uri="{FF2B5EF4-FFF2-40B4-BE49-F238E27FC236}">
                  <a16:creationId xmlns:a16="http://schemas.microsoft.com/office/drawing/2014/main" id="{105CA395-3EC9-DCA5-73E6-317AF49C5F6D}"/>
                </a:ext>
              </a:extLst>
            </p:cNvPr>
            <p:cNvSpPr/>
            <p:nvPr/>
          </p:nvSpPr>
          <p:spPr>
            <a:xfrm>
              <a:off x="8147723" y="2063347"/>
              <a:ext cx="275508" cy="211379"/>
            </a:xfrm>
            <a:custGeom>
              <a:avLst/>
              <a:gdLst/>
              <a:ahLst/>
              <a:cxnLst/>
              <a:rect l="l" t="t" r="r" b="b"/>
              <a:pathLst>
                <a:path w="26632" h="20433" extrusionOk="0">
                  <a:moveTo>
                    <a:pt x="1" y="0"/>
                  </a:moveTo>
                  <a:lnTo>
                    <a:pt x="1" y="17409"/>
                  </a:lnTo>
                  <a:cubicBezTo>
                    <a:pt x="1" y="17409"/>
                    <a:pt x="11512" y="20260"/>
                    <a:pt x="26631" y="20433"/>
                  </a:cubicBezTo>
                  <a:lnTo>
                    <a:pt x="26631" y="3024"/>
                  </a:lnTo>
                  <a:cubicBezTo>
                    <a:pt x="11512" y="2851"/>
                    <a:pt x="1" y="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 name="Google Shape;1295;p33">
            <a:extLst>
              <a:ext uri="{FF2B5EF4-FFF2-40B4-BE49-F238E27FC236}">
                <a16:creationId xmlns:a16="http://schemas.microsoft.com/office/drawing/2014/main" id="{56544FA0-2610-8BD0-AFC8-E8F46B06B0DE}"/>
              </a:ext>
            </a:extLst>
          </p:cNvPr>
          <p:cNvGrpSpPr/>
          <p:nvPr/>
        </p:nvGrpSpPr>
        <p:grpSpPr>
          <a:xfrm>
            <a:off x="1332700" y="2121662"/>
            <a:ext cx="637703" cy="353499"/>
            <a:chOff x="6293525" y="2740097"/>
            <a:chExt cx="637703" cy="353499"/>
          </a:xfrm>
        </p:grpSpPr>
        <p:sp>
          <p:nvSpPr>
            <p:cNvPr id="28" name="Google Shape;1296;p33">
              <a:extLst>
                <a:ext uri="{FF2B5EF4-FFF2-40B4-BE49-F238E27FC236}">
                  <a16:creationId xmlns:a16="http://schemas.microsoft.com/office/drawing/2014/main" id="{AE176F14-73F1-EB22-1F70-ECA86DE8F08D}"/>
                </a:ext>
              </a:extLst>
            </p:cNvPr>
            <p:cNvSpPr/>
            <p:nvPr/>
          </p:nvSpPr>
          <p:spPr>
            <a:xfrm>
              <a:off x="6293525" y="2857173"/>
              <a:ext cx="119557" cy="119330"/>
            </a:xfrm>
            <a:custGeom>
              <a:avLst/>
              <a:gdLst/>
              <a:ahLst/>
              <a:cxnLst/>
              <a:rect l="l" t="t" r="r" b="b"/>
              <a:pathLst>
                <a:path w="11557" h="11535" extrusionOk="0">
                  <a:moveTo>
                    <a:pt x="5768" y="1772"/>
                  </a:moveTo>
                  <a:cubicBezTo>
                    <a:pt x="7971" y="1772"/>
                    <a:pt x="9763" y="3563"/>
                    <a:pt x="9763" y="5767"/>
                  </a:cubicBezTo>
                  <a:cubicBezTo>
                    <a:pt x="9763" y="7970"/>
                    <a:pt x="7971" y="9763"/>
                    <a:pt x="5768" y="9763"/>
                  </a:cubicBezTo>
                  <a:cubicBezTo>
                    <a:pt x="3586" y="9763"/>
                    <a:pt x="1794" y="7970"/>
                    <a:pt x="1794" y="5767"/>
                  </a:cubicBezTo>
                  <a:cubicBezTo>
                    <a:pt x="1794" y="3563"/>
                    <a:pt x="3586" y="1772"/>
                    <a:pt x="5768" y="1772"/>
                  </a:cubicBezTo>
                  <a:close/>
                  <a:moveTo>
                    <a:pt x="5768" y="1"/>
                  </a:moveTo>
                  <a:cubicBezTo>
                    <a:pt x="2592" y="1"/>
                    <a:pt x="1" y="2592"/>
                    <a:pt x="1" y="5767"/>
                  </a:cubicBezTo>
                  <a:cubicBezTo>
                    <a:pt x="1" y="8942"/>
                    <a:pt x="2592" y="11534"/>
                    <a:pt x="5768" y="11534"/>
                  </a:cubicBezTo>
                  <a:cubicBezTo>
                    <a:pt x="8965" y="11534"/>
                    <a:pt x="11557" y="8942"/>
                    <a:pt x="11557" y="5767"/>
                  </a:cubicBezTo>
                  <a:cubicBezTo>
                    <a:pt x="11557" y="2592"/>
                    <a:pt x="8965" y="1"/>
                    <a:pt x="57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297;p33">
              <a:extLst>
                <a:ext uri="{FF2B5EF4-FFF2-40B4-BE49-F238E27FC236}">
                  <a16:creationId xmlns:a16="http://schemas.microsoft.com/office/drawing/2014/main" id="{11748ECF-AD19-5C60-A59D-DCED698F660C}"/>
                </a:ext>
              </a:extLst>
            </p:cNvPr>
            <p:cNvSpPr/>
            <p:nvPr/>
          </p:nvSpPr>
          <p:spPr>
            <a:xfrm>
              <a:off x="6353191" y="2740097"/>
              <a:ext cx="578037" cy="353499"/>
            </a:xfrm>
            <a:custGeom>
              <a:avLst/>
              <a:gdLst/>
              <a:ahLst/>
              <a:cxnLst/>
              <a:rect l="l" t="t" r="r" b="b"/>
              <a:pathLst>
                <a:path w="55876" h="34171" extrusionOk="0">
                  <a:moveTo>
                    <a:pt x="17084" y="1"/>
                  </a:moveTo>
                  <a:cubicBezTo>
                    <a:pt x="7646" y="1"/>
                    <a:pt x="0" y="7647"/>
                    <a:pt x="0" y="17085"/>
                  </a:cubicBezTo>
                  <a:cubicBezTo>
                    <a:pt x="0" y="26524"/>
                    <a:pt x="7646" y="34170"/>
                    <a:pt x="17084" y="34170"/>
                  </a:cubicBezTo>
                  <a:cubicBezTo>
                    <a:pt x="20324" y="34170"/>
                    <a:pt x="23370" y="33263"/>
                    <a:pt x="25940" y="31708"/>
                  </a:cubicBezTo>
                  <a:lnTo>
                    <a:pt x="25940" y="31685"/>
                  </a:lnTo>
                  <a:cubicBezTo>
                    <a:pt x="27365" y="30821"/>
                    <a:pt x="28661" y="29764"/>
                    <a:pt x="29763" y="28532"/>
                  </a:cubicBezTo>
                  <a:cubicBezTo>
                    <a:pt x="32269" y="26026"/>
                    <a:pt x="34881" y="22766"/>
                    <a:pt x="40822" y="17085"/>
                  </a:cubicBezTo>
                  <a:cubicBezTo>
                    <a:pt x="48186" y="10043"/>
                    <a:pt x="55876" y="10043"/>
                    <a:pt x="55876" y="10043"/>
                  </a:cubicBezTo>
                  <a:lnTo>
                    <a:pt x="55876" y="1"/>
                  </a:lnTo>
                  <a:lnTo>
                    <a:pt x="39181" y="1"/>
                  </a:lnTo>
                  <a:lnTo>
                    <a:pt x="39181" y="2290"/>
                  </a:lnTo>
                  <a:cubicBezTo>
                    <a:pt x="39181" y="3650"/>
                    <a:pt x="38078" y="4773"/>
                    <a:pt x="36696" y="4773"/>
                  </a:cubicBezTo>
                  <a:cubicBezTo>
                    <a:pt x="35336" y="4773"/>
                    <a:pt x="34234" y="3650"/>
                    <a:pt x="34234" y="2290"/>
                  </a:cubicBezTo>
                  <a:lnTo>
                    <a:pt x="342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298;p33">
              <a:extLst>
                <a:ext uri="{FF2B5EF4-FFF2-40B4-BE49-F238E27FC236}">
                  <a16:creationId xmlns:a16="http://schemas.microsoft.com/office/drawing/2014/main" id="{EBFC13BF-4B9B-DAD7-F82D-99E7F467C187}"/>
                </a:ext>
              </a:extLst>
            </p:cNvPr>
            <p:cNvSpPr/>
            <p:nvPr/>
          </p:nvSpPr>
          <p:spPr>
            <a:xfrm>
              <a:off x="6415742" y="2802659"/>
              <a:ext cx="228138" cy="228366"/>
            </a:xfrm>
            <a:custGeom>
              <a:avLst/>
              <a:gdLst/>
              <a:ahLst/>
              <a:cxnLst/>
              <a:rect l="l" t="t" r="r" b="b"/>
              <a:pathLst>
                <a:path w="22053" h="22075" extrusionOk="0">
                  <a:moveTo>
                    <a:pt x="11037" y="0"/>
                  </a:moveTo>
                  <a:cubicBezTo>
                    <a:pt x="4946" y="0"/>
                    <a:pt x="1" y="4946"/>
                    <a:pt x="1" y="11037"/>
                  </a:cubicBezTo>
                  <a:cubicBezTo>
                    <a:pt x="1" y="17127"/>
                    <a:pt x="4946" y="22074"/>
                    <a:pt x="11037" y="22074"/>
                  </a:cubicBezTo>
                  <a:cubicBezTo>
                    <a:pt x="17107" y="22074"/>
                    <a:pt x="22052" y="17127"/>
                    <a:pt x="22052" y="11037"/>
                  </a:cubicBezTo>
                  <a:cubicBezTo>
                    <a:pt x="22052" y="4946"/>
                    <a:pt x="17107" y="0"/>
                    <a:pt x="110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 name="Google Shape;1284;p33">
            <a:extLst>
              <a:ext uri="{FF2B5EF4-FFF2-40B4-BE49-F238E27FC236}">
                <a16:creationId xmlns:a16="http://schemas.microsoft.com/office/drawing/2014/main" id="{99657C45-CE24-82DA-AB39-D7904E4C41ED}"/>
              </a:ext>
            </a:extLst>
          </p:cNvPr>
          <p:cNvSpPr/>
          <p:nvPr/>
        </p:nvSpPr>
        <p:spPr>
          <a:xfrm>
            <a:off x="6977000" y="2144561"/>
            <a:ext cx="834300" cy="330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 name="Google Shape;1285;p33">
            <a:extLst>
              <a:ext uri="{FF2B5EF4-FFF2-40B4-BE49-F238E27FC236}">
                <a16:creationId xmlns:a16="http://schemas.microsoft.com/office/drawing/2014/main" id="{4756FD7C-4B4D-BA0D-4044-F43CA62A1572}"/>
              </a:ext>
            </a:extLst>
          </p:cNvPr>
          <p:cNvGrpSpPr/>
          <p:nvPr/>
        </p:nvGrpSpPr>
        <p:grpSpPr>
          <a:xfrm>
            <a:off x="7078888" y="2080221"/>
            <a:ext cx="635780" cy="408573"/>
            <a:chOff x="71800" y="2337050"/>
            <a:chExt cx="1282850" cy="824400"/>
          </a:xfrm>
        </p:grpSpPr>
        <p:sp>
          <p:nvSpPr>
            <p:cNvPr id="33" name="Google Shape;1286;p33">
              <a:extLst>
                <a:ext uri="{FF2B5EF4-FFF2-40B4-BE49-F238E27FC236}">
                  <a16:creationId xmlns:a16="http://schemas.microsoft.com/office/drawing/2014/main" id="{60A75581-D2A8-DFA7-01C4-E3264DAEE3C8}"/>
                </a:ext>
              </a:extLst>
            </p:cNvPr>
            <p:cNvSpPr/>
            <p:nvPr/>
          </p:nvSpPr>
          <p:spPr>
            <a:xfrm>
              <a:off x="71800" y="2337050"/>
              <a:ext cx="1282850" cy="824400"/>
            </a:xfrm>
            <a:custGeom>
              <a:avLst/>
              <a:gdLst/>
              <a:ahLst/>
              <a:cxnLst/>
              <a:rect l="l" t="t" r="r" b="b"/>
              <a:pathLst>
                <a:path w="51314" h="32976" extrusionOk="0">
                  <a:moveTo>
                    <a:pt x="0" y="1"/>
                  </a:moveTo>
                  <a:lnTo>
                    <a:pt x="0" y="32975"/>
                  </a:lnTo>
                  <a:lnTo>
                    <a:pt x="51313" y="32975"/>
                  </a:lnTo>
                  <a:lnTo>
                    <a:pt x="513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287;p33">
              <a:extLst>
                <a:ext uri="{FF2B5EF4-FFF2-40B4-BE49-F238E27FC236}">
                  <a16:creationId xmlns:a16="http://schemas.microsoft.com/office/drawing/2014/main" id="{0A9D3770-693E-DFC4-8D06-E0B3F255D0F5}"/>
                </a:ext>
              </a:extLst>
            </p:cNvPr>
            <p:cNvSpPr/>
            <p:nvPr/>
          </p:nvSpPr>
          <p:spPr>
            <a:xfrm>
              <a:off x="145125" y="2410375"/>
              <a:ext cx="1136200" cy="677725"/>
            </a:xfrm>
            <a:custGeom>
              <a:avLst/>
              <a:gdLst/>
              <a:ahLst/>
              <a:cxnLst/>
              <a:rect l="l" t="t" r="r" b="b"/>
              <a:pathLst>
                <a:path w="45448" h="27109" extrusionOk="0">
                  <a:moveTo>
                    <a:pt x="0" y="1"/>
                  </a:moveTo>
                  <a:lnTo>
                    <a:pt x="0" y="27108"/>
                  </a:lnTo>
                  <a:lnTo>
                    <a:pt x="45448" y="27108"/>
                  </a:lnTo>
                  <a:lnTo>
                    <a:pt x="4544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288;p33">
              <a:extLst>
                <a:ext uri="{FF2B5EF4-FFF2-40B4-BE49-F238E27FC236}">
                  <a16:creationId xmlns:a16="http://schemas.microsoft.com/office/drawing/2014/main" id="{F0397A4A-461C-341A-AD6A-7FBB6173C09B}"/>
                </a:ext>
              </a:extLst>
            </p:cNvPr>
            <p:cNvSpPr/>
            <p:nvPr/>
          </p:nvSpPr>
          <p:spPr>
            <a:xfrm>
              <a:off x="145125" y="2410375"/>
              <a:ext cx="568325" cy="677725"/>
            </a:xfrm>
            <a:custGeom>
              <a:avLst/>
              <a:gdLst/>
              <a:ahLst/>
              <a:cxnLst/>
              <a:rect l="l" t="t" r="r" b="b"/>
              <a:pathLst>
                <a:path w="22733" h="27109" extrusionOk="0">
                  <a:moveTo>
                    <a:pt x="0" y="1"/>
                  </a:moveTo>
                  <a:lnTo>
                    <a:pt x="0" y="27108"/>
                  </a:lnTo>
                  <a:lnTo>
                    <a:pt x="22732" y="27108"/>
                  </a:lnTo>
                  <a:lnTo>
                    <a:pt x="2273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1305;p33">
            <a:extLst>
              <a:ext uri="{FF2B5EF4-FFF2-40B4-BE49-F238E27FC236}">
                <a16:creationId xmlns:a16="http://schemas.microsoft.com/office/drawing/2014/main" id="{2F63082F-31A4-093B-0551-2F5BE7C3B234}"/>
              </a:ext>
            </a:extLst>
          </p:cNvPr>
          <p:cNvSpPr txBox="1"/>
          <p:nvPr/>
        </p:nvSpPr>
        <p:spPr>
          <a:xfrm>
            <a:off x="7110103" y="2162711"/>
            <a:ext cx="285000" cy="243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700">
                <a:solidFill>
                  <a:schemeClr val="accent3"/>
                </a:solidFill>
                <a:latin typeface="Fira Sans Extra Condensed SemiBold"/>
                <a:ea typeface="Fira Sans Extra Condensed SemiBold"/>
                <a:cs typeface="Fira Sans Extra Condensed SemiBold"/>
                <a:sym typeface="Fira Sans Extra Condensed SemiBold"/>
              </a:rPr>
              <a:t>1</a:t>
            </a:r>
            <a:endParaRPr sz="1700">
              <a:solidFill>
                <a:schemeClr val="accent3"/>
              </a:solidFill>
              <a:latin typeface="Fira Sans Extra Condensed SemiBold"/>
              <a:ea typeface="Fira Sans Extra Condensed SemiBold"/>
              <a:cs typeface="Fira Sans Extra Condensed SemiBold"/>
              <a:sym typeface="Fira Sans Extra Condensed SemiBold"/>
            </a:endParaRPr>
          </a:p>
        </p:txBody>
      </p:sp>
      <p:sp>
        <p:nvSpPr>
          <p:cNvPr id="37" name="Google Shape;1306;p33">
            <a:extLst>
              <a:ext uri="{FF2B5EF4-FFF2-40B4-BE49-F238E27FC236}">
                <a16:creationId xmlns:a16="http://schemas.microsoft.com/office/drawing/2014/main" id="{56E25ACA-C093-8D06-817E-A37BD23EC3C7}"/>
              </a:ext>
            </a:extLst>
          </p:cNvPr>
          <p:cNvSpPr txBox="1"/>
          <p:nvPr/>
        </p:nvSpPr>
        <p:spPr>
          <a:xfrm>
            <a:off x="7395103" y="2162711"/>
            <a:ext cx="285000" cy="243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700">
                <a:solidFill>
                  <a:schemeClr val="accent1"/>
                </a:solidFill>
                <a:latin typeface="Fira Sans Extra Condensed SemiBold"/>
                <a:ea typeface="Fira Sans Extra Condensed SemiBold"/>
                <a:cs typeface="Fira Sans Extra Condensed SemiBold"/>
                <a:sym typeface="Fira Sans Extra Condensed SemiBold"/>
              </a:rPr>
              <a:t>0</a:t>
            </a:r>
            <a:endParaRPr sz="1700">
              <a:solidFill>
                <a:schemeClr val="accent1"/>
              </a:solidFill>
              <a:latin typeface="Fira Sans Extra Condensed SemiBold"/>
              <a:ea typeface="Fira Sans Extra Condensed SemiBold"/>
              <a:cs typeface="Fira Sans Extra Condensed SemiBold"/>
              <a:sym typeface="Fira Sans Extra Condensed SemiBold"/>
            </a:endParaRPr>
          </a:p>
        </p:txBody>
      </p:sp>
      <p:sp>
        <p:nvSpPr>
          <p:cNvPr id="38" name="Google Shape;2433;p44">
            <a:extLst>
              <a:ext uri="{FF2B5EF4-FFF2-40B4-BE49-F238E27FC236}">
                <a16:creationId xmlns:a16="http://schemas.microsoft.com/office/drawing/2014/main" id="{DAB61860-8D37-ED6B-1EDF-66FC37ED4666}"/>
              </a:ext>
            </a:extLst>
          </p:cNvPr>
          <p:cNvSpPr txBox="1">
            <a:spLocks/>
          </p:cNvSpPr>
          <p:nvPr/>
        </p:nvSpPr>
        <p:spPr>
          <a:xfrm>
            <a:off x="140988" y="2891849"/>
            <a:ext cx="2855996" cy="408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5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1pPr>
            <a:lvl2pPr marR="0" lvl="1"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2pPr>
            <a:lvl3pPr marR="0" lvl="2"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3pPr>
            <a:lvl4pPr marR="0" lvl="3"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4pPr>
            <a:lvl5pPr marR="0" lvl="4"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5pPr>
            <a:lvl6pPr marR="0" lvl="5"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6pPr>
            <a:lvl7pPr marR="0" lvl="6"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7pPr>
            <a:lvl8pPr marR="0" lvl="7"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8pPr>
            <a:lvl9pPr marR="0" lvl="8"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9pPr>
          </a:lstStyle>
          <a:p>
            <a:pPr>
              <a:lnSpc>
                <a:spcPct val="100000"/>
              </a:lnSpc>
            </a:pPr>
            <a:r>
              <a:rPr lang="en-US" sz="2000" b="0" dirty="0"/>
              <a:t>MAE</a:t>
            </a:r>
          </a:p>
        </p:txBody>
      </p:sp>
      <p:sp>
        <p:nvSpPr>
          <p:cNvPr id="43" name="Google Shape;2433;p44">
            <a:extLst>
              <a:ext uri="{FF2B5EF4-FFF2-40B4-BE49-F238E27FC236}">
                <a16:creationId xmlns:a16="http://schemas.microsoft.com/office/drawing/2014/main" id="{E323220D-06C5-541A-0313-72F19698DDCA}"/>
              </a:ext>
            </a:extLst>
          </p:cNvPr>
          <p:cNvSpPr txBox="1">
            <a:spLocks/>
          </p:cNvSpPr>
          <p:nvPr/>
        </p:nvSpPr>
        <p:spPr>
          <a:xfrm>
            <a:off x="5966152" y="2891876"/>
            <a:ext cx="2855996" cy="40857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5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1pPr>
            <a:lvl2pPr marR="0" lvl="1"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2pPr>
            <a:lvl3pPr marR="0" lvl="2"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3pPr>
            <a:lvl4pPr marR="0" lvl="3"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4pPr>
            <a:lvl5pPr marR="0" lvl="4"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5pPr>
            <a:lvl6pPr marR="0" lvl="5"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6pPr>
            <a:lvl7pPr marR="0" lvl="6"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7pPr>
            <a:lvl8pPr marR="0" lvl="7"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8pPr>
            <a:lvl9pPr marR="0" lvl="8"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9pPr>
          </a:lstStyle>
          <a:p>
            <a:pPr>
              <a:lnSpc>
                <a:spcPct val="100000"/>
              </a:lnSpc>
            </a:pPr>
            <a:r>
              <a:rPr lang="en-SG" sz="2000" b="0" dirty="0">
                <a:solidFill>
                  <a:schemeClr val="tx1"/>
                </a:solidFill>
                <a:effectLst/>
                <a:latin typeface="Fira Sans" panose="020B0503050000020004" pitchFamily="34" charset="0"/>
              </a:rPr>
              <a:t>R</a:t>
            </a:r>
            <a:r>
              <a:rPr lang="en-SG" sz="2000" b="0" baseline="30000" dirty="0">
                <a:solidFill>
                  <a:schemeClr val="tx1"/>
                </a:solidFill>
                <a:latin typeface="Fira Sans" panose="020B0503050000020004" pitchFamily="34" charset="0"/>
              </a:rPr>
              <a:t>2</a:t>
            </a:r>
            <a:endParaRPr lang="en-SG" sz="2000" b="0" dirty="0">
              <a:solidFill>
                <a:schemeClr val="tx1"/>
              </a:solidFill>
              <a:effectLst/>
              <a:latin typeface="Fira Sans" panose="020B0503050000020004" pitchFamily="34" charset="0"/>
            </a:endParaRPr>
          </a:p>
        </p:txBody>
      </p:sp>
      <p:sp>
        <p:nvSpPr>
          <p:cNvPr id="3" name="Google Shape;2433;p44">
            <a:extLst>
              <a:ext uri="{FF2B5EF4-FFF2-40B4-BE49-F238E27FC236}">
                <a16:creationId xmlns:a16="http://schemas.microsoft.com/office/drawing/2014/main" id="{E64FB114-BCEF-5C0E-3C19-5B78BDBF3821}"/>
              </a:ext>
            </a:extLst>
          </p:cNvPr>
          <p:cNvSpPr txBox="1">
            <a:spLocks/>
          </p:cNvSpPr>
          <p:nvPr/>
        </p:nvSpPr>
        <p:spPr>
          <a:xfrm>
            <a:off x="3059918" y="2891849"/>
            <a:ext cx="2855996" cy="408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5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1pPr>
            <a:lvl2pPr marR="0" lvl="1"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2pPr>
            <a:lvl3pPr marR="0" lvl="2"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3pPr>
            <a:lvl4pPr marR="0" lvl="3"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4pPr>
            <a:lvl5pPr marR="0" lvl="4"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5pPr>
            <a:lvl6pPr marR="0" lvl="5"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6pPr>
            <a:lvl7pPr marR="0" lvl="6"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7pPr>
            <a:lvl8pPr marR="0" lvl="7"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8pPr>
            <a:lvl9pPr marR="0" lvl="8"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9pPr>
          </a:lstStyle>
          <a:p>
            <a:pPr>
              <a:lnSpc>
                <a:spcPct val="100000"/>
              </a:lnSpc>
            </a:pPr>
            <a:r>
              <a:rPr lang="en-US" sz="2000" b="0" dirty="0"/>
              <a:t>RMSE</a:t>
            </a:r>
          </a:p>
        </p:txBody>
      </p:sp>
    </p:spTree>
    <p:extLst>
      <p:ext uri="{BB962C8B-B14F-4D97-AF65-F5344CB8AC3E}">
        <p14:creationId xmlns:p14="http://schemas.microsoft.com/office/powerpoint/2010/main" val="4660730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1205;p32">
            <a:extLst>
              <a:ext uri="{FF2B5EF4-FFF2-40B4-BE49-F238E27FC236}">
                <a16:creationId xmlns:a16="http://schemas.microsoft.com/office/drawing/2014/main" id="{C4937566-2162-BC33-17E9-210C9BB88558}"/>
              </a:ext>
            </a:extLst>
          </p:cNvPr>
          <p:cNvSpPr txBox="1">
            <a:spLocks noGrp="1"/>
          </p:cNvSpPr>
          <p:nvPr>
            <p:ph type="title"/>
          </p:nvPr>
        </p:nvSpPr>
        <p:spPr>
          <a:xfrm>
            <a:off x="0" y="76354"/>
            <a:ext cx="9144000" cy="1172175"/>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Clr>
                <a:schemeClr val="dk1"/>
              </a:buClr>
              <a:buSzPts val="1100"/>
              <a:buFont typeface="Arial"/>
              <a:buNone/>
            </a:pPr>
            <a:r>
              <a:rPr lang="en-US" sz="2600"/>
              <a:t>Ever since Manchester United’s last Premier League win in 2012/13...</a:t>
            </a:r>
            <a:endParaRPr sz="2600"/>
          </a:p>
        </p:txBody>
      </p:sp>
      <p:pic>
        <p:nvPicPr>
          <p:cNvPr id="2" name="Picture 2" descr="Perfect goodbye: Ferguson bows out with title">
            <a:extLst>
              <a:ext uri="{FF2B5EF4-FFF2-40B4-BE49-F238E27FC236}">
                <a16:creationId xmlns:a16="http://schemas.microsoft.com/office/drawing/2014/main" id="{E69F912E-A7EB-ABAD-3EE6-ED3373352E57}"/>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backgroundRemoval t="4044" b="97201" l="104" r="99585">
                        <a14:foregroundMark x1="17635" y1="32970" x2="17635" y2="32970"/>
                        <a14:foregroundMark x1="17946" y1="34992" x2="24378" y2="50389"/>
                        <a14:foregroundMark x1="24793" y1="59409" x2="21577" y2="74495"/>
                        <a14:foregroundMark x1="21577" y1="74495" x2="15664" y2="79938"/>
                        <a14:foregroundMark x1="15664" y1="79938" x2="10166" y2="77605"/>
                        <a14:foregroundMark x1="10166" y1="77605" x2="6846" y2="70762"/>
                        <a14:foregroundMark x1="6846" y1="70762" x2="3631" y2="78227"/>
                        <a14:foregroundMark x1="3631" y1="78227" x2="9025" y2="82737"/>
                        <a14:foregroundMark x1="9025" y1="82737" x2="39627" y2="79005"/>
                        <a14:foregroundMark x1="39627" y1="79005" x2="83402" y2="81493"/>
                        <a14:foregroundMark x1="83402" y1="81493" x2="88382" y2="76050"/>
                        <a14:foregroundMark x1="88382" y1="76050" x2="86100" y2="68118"/>
                        <a14:foregroundMark x1="86100" y1="68118" x2="82054" y2="61586"/>
                        <a14:foregroundMark x1="82054" y1="61586" x2="78942" y2="51477"/>
                        <a14:foregroundMark x1="87241" y1="61742" x2="92842" y2="62053"/>
                        <a14:foregroundMark x1="92842" y1="62053" x2="96577" y2="67652"/>
                        <a14:foregroundMark x1="96577" y1="67652" x2="95539" y2="76050"/>
                        <a14:foregroundMark x1="95539" y1="76050" x2="92324" y2="82737"/>
                        <a14:foregroundMark x1="92324" y1="82737" x2="80602" y2="87558"/>
                        <a14:foregroundMark x1="80602" y1="87558" x2="12863" y2="91913"/>
                        <a14:foregroundMark x1="12863" y1="91913" x2="8091" y2="87247"/>
                        <a14:foregroundMark x1="8091" y1="87247" x2="3631" y2="68429"/>
                        <a14:foregroundMark x1="3631" y1="68429" x2="1660" y2="54588"/>
                        <a14:foregroundMark x1="64212" y1="49767" x2="62448" y2="59565"/>
                        <a14:foregroundMark x1="62448" y1="59565" x2="58921" y2="67030"/>
                        <a14:foregroundMark x1="58921" y1="67030" x2="56224" y2="87092"/>
                        <a14:foregroundMark x1="56224" y1="87092" x2="61100" y2="93157"/>
                        <a14:foregroundMark x1="61100" y1="93157" x2="67324" y2="93779"/>
                        <a14:foregroundMark x1="67324" y1="93779" x2="88797" y2="90669"/>
                        <a14:foregroundMark x1="88797" y1="90669" x2="92324" y2="80871"/>
                        <a14:foregroundMark x1="92324" y1="80871" x2="91494" y2="27683"/>
                        <a14:foregroundMark x1="64938" y1="10109" x2="64834" y2="18040"/>
                        <a14:foregroundMark x1="64834" y1="18040" x2="64419" y2="19596"/>
                        <a14:foregroundMark x1="65871" y1="4199" x2="67635" y2="5443"/>
                        <a14:foregroundMark x1="96473" y1="59098" x2="98237" y2="80404"/>
                        <a14:foregroundMark x1="98237" y1="80404" x2="97199" y2="88491"/>
                        <a14:foregroundMark x1="97199" y1="88491" x2="55705" y2="97201"/>
                        <a14:foregroundMark x1="55705" y1="97201" x2="104" y2="97201"/>
                        <a14:foregroundMark x1="15664" y1="27216" x2="13382" y2="20062"/>
                        <a14:foregroundMark x1="13382" y1="20062" x2="13382" y2="20062"/>
                        <a14:foregroundMark x1="34336" y1="31726" x2="33299" y2="26439"/>
                        <a14:foregroundMark x1="43050" y1="33593" x2="41183" y2="50389"/>
                        <a14:foregroundMark x1="41183" y1="50389" x2="38382" y2="58009"/>
                        <a14:foregroundMark x1="38382" y1="58009" x2="37759" y2="58631"/>
                        <a14:foregroundMark x1="49170" y1="31726" x2="54461" y2="31104"/>
                        <a14:foregroundMark x1="54461" y1="31104" x2="56846" y2="24106"/>
                        <a14:foregroundMark x1="56846" y1="24106" x2="56846" y2="22862"/>
                        <a14:foregroundMark x1="56535" y1="23328" x2="57988" y2="18818"/>
                        <a14:foregroundMark x1="58610" y1="18196" x2="56017" y2="26750"/>
                        <a14:foregroundMark x1="82469" y1="37014" x2="82988" y2="48523"/>
                        <a14:foregroundMark x1="80290" y1="42613" x2="78320" y2="42146"/>
                        <a14:foregroundMark x1="12967" y1="46345" x2="12033" y2="55988"/>
                        <a14:foregroundMark x1="93672" y1="57854" x2="96577" y2="74339"/>
                        <a14:foregroundMark x1="96577" y1="74339" x2="94606" y2="89580"/>
                        <a14:foregroundMark x1="97407" y1="55832" x2="99585" y2="89891"/>
                        <a14:foregroundMark x1="92324" y1="25194" x2="92324" y2="25194"/>
                        <a14:foregroundMark x1="94087" y1="25661" x2="94087" y2="25661"/>
                        <a14:foregroundMark x1="65871" y1="44012" x2="64212" y2="54588"/>
                        <a14:foregroundMark x1="92012" y1="26750" x2="93050" y2="22706"/>
                        <a14:foregroundMark x1="94606" y1="23795" x2="94606" y2="23795"/>
                        <a14:foregroundMark x1="93672" y1="30171" x2="95436" y2="28460"/>
                        <a14:foregroundMark x1="95021" y1="28460" x2="95021" y2="28460"/>
                        <a14:backgroundMark x1="8195" y1="26594" x2="5913" y2="17574"/>
                        <a14:backgroundMark x1="5913" y1="17574" x2="9440" y2="10731"/>
                        <a14:backgroundMark x1="9440" y1="10731" x2="15664" y2="10420"/>
                        <a14:backgroundMark x1="15664" y1="10420" x2="27178" y2="12753"/>
                        <a14:backgroundMark x1="27178" y1="12753" x2="39730" y2="9642"/>
                        <a14:backgroundMark x1="39730" y1="9642" x2="51245" y2="9020"/>
                        <a14:backgroundMark x1="51245" y1="9020" x2="55913" y2="9798"/>
                        <a14:backgroundMark x1="79564" y1="13686" x2="78942" y2="22084"/>
                        <a14:backgroundMark x1="78942" y1="22084" x2="72925" y2="36392"/>
                        <a14:backgroundMark x1="72925" y1="36392" x2="73340" y2="44635"/>
                        <a14:backgroundMark x1="73340" y1="44635" x2="73029" y2="45723"/>
                        <a14:backgroundMark x1="79461" y1="28616" x2="83299" y2="22706"/>
                        <a14:backgroundMark x1="83299" y1="22706" x2="82676" y2="14463"/>
                        <a14:backgroundMark x1="82676" y1="14463" x2="78008" y2="10731"/>
                        <a14:backgroundMark x1="78008" y1="10731" x2="73029" y2="14619"/>
                        <a14:backgroundMark x1="73029" y1="14619" x2="70124" y2="24417"/>
                        <a14:backgroundMark x1="70124" y1="24417" x2="70539" y2="48523"/>
                        <a14:backgroundMark x1="36826" y1="13686" x2="21473" y2="14619"/>
                        <a14:backgroundMark x1="21473" y1="14619" x2="19606" y2="23950"/>
                        <a14:backgroundMark x1="19606" y1="23950" x2="24481" y2="20840"/>
                        <a14:backgroundMark x1="24481" y1="20840" x2="21784" y2="13686"/>
                        <a14:backgroundMark x1="21784" y1="13686" x2="15664" y2="10575"/>
                        <a14:backgroundMark x1="15664" y1="10575" x2="8714" y2="13064"/>
                        <a14:backgroundMark x1="8714" y1="13064" x2="5394" y2="20840"/>
                        <a14:backgroundMark x1="5394" y1="20840" x2="6639" y2="37947"/>
                        <a14:backgroundMark x1="6639" y1="37947" x2="3216" y2="30482"/>
                        <a14:backgroundMark x1="3216" y1="30482" x2="3423" y2="21928"/>
                        <a14:backgroundMark x1="519" y1="37325" x2="5498" y2="40747"/>
                        <a14:backgroundMark x1="5498" y1="40747" x2="9129" y2="34526"/>
                        <a14:backgroundMark x1="9129" y1="34526" x2="14419" y2="37481"/>
                        <a14:backgroundMark x1="14419" y1="37481" x2="17012" y2="41991"/>
                        <a14:backgroundMark x1="22925" y1="30327" x2="26245" y2="20062"/>
                        <a14:backgroundMark x1="26245" y1="20062" x2="31639" y2="14152"/>
                        <a14:backgroundMark x1="31639" y1="14152" x2="37137" y2="14619"/>
                        <a14:backgroundMark x1="37137" y1="14619" x2="40456" y2="12442"/>
                        <a14:backgroundMark x1="53942" y1="14774" x2="58817" y2="11353"/>
                        <a14:backgroundMark x1="58817" y1="11353" x2="60373" y2="15086"/>
                        <a14:backgroundMark x1="69295" y1="26594" x2="67635" y2="34059"/>
                        <a14:backgroundMark x1="67635" y1="34059" x2="72303" y2="51011"/>
                        <a14:backgroundMark x1="85581" y1="33437" x2="86826" y2="38880"/>
                        <a14:backgroundMark x1="94813" y1="20062" x2="91183" y2="18974"/>
                        <a14:backgroundMark x1="69087" y1="26594" x2="65145" y2="32037"/>
                        <a14:backgroundMark x1="65145" y1="32037" x2="63693" y2="37325"/>
                        <a14:backgroundMark x1="59129" y1="6687" x2="61515" y2="22084"/>
                        <a14:backgroundMark x1="61515" y1="22084" x2="59751" y2="27683"/>
                        <a14:backgroundMark x1="24481" y1="27061" x2="27490" y2="40124"/>
                        <a14:backgroundMark x1="73029" y1="39969" x2="80705" y2="32815"/>
                        <a14:backgroundMark x1="60788" y1="43857" x2="60788" y2="43857"/>
                        <a14:backgroundMark x1="60581" y1="45101" x2="62033" y2="40747"/>
                        <a14:backgroundMark x1="31639" y1="31571" x2="27282" y2="28927"/>
                        <a14:backgroundMark x1="18776" y1="28927" x2="19295" y2="31571"/>
                        <a14:backgroundMark x1="98133" y1="38880" x2="99585" y2="30638"/>
                        <a14:backgroundMark x1="99585" y1="30638" x2="95747" y2="14308"/>
                        <a14:backgroundMark x1="95747" y1="14308" x2="90560" y2="12908"/>
                        <a14:backgroundMark x1="90560" y1="12908" x2="85373" y2="19596"/>
                        <a14:backgroundMark x1="96744" y1="28460" x2="98444" y2="32504"/>
                        <a14:backgroundMark x1="95992" y1="26671" x2="96744" y2="28460"/>
                        <a14:backgroundMark x1="95567" y1="25661" x2="95865" y2="26370"/>
                        <a14:backgroundMark x1="95436" y1="25350" x2="95567" y2="25661"/>
                        <a14:backgroundMark x1="98444" y1="32504" x2="97095" y2="40124"/>
                        <a14:backgroundMark x1="97095" y1="40124" x2="98340" y2="44946"/>
                        <a14:backgroundMark x1="97303" y1="46967" x2="94917" y2="41835"/>
                        <a14:backgroundMark x1="87033" y1="34837" x2="86411" y2="20684"/>
                        <a14:backgroundMark x1="88382" y1="26128" x2="87033" y2="21617"/>
                      </a14:backgroundRemoval>
                    </a14:imgEffect>
                    <a14:imgEffect>
                      <a14:artisticPaintBrush/>
                    </a14:imgEffect>
                  </a14:imgLayer>
                </a14:imgProps>
              </a:ext>
              <a:ext uri="{28A0092B-C50C-407E-A947-70E740481C1C}">
                <a14:useLocalDpi xmlns:a14="http://schemas.microsoft.com/office/drawing/2010/main" val="0"/>
              </a:ext>
            </a:extLst>
          </a:blip>
          <a:srcRect t="1462"/>
          <a:stretch/>
        </p:blipFill>
        <p:spPr bwMode="auto">
          <a:xfrm>
            <a:off x="0" y="662441"/>
            <a:ext cx="9144000" cy="601064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Manchester United F.C. - Wikipedia">
            <a:extLst>
              <a:ext uri="{FF2B5EF4-FFF2-40B4-BE49-F238E27FC236}">
                <a16:creationId xmlns:a16="http://schemas.microsoft.com/office/drawing/2014/main" id="{CBB505EC-6C36-507A-F70F-17BCB3CD8BA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21355018">
            <a:off x="518315" y="1511407"/>
            <a:ext cx="2477102" cy="2511205"/>
          </a:xfrm>
          <a:prstGeom prst="rect">
            <a:avLst/>
          </a:prstGeom>
          <a:noFill/>
          <a:effectLst>
            <a:glow rad="149663">
              <a:schemeClr val="accent6"/>
            </a:glo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4235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8" accel="50000" fill="hold" nodeType="clickEffect">
                                  <p:stCondLst>
                                    <p:cond delay="0"/>
                                  </p:stCondLst>
                                  <p:childTnLst>
                                    <p:anim calcmode="lin" valueType="num">
                                      <p:cBhvr additive="base">
                                        <p:cTn id="6" dur="200"/>
                                        <p:tgtEl>
                                          <p:spTgt spid="1026"/>
                                        </p:tgtEl>
                                        <p:attrNameLst>
                                          <p:attrName>ppt_x</p:attrName>
                                        </p:attrNameLst>
                                      </p:cBhvr>
                                      <p:tavLst>
                                        <p:tav tm="0">
                                          <p:val>
                                            <p:strVal val="ppt_x"/>
                                          </p:val>
                                        </p:tav>
                                        <p:tav tm="100000">
                                          <p:val>
                                            <p:strVal val="0-ppt_w/2"/>
                                          </p:val>
                                        </p:tav>
                                      </p:tavLst>
                                    </p:anim>
                                    <p:anim calcmode="lin" valueType="num">
                                      <p:cBhvr additive="base">
                                        <p:cTn id="7" dur="200"/>
                                        <p:tgtEl>
                                          <p:spTgt spid="1026"/>
                                        </p:tgtEl>
                                        <p:attrNameLst>
                                          <p:attrName>ppt_y</p:attrName>
                                        </p:attrNameLst>
                                      </p:cBhvr>
                                      <p:tavLst>
                                        <p:tav tm="0">
                                          <p:val>
                                            <p:strVal val="ppt_y"/>
                                          </p:val>
                                        </p:tav>
                                        <p:tav tm="100000">
                                          <p:val>
                                            <p:strVal val="ppt_y"/>
                                          </p:val>
                                        </p:tav>
                                      </p:tavLst>
                                    </p:anim>
                                    <p:set>
                                      <p:cBhvr>
                                        <p:cTn id="8" dur="1" fill="hold">
                                          <p:stCondLst>
                                            <p:cond delay="199"/>
                                          </p:stCondLst>
                                        </p:cTn>
                                        <p:tgtEl>
                                          <p:spTgt spid="1026"/>
                                        </p:tgtEl>
                                        <p:attrNameLst>
                                          <p:attrName>style.visibility</p:attrName>
                                        </p:attrNameLst>
                                      </p:cBhvr>
                                      <p:to>
                                        <p:strVal val="hidden"/>
                                      </p:to>
                                    </p:set>
                                  </p:childTnLst>
                                </p:cTn>
                              </p:par>
                              <p:par>
                                <p:cTn id="9" presetID="2" presetClass="exit" presetSubtype="4" accel="50000" fill="hold" nodeType="withEffect">
                                  <p:stCondLst>
                                    <p:cond delay="0"/>
                                  </p:stCondLst>
                                  <p:childTnLst>
                                    <p:anim calcmode="lin" valueType="num">
                                      <p:cBhvr additive="base">
                                        <p:cTn id="10" dur="200"/>
                                        <p:tgtEl>
                                          <p:spTgt spid="2"/>
                                        </p:tgtEl>
                                        <p:attrNameLst>
                                          <p:attrName>ppt_x</p:attrName>
                                        </p:attrNameLst>
                                      </p:cBhvr>
                                      <p:tavLst>
                                        <p:tav tm="0">
                                          <p:val>
                                            <p:strVal val="ppt_x"/>
                                          </p:val>
                                        </p:tav>
                                        <p:tav tm="100000">
                                          <p:val>
                                            <p:strVal val="ppt_x"/>
                                          </p:val>
                                        </p:tav>
                                      </p:tavLst>
                                    </p:anim>
                                    <p:anim calcmode="lin" valueType="num">
                                      <p:cBhvr additive="base">
                                        <p:cTn id="11" dur="200"/>
                                        <p:tgtEl>
                                          <p:spTgt spid="2"/>
                                        </p:tgtEl>
                                        <p:attrNameLst>
                                          <p:attrName>ppt_y</p:attrName>
                                        </p:attrNameLst>
                                      </p:cBhvr>
                                      <p:tavLst>
                                        <p:tav tm="0">
                                          <p:val>
                                            <p:strVal val="ppt_y"/>
                                          </p:val>
                                        </p:tav>
                                        <p:tav tm="100000">
                                          <p:val>
                                            <p:strVal val="1+ppt_h/2"/>
                                          </p:val>
                                        </p:tav>
                                      </p:tavLst>
                                    </p:anim>
                                    <p:set>
                                      <p:cBhvr>
                                        <p:cTn id="12" dur="1" fill="hold">
                                          <p:stCondLst>
                                            <p:cond delay="1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C30DFC-5442-9255-280C-C20479AA2911}"/>
              </a:ext>
            </a:extLst>
          </p:cNvPr>
          <p:cNvSpPr>
            <a:spLocks noGrp="1"/>
          </p:cNvSpPr>
          <p:nvPr>
            <p:ph type="title"/>
          </p:nvPr>
        </p:nvSpPr>
        <p:spPr/>
        <p:txBody>
          <a:bodyPr/>
          <a:lstStyle/>
          <a:p>
            <a:r>
              <a:rPr lang="en-US"/>
              <a:t>Player Valuation Artificial Neural Network</a:t>
            </a:r>
          </a:p>
        </p:txBody>
      </p:sp>
      <p:grpSp>
        <p:nvGrpSpPr>
          <p:cNvPr id="11" name="Group 10">
            <a:extLst>
              <a:ext uri="{FF2B5EF4-FFF2-40B4-BE49-F238E27FC236}">
                <a16:creationId xmlns:a16="http://schemas.microsoft.com/office/drawing/2014/main" id="{62CA5B7E-943D-3181-F5A0-70E4B821F3BC}"/>
              </a:ext>
            </a:extLst>
          </p:cNvPr>
          <p:cNvGrpSpPr/>
          <p:nvPr/>
        </p:nvGrpSpPr>
        <p:grpSpPr>
          <a:xfrm>
            <a:off x="382323" y="1442431"/>
            <a:ext cx="4409271" cy="3336092"/>
            <a:chOff x="382323" y="1442431"/>
            <a:chExt cx="4409271" cy="3336092"/>
          </a:xfrm>
        </p:grpSpPr>
        <p:pic>
          <p:nvPicPr>
            <p:cNvPr id="4" name="Picture 3" descr="Chart, line chart&#10;&#10;Description automatically generated">
              <a:extLst>
                <a:ext uri="{FF2B5EF4-FFF2-40B4-BE49-F238E27FC236}">
                  <a16:creationId xmlns:a16="http://schemas.microsoft.com/office/drawing/2014/main" id="{471118DE-F161-FDB8-6352-FE3932FB73F5}"/>
                </a:ext>
              </a:extLst>
            </p:cNvPr>
            <p:cNvPicPr>
              <a:picLocks noChangeAspect="1"/>
            </p:cNvPicPr>
            <p:nvPr/>
          </p:nvPicPr>
          <p:blipFill>
            <a:blip r:embed="rId3"/>
            <a:stretch>
              <a:fillRect/>
            </a:stretch>
          </p:blipFill>
          <p:spPr>
            <a:xfrm rot="21448444">
              <a:off x="382323" y="1442431"/>
              <a:ext cx="4409271" cy="2723186"/>
            </a:xfrm>
            <a:prstGeom prst="rect">
              <a:avLst/>
            </a:prstGeom>
            <a:ln w="76200">
              <a:solidFill>
                <a:schemeClr val="tx1"/>
              </a:solidFill>
            </a:ln>
          </p:spPr>
        </p:pic>
        <p:sp>
          <p:nvSpPr>
            <p:cNvPr id="3" name="Title 1">
              <a:extLst>
                <a:ext uri="{FF2B5EF4-FFF2-40B4-BE49-F238E27FC236}">
                  <a16:creationId xmlns:a16="http://schemas.microsoft.com/office/drawing/2014/main" id="{8EBF8CF1-0786-C6F5-6496-95C74EB09998}"/>
                </a:ext>
              </a:extLst>
            </p:cNvPr>
            <p:cNvSpPr txBox="1">
              <a:spLocks/>
            </p:cNvSpPr>
            <p:nvPr/>
          </p:nvSpPr>
          <p:spPr>
            <a:xfrm rot="21430641">
              <a:off x="1223856" y="4369923"/>
              <a:ext cx="3019506" cy="408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5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1pPr>
              <a:lvl2pPr marR="0" lvl="1"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2pPr>
              <a:lvl3pPr marR="0" lvl="2"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3pPr>
              <a:lvl4pPr marR="0" lvl="3"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4pPr>
              <a:lvl5pPr marR="0" lvl="4"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5pPr>
              <a:lvl6pPr marR="0" lvl="5"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6pPr>
              <a:lvl7pPr marR="0" lvl="6"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7pPr>
              <a:lvl8pPr marR="0" lvl="7"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8pPr>
              <a:lvl9pPr marR="0" lvl="8"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9pPr>
            </a:lstStyle>
            <a:p>
              <a:r>
                <a:rPr lang="en-US" sz="2400" b="0"/>
                <a:t>Training Metrics</a:t>
              </a:r>
            </a:p>
          </p:txBody>
        </p:sp>
      </p:grpSp>
      <p:graphicFrame>
        <p:nvGraphicFramePr>
          <p:cNvPr id="8" name="Table 8">
            <a:extLst>
              <a:ext uri="{FF2B5EF4-FFF2-40B4-BE49-F238E27FC236}">
                <a16:creationId xmlns:a16="http://schemas.microsoft.com/office/drawing/2014/main" id="{29992FBA-14D6-8A22-1DBE-6F8318D11248}"/>
              </a:ext>
            </a:extLst>
          </p:cNvPr>
          <p:cNvGraphicFramePr>
            <a:graphicFrameLocks noGrp="1"/>
          </p:cNvGraphicFramePr>
          <p:nvPr>
            <p:extLst>
              <p:ext uri="{D42A27DB-BD31-4B8C-83A1-F6EECF244321}">
                <p14:modId xmlns:p14="http://schemas.microsoft.com/office/powerpoint/2010/main" val="186664192"/>
              </p:ext>
            </p:extLst>
          </p:nvPr>
        </p:nvGraphicFramePr>
        <p:xfrm>
          <a:off x="5286374" y="1275152"/>
          <a:ext cx="3414714" cy="2001520"/>
        </p:xfrm>
        <a:graphic>
          <a:graphicData uri="http://schemas.openxmlformats.org/drawingml/2006/table">
            <a:tbl>
              <a:tblPr firstRow="1" bandRow="1">
                <a:tableStyleId>{F1F352F7-BCA6-4D26-B7AB-98A790528103}</a:tableStyleId>
              </a:tblPr>
              <a:tblGrid>
                <a:gridCol w="2114551">
                  <a:extLst>
                    <a:ext uri="{9D8B030D-6E8A-4147-A177-3AD203B41FA5}">
                      <a16:colId xmlns:a16="http://schemas.microsoft.com/office/drawing/2014/main" val="2706254517"/>
                    </a:ext>
                  </a:extLst>
                </a:gridCol>
                <a:gridCol w="1300163">
                  <a:extLst>
                    <a:ext uri="{9D8B030D-6E8A-4147-A177-3AD203B41FA5}">
                      <a16:colId xmlns:a16="http://schemas.microsoft.com/office/drawing/2014/main" val="146658267"/>
                    </a:ext>
                  </a:extLst>
                </a:gridCol>
              </a:tblGrid>
              <a:tr h="370840">
                <a:tc>
                  <a:txBody>
                    <a:bodyPr/>
                    <a:lstStyle/>
                    <a:p>
                      <a:r>
                        <a:rPr lang="en-US"/>
                        <a:t>Hyperparameters</a:t>
                      </a:r>
                    </a:p>
                  </a:txBody>
                  <a:tcP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85000"/>
                      </a:schemeClr>
                    </a:solidFill>
                  </a:tcPr>
                </a:tc>
                <a:tc>
                  <a:txBody>
                    <a:bodyPr/>
                    <a:lstStyle/>
                    <a:p>
                      <a:r>
                        <a:rPr lang="en-US"/>
                        <a:t>Values</a:t>
                      </a:r>
                    </a:p>
                  </a:txBody>
                  <a:tcP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85000"/>
                      </a:schemeClr>
                    </a:solidFill>
                  </a:tcPr>
                </a:tc>
                <a:extLst>
                  <a:ext uri="{0D108BD9-81ED-4DB2-BD59-A6C34878D82A}">
                    <a16:rowId xmlns:a16="http://schemas.microsoft.com/office/drawing/2014/main" val="1686325268"/>
                  </a:ext>
                </a:extLst>
              </a:tr>
              <a:tr h="370840">
                <a:tc>
                  <a:txBody>
                    <a:bodyPr/>
                    <a:lstStyle/>
                    <a:p>
                      <a:r>
                        <a:rPr lang="en-US"/>
                        <a:t>No. of Hidden Layers</a:t>
                      </a:r>
                    </a:p>
                  </a:txBody>
                  <a:tcP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2</a:t>
                      </a:r>
                    </a:p>
                  </a:txBody>
                  <a:tcP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43171471"/>
                  </a:ext>
                </a:extLst>
              </a:tr>
              <a:tr h="370840">
                <a:tc>
                  <a:txBody>
                    <a:bodyPr/>
                    <a:lstStyle/>
                    <a:p>
                      <a:r>
                        <a:rPr lang="en-US"/>
                        <a:t>Epochs</a:t>
                      </a:r>
                    </a:p>
                  </a:txBody>
                  <a:tcP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2000 with early stopping</a:t>
                      </a:r>
                    </a:p>
                  </a:txBody>
                  <a:tcP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09765967"/>
                  </a:ext>
                </a:extLst>
              </a:tr>
              <a:tr h="370840">
                <a:tc>
                  <a:txBody>
                    <a:bodyPr/>
                    <a:lstStyle/>
                    <a:p>
                      <a:r>
                        <a:rPr lang="en-US"/>
                        <a:t>No. of Dense Units</a:t>
                      </a:r>
                    </a:p>
                  </a:txBody>
                  <a:tcP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68, 32, 8, 1</a:t>
                      </a:r>
                    </a:p>
                  </a:txBody>
                  <a:tcP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18197662"/>
                  </a:ext>
                </a:extLst>
              </a:tr>
              <a:tr h="370840">
                <a:tc>
                  <a:txBody>
                    <a:bodyPr/>
                    <a:lstStyle/>
                    <a:p>
                      <a:r>
                        <a:rPr lang="en-US"/>
                        <a:t>Batch Size</a:t>
                      </a:r>
                    </a:p>
                  </a:txBody>
                  <a:tcP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r>
                        <a:rPr lang="en-US"/>
                        <a:t>32</a:t>
                      </a:r>
                    </a:p>
                  </a:txBody>
                  <a:tcP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12820852"/>
                  </a:ext>
                </a:extLst>
              </a:tr>
            </a:tbl>
          </a:graphicData>
        </a:graphic>
      </p:graphicFrame>
      <p:graphicFrame>
        <p:nvGraphicFramePr>
          <p:cNvPr id="12" name="Table 8">
            <a:extLst>
              <a:ext uri="{FF2B5EF4-FFF2-40B4-BE49-F238E27FC236}">
                <a16:creationId xmlns:a16="http://schemas.microsoft.com/office/drawing/2014/main" id="{983B5CFA-1CA5-FC71-2CDE-480DBCDA3B6B}"/>
              </a:ext>
            </a:extLst>
          </p:cNvPr>
          <p:cNvGraphicFramePr>
            <a:graphicFrameLocks noGrp="1"/>
          </p:cNvGraphicFramePr>
          <p:nvPr>
            <p:extLst>
              <p:ext uri="{D42A27DB-BD31-4B8C-83A1-F6EECF244321}">
                <p14:modId xmlns:p14="http://schemas.microsoft.com/office/powerpoint/2010/main" val="770576445"/>
              </p:ext>
            </p:extLst>
          </p:nvPr>
        </p:nvGraphicFramePr>
        <p:xfrm>
          <a:off x="5286375" y="3402011"/>
          <a:ext cx="3414714" cy="1483360"/>
        </p:xfrm>
        <a:graphic>
          <a:graphicData uri="http://schemas.openxmlformats.org/drawingml/2006/table">
            <a:tbl>
              <a:tblPr firstRow="1" bandRow="1">
                <a:tableStyleId>{F1F352F7-BCA6-4D26-B7AB-98A790528103}</a:tableStyleId>
              </a:tblPr>
              <a:tblGrid>
                <a:gridCol w="2114551">
                  <a:extLst>
                    <a:ext uri="{9D8B030D-6E8A-4147-A177-3AD203B41FA5}">
                      <a16:colId xmlns:a16="http://schemas.microsoft.com/office/drawing/2014/main" val="2706254517"/>
                    </a:ext>
                  </a:extLst>
                </a:gridCol>
                <a:gridCol w="1300163">
                  <a:extLst>
                    <a:ext uri="{9D8B030D-6E8A-4147-A177-3AD203B41FA5}">
                      <a16:colId xmlns:a16="http://schemas.microsoft.com/office/drawing/2014/main" val="146658267"/>
                    </a:ext>
                  </a:extLst>
                </a:gridCol>
              </a:tblGrid>
              <a:tr h="370840">
                <a:tc>
                  <a:txBody>
                    <a:bodyPr/>
                    <a:lstStyle/>
                    <a:p>
                      <a:r>
                        <a:rPr lang="en-US" dirty="0"/>
                        <a:t>Performance Metric</a:t>
                      </a:r>
                    </a:p>
                  </a:txBody>
                  <a:tcP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85000"/>
                      </a:schemeClr>
                    </a:solidFill>
                  </a:tcPr>
                </a:tc>
                <a:tc>
                  <a:txBody>
                    <a:bodyPr/>
                    <a:lstStyle/>
                    <a:p>
                      <a:r>
                        <a:rPr lang="en-US"/>
                        <a:t>Values</a:t>
                      </a:r>
                    </a:p>
                  </a:txBody>
                  <a:tcP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85000"/>
                      </a:schemeClr>
                    </a:solidFill>
                  </a:tcPr>
                </a:tc>
                <a:extLst>
                  <a:ext uri="{0D108BD9-81ED-4DB2-BD59-A6C34878D82A}">
                    <a16:rowId xmlns:a16="http://schemas.microsoft.com/office/drawing/2014/main" val="1686325268"/>
                  </a:ext>
                </a:extLst>
              </a:tr>
              <a:tr h="370840">
                <a:tc>
                  <a:txBody>
                    <a:bodyPr/>
                    <a:lstStyle/>
                    <a:p>
                      <a:r>
                        <a:rPr lang="en-US"/>
                        <a:t>RMSE</a:t>
                      </a:r>
                    </a:p>
                  </a:txBody>
                  <a:tcP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l" rtl="0">
                        <a:lnSpc>
                          <a:spcPct val="100000"/>
                        </a:lnSpc>
                        <a:spcBef>
                          <a:spcPts val="0"/>
                        </a:spcBef>
                        <a:spcAft>
                          <a:spcPts val="0"/>
                        </a:spcAft>
                        <a:buClr>
                          <a:srgbClr val="000000"/>
                        </a:buClr>
                        <a:buFont typeface="Arial"/>
                      </a:pPr>
                      <a:r>
                        <a:rPr lang="en-SG" sz="1400" b="0" i="0" u="none" strike="noStrike" cap="none">
                          <a:solidFill>
                            <a:srgbClr val="000000"/>
                          </a:solidFill>
                          <a:latin typeface="Arial"/>
                          <a:cs typeface="Arial"/>
                          <a:sym typeface="Arial"/>
                        </a:rPr>
                        <a:t>12553919.35</a:t>
                      </a:r>
                      <a:endParaRPr lang="en-US" sz="1400" b="0" i="0" u="none" strike="noStrike" cap="none">
                        <a:solidFill>
                          <a:srgbClr val="000000"/>
                        </a:solidFill>
                        <a:latin typeface="Arial"/>
                        <a:cs typeface="Arial"/>
                        <a:sym typeface="Arial"/>
                      </a:endParaRPr>
                    </a:p>
                  </a:txBody>
                  <a:tcP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43171471"/>
                  </a:ext>
                </a:extLst>
              </a:tr>
              <a:tr h="370840">
                <a:tc>
                  <a:txBody>
                    <a:bodyPr/>
                    <a:lstStyle/>
                    <a:p>
                      <a:r>
                        <a:rPr lang="en-US"/>
                        <a:t>MAE</a:t>
                      </a:r>
                    </a:p>
                  </a:txBody>
                  <a:tcP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SG" sz="1400" b="0" i="0" u="none" strike="noStrike" cap="none">
                          <a:solidFill>
                            <a:srgbClr val="000000"/>
                          </a:solidFill>
                          <a:latin typeface="Arial"/>
                          <a:cs typeface="Arial"/>
                          <a:sym typeface="Arial"/>
                        </a:rPr>
                        <a:t>7906289.08</a:t>
                      </a:r>
                      <a:endParaRPr lang="en-US" sz="1400" b="0" i="0" u="none" strike="noStrike" cap="none">
                        <a:solidFill>
                          <a:srgbClr val="000000"/>
                        </a:solidFill>
                        <a:latin typeface="Arial"/>
                        <a:cs typeface="Arial"/>
                        <a:sym typeface="Arial"/>
                      </a:endParaRPr>
                    </a:p>
                  </a:txBody>
                  <a:tcP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09765967"/>
                  </a:ext>
                </a:extLst>
              </a:tr>
              <a:tr h="370840">
                <a:tc>
                  <a:txBody>
                    <a:bodyPr/>
                    <a:lstStyle/>
                    <a:p>
                      <a:r>
                        <a:rPr lang="en-US"/>
                        <a:t>R</a:t>
                      </a:r>
                      <a:r>
                        <a:rPr lang="en-US" baseline="30000"/>
                        <a:t>2</a:t>
                      </a:r>
                      <a:endParaRPr lang="en-US"/>
                    </a:p>
                  </a:txBody>
                  <a:tcP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r>
                        <a:rPr lang="en-SG" sz="1400" b="0" i="0" u="none" strike="noStrike" cap="none" dirty="0">
                          <a:solidFill>
                            <a:srgbClr val="000000"/>
                          </a:solidFill>
                          <a:latin typeface="Arial"/>
                          <a:cs typeface="Arial"/>
                          <a:sym typeface="Arial"/>
                        </a:rPr>
                        <a:t>0.51936279</a:t>
                      </a:r>
                      <a:endParaRPr lang="en-US" sz="1400" b="0" i="0" u="none" strike="noStrike" cap="none" dirty="0">
                        <a:solidFill>
                          <a:srgbClr val="000000"/>
                        </a:solidFill>
                        <a:latin typeface="Arial"/>
                        <a:cs typeface="Arial"/>
                        <a:sym typeface="Arial"/>
                      </a:endParaRPr>
                    </a:p>
                  </a:txBody>
                  <a:tcP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18197662"/>
                  </a:ext>
                </a:extLst>
              </a:tr>
            </a:tbl>
          </a:graphicData>
        </a:graphic>
      </p:graphicFrame>
    </p:spTree>
    <p:extLst>
      <p:ext uri="{BB962C8B-B14F-4D97-AF65-F5344CB8AC3E}">
        <p14:creationId xmlns:p14="http://schemas.microsoft.com/office/powerpoint/2010/main" val="660205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decel="5000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0-#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par>
                                <p:cTn id="9" presetID="2" presetClass="entr" presetSubtype="2" decel="50000" fill="hold" nodeType="withEffect">
                                  <p:stCondLst>
                                    <p:cond delay="2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1+#ppt_w/2"/>
                                          </p:val>
                                        </p:tav>
                                        <p:tav tm="100000">
                                          <p:val>
                                            <p:strVal val="#ppt_x"/>
                                          </p:val>
                                        </p:tav>
                                      </p:tavLst>
                                    </p:anim>
                                    <p:anim calcmode="lin" valueType="num">
                                      <p:cBhvr additive="base">
                                        <p:cTn id="12" dur="500" fill="hold"/>
                                        <p:tgtEl>
                                          <p:spTgt spid="8"/>
                                        </p:tgtEl>
                                        <p:attrNameLst>
                                          <p:attrName>ppt_y</p:attrName>
                                        </p:attrNameLst>
                                      </p:cBhvr>
                                      <p:tavLst>
                                        <p:tav tm="0">
                                          <p:val>
                                            <p:strVal val="#ppt_y"/>
                                          </p:val>
                                        </p:tav>
                                        <p:tav tm="100000">
                                          <p:val>
                                            <p:strVal val="#ppt_y"/>
                                          </p:val>
                                        </p:tav>
                                      </p:tavLst>
                                    </p:anim>
                                  </p:childTnLst>
                                </p:cTn>
                              </p:par>
                              <p:par>
                                <p:cTn id="13" presetID="2" presetClass="entr" presetSubtype="2" decel="50000" fill="hold" nodeType="withEffect">
                                  <p:stCondLst>
                                    <p:cond delay="40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500" fill="hold"/>
                                        <p:tgtEl>
                                          <p:spTgt spid="12"/>
                                        </p:tgtEl>
                                        <p:attrNameLst>
                                          <p:attrName>ppt_x</p:attrName>
                                        </p:attrNameLst>
                                      </p:cBhvr>
                                      <p:tavLst>
                                        <p:tav tm="0">
                                          <p:val>
                                            <p:strVal val="1+#ppt_w/2"/>
                                          </p:val>
                                        </p:tav>
                                        <p:tav tm="100000">
                                          <p:val>
                                            <p:strVal val="#ppt_x"/>
                                          </p:val>
                                        </p:tav>
                                      </p:tavLst>
                                    </p:anim>
                                    <p:anim calcmode="lin" valueType="num">
                                      <p:cBhvr additive="base">
                                        <p:cTn id="16"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C30DFC-5442-9255-280C-C20479AA2911}"/>
              </a:ext>
            </a:extLst>
          </p:cNvPr>
          <p:cNvSpPr>
            <a:spLocks noGrp="1"/>
          </p:cNvSpPr>
          <p:nvPr>
            <p:ph type="title"/>
          </p:nvPr>
        </p:nvSpPr>
        <p:spPr/>
        <p:txBody>
          <a:bodyPr/>
          <a:lstStyle/>
          <a:p>
            <a:r>
              <a:rPr lang="en-US"/>
              <a:t>Player Valuation Random Forest Regressor</a:t>
            </a:r>
          </a:p>
        </p:txBody>
      </p:sp>
      <p:graphicFrame>
        <p:nvGraphicFramePr>
          <p:cNvPr id="8" name="Table 8">
            <a:extLst>
              <a:ext uri="{FF2B5EF4-FFF2-40B4-BE49-F238E27FC236}">
                <a16:creationId xmlns:a16="http://schemas.microsoft.com/office/drawing/2014/main" id="{29992FBA-14D6-8A22-1DBE-6F8318D11248}"/>
              </a:ext>
            </a:extLst>
          </p:cNvPr>
          <p:cNvGraphicFramePr>
            <a:graphicFrameLocks noGrp="1"/>
          </p:cNvGraphicFramePr>
          <p:nvPr>
            <p:extLst>
              <p:ext uri="{D42A27DB-BD31-4B8C-83A1-F6EECF244321}">
                <p14:modId xmlns:p14="http://schemas.microsoft.com/office/powerpoint/2010/main" val="3845219065"/>
              </p:ext>
            </p:extLst>
          </p:nvPr>
        </p:nvGraphicFramePr>
        <p:xfrm>
          <a:off x="1157261" y="1732352"/>
          <a:ext cx="3414714" cy="2001520"/>
        </p:xfrm>
        <a:graphic>
          <a:graphicData uri="http://schemas.openxmlformats.org/drawingml/2006/table">
            <a:tbl>
              <a:tblPr firstRow="1" bandRow="1">
                <a:tableStyleId>{F1F352F7-BCA6-4D26-B7AB-98A790528103}</a:tableStyleId>
              </a:tblPr>
              <a:tblGrid>
                <a:gridCol w="2114551">
                  <a:extLst>
                    <a:ext uri="{9D8B030D-6E8A-4147-A177-3AD203B41FA5}">
                      <a16:colId xmlns:a16="http://schemas.microsoft.com/office/drawing/2014/main" val="2706254517"/>
                    </a:ext>
                  </a:extLst>
                </a:gridCol>
                <a:gridCol w="1300163">
                  <a:extLst>
                    <a:ext uri="{9D8B030D-6E8A-4147-A177-3AD203B41FA5}">
                      <a16:colId xmlns:a16="http://schemas.microsoft.com/office/drawing/2014/main" val="146658267"/>
                    </a:ext>
                  </a:extLst>
                </a:gridCol>
              </a:tblGrid>
              <a:tr h="370840">
                <a:tc>
                  <a:txBody>
                    <a:bodyPr/>
                    <a:lstStyle/>
                    <a:p>
                      <a:r>
                        <a:rPr lang="en-US"/>
                        <a:t>Hyperparameters</a:t>
                      </a:r>
                    </a:p>
                  </a:txBody>
                  <a:tcP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85000"/>
                      </a:schemeClr>
                    </a:solidFill>
                  </a:tcPr>
                </a:tc>
                <a:tc>
                  <a:txBody>
                    <a:bodyPr/>
                    <a:lstStyle/>
                    <a:p>
                      <a:r>
                        <a:rPr lang="en-US"/>
                        <a:t>Values</a:t>
                      </a:r>
                    </a:p>
                  </a:txBody>
                  <a:tcP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85000"/>
                      </a:schemeClr>
                    </a:solidFill>
                  </a:tcPr>
                </a:tc>
                <a:extLst>
                  <a:ext uri="{0D108BD9-81ED-4DB2-BD59-A6C34878D82A}">
                    <a16:rowId xmlns:a16="http://schemas.microsoft.com/office/drawing/2014/main" val="1686325268"/>
                  </a:ext>
                </a:extLst>
              </a:tr>
              <a:tr h="370840">
                <a:tc>
                  <a:txBody>
                    <a:bodyPr/>
                    <a:lstStyle/>
                    <a:p>
                      <a:r>
                        <a:rPr lang="en-US"/>
                        <a:t>No. of trees</a:t>
                      </a:r>
                    </a:p>
                  </a:txBody>
                  <a:tcP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100</a:t>
                      </a:r>
                    </a:p>
                  </a:txBody>
                  <a:tcP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43171471"/>
                  </a:ext>
                </a:extLst>
              </a:tr>
              <a:tr h="370840">
                <a:tc>
                  <a:txBody>
                    <a:bodyPr/>
                    <a:lstStyle/>
                    <a:p>
                      <a:r>
                        <a:rPr lang="en-US"/>
                        <a:t>Max Depth</a:t>
                      </a:r>
                    </a:p>
                  </a:txBody>
                  <a:tcP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None</a:t>
                      </a:r>
                    </a:p>
                  </a:txBody>
                  <a:tcP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09765967"/>
                  </a:ext>
                </a:extLst>
              </a:tr>
              <a:tr h="370840">
                <a:tc>
                  <a:txBody>
                    <a:bodyPr/>
                    <a:lstStyle/>
                    <a:p>
                      <a:r>
                        <a:rPr lang="en-US"/>
                        <a:t>Min Samples Split</a:t>
                      </a:r>
                    </a:p>
                  </a:txBody>
                  <a:tcP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2</a:t>
                      </a:r>
                    </a:p>
                  </a:txBody>
                  <a:tcP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18197662"/>
                  </a:ext>
                </a:extLst>
              </a:tr>
              <a:tr h="370840">
                <a:tc>
                  <a:txBody>
                    <a:bodyPr/>
                    <a:lstStyle/>
                    <a:p>
                      <a:r>
                        <a:rPr lang="en-US"/>
                        <a:t>Min Samples to be a leaf node</a:t>
                      </a:r>
                    </a:p>
                  </a:txBody>
                  <a:tcP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r>
                        <a:rPr lang="en-US"/>
                        <a:t>1</a:t>
                      </a:r>
                    </a:p>
                  </a:txBody>
                  <a:tcP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12820852"/>
                  </a:ext>
                </a:extLst>
              </a:tr>
            </a:tbl>
          </a:graphicData>
        </a:graphic>
      </p:graphicFrame>
      <p:graphicFrame>
        <p:nvGraphicFramePr>
          <p:cNvPr id="12" name="Table 8">
            <a:extLst>
              <a:ext uri="{FF2B5EF4-FFF2-40B4-BE49-F238E27FC236}">
                <a16:creationId xmlns:a16="http://schemas.microsoft.com/office/drawing/2014/main" id="{983B5CFA-1CA5-FC71-2CDE-480DBCDA3B6B}"/>
              </a:ext>
            </a:extLst>
          </p:cNvPr>
          <p:cNvGraphicFramePr>
            <a:graphicFrameLocks noGrp="1"/>
          </p:cNvGraphicFramePr>
          <p:nvPr>
            <p:extLst>
              <p:ext uri="{D42A27DB-BD31-4B8C-83A1-F6EECF244321}">
                <p14:modId xmlns:p14="http://schemas.microsoft.com/office/powerpoint/2010/main" val="4045564991"/>
              </p:ext>
            </p:extLst>
          </p:nvPr>
        </p:nvGraphicFramePr>
        <p:xfrm>
          <a:off x="5016011" y="1732352"/>
          <a:ext cx="3414714" cy="1483360"/>
        </p:xfrm>
        <a:graphic>
          <a:graphicData uri="http://schemas.openxmlformats.org/drawingml/2006/table">
            <a:tbl>
              <a:tblPr firstRow="1" bandRow="1">
                <a:tableStyleId>{F1F352F7-BCA6-4D26-B7AB-98A790528103}</a:tableStyleId>
              </a:tblPr>
              <a:tblGrid>
                <a:gridCol w="2114551">
                  <a:extLst>
                    <a:ext uri="{9D8B030D-6E8A-4147-A177-3AD203B41FA5}">
                      <a16:colId xmlns:a16="http://schemas.microsoft.com/office/drawing/2014/main" val="2706254517"/>
                    </a:ext>
                  </a:extLst>
                </a:gridCol>
                <a:gridCol w="1300163">
                  <a:extLst>
                    <a:ext uri="{9D8B030D-6E8A-4147-A177-3AD203B41FA5}">
                      <a16:colId xmlns:a16="http://schemas.microsoft.com/office/drawing/2014/main" val="146658267"/>
                    </a:ext>
                  </a:extLst>
                </a:gridCol>
              </a:tblGrid>
              <a:tr h="370840">
                <a:tc>
                  <a:txBody>
                    <a:bodyPr/>
                    <a:lstStyle/>
                    <a:p>
                      <a:r>
                        <a:rPr lang="en-US"/>
                        <a:t>Model Evaluation Metric</a:t>
                      </a:r>
                    </a:p>
                  </a:txBody>
                  <a:tcP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85000"/>
                      </a:schemeClr>
                    </a:solidFill>
                  </a:tcPr>
                </a:tc>
                <a:tc>
                  <a:txBody>
                    <a:bodyPr/>
                    <a:lstStyle/>
                    <a:p>
                      <a:r>
                        <a:rPr lang="en-US"/>
                        <a:t>Values</a:t>
                      </a:r>
                    </a:p>
                  </a:txBody>
                  <a:tcP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85000"/>
                      </a:schemeClr>
                    </a:solidFill>
                  </a:tcPr>
                </a:tc>
                <a:extLst>
                  <a:ext uri="{0D108BD9-81ED-4DB2-BD59-A6C34878D82A}">
                    <a16:rowId xmlns:a16="http://schemas.microsoft.com/office/drawing/2014/main" val="1686325268"/>
                  </a:ext>
                </a:extLst>
              </a:tr>
              <a:tr h="370840">
                <a:tc>
                  <a:txBody>
                    <a:bodyPr/>
                    <a:lstStyle/>
                    <a:p>
                      <a:r>
                        <a:rPr lang="en-US"/>
                        <a:t>RMSE</a:t>
                      </a:r>
                    </a:p>
                  </a:txBody>
                  <a:tcP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l" rtl="0">
                        <a:lnSpc>
                          <a:spcPct val="100000"/>
                        </a:lnSpc>
                        <a:spcBef>
                          <a:spcPts val="0"/>
                        </a:spcBef>
                        <a:spcAft>
                          <a:spcPts val="0"/>
                        </a:spcAft>
                        <a:buClr>
                          <a:srgbClr val="000000"/>
                        </a:buClr>
                        <a:buFont typeface="Arial"/>
                      </a:pPr>
                      <a:r>
                        <a:rPr lang="en-SG" sz="1400" b="0" i="0" u="none" strike="noStrike" cap="none">
                          <a:solidFill>
                            <a:srgbClr val="000000"/>
                          </a:solidFill>
                          <a:latin typeface="Arial"/>
                          <a:cs typeface="Arial"/>
                          <a:sym typeface="Arial"/>
                        </a:rPr>
                        <a:t>6637550.86</a:t>
                      </a:r>
                      <a:endParaRPr lang="en-US" sz="1400" b="0" i="0" u="none" strike="noStrike" cap="none">
                        <a:solidFill>
                          <a:srgbClr val="000000"/>
                        </a:solidFill>
                        <a:latin typeface="Arial"/>
                        <a:cs typeface="Arial"/>
                        <a:sym typeface="Arial"/>
                      </a:endParaRPr>
                    </a:p>
                  </a:txBody>
                  <a:tcP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43171471"/>
                  </a:ext>
                </a:extLst>
              </a:tr>
              <a:tr h="370840">
                <a:tc>
                  <a:txBody>
                    <a:bodyPr/>
                    <a:lstStyle/>
                    <a:p>
                      <a:r>
                        <a:rPr lang="en-US"/>
                        <a:t>MAE</a:t>
                      </a:r>
                    </a:p>
                  </a:txBody>
                  <a:tcP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l" rtl="0">
                        <a:lnSpc>
                          <a:spcPct val="100000"/>
                        </a:lnSpc>
                        <a:spcBef>
                          <a:spcPts val="0"/>
                        </a:spcBef>
                        <a:spcAft>
                          <a:spcPts val="0"/>
                        </a:spcAft>
                        <a:buClr>
                          <a:srgbClr val="000000"/>
                        </a:buClr>
                        <a:buFont typeface="Arial"/>
                      </a:pPr>
                      <a:r>
                        <a:rPr lang="en-SG" sz="1400" b="0" i="0" u="none" strike="noStrike" cap="none">
                          <a:solidFill>
                            <a:srgbClr val="000000"/>
                          </a:solidFill>
                          <a:latin typeface="Arial"/>
                          <a:cs typeface="Arial"/>
                          <a:sym typeface="Arial"/>
                        </a:rPr>
                        <a:t>4269030.73</a:t>
                      </a:r>
                      <a:endParaRPr lang="en-US" sz="1400" b="0" i="0" u="none" strike="noStrike" cap="none">
                        <a:solidFill>
                          <a:srgbClr val="000000"/>
                        </a:solidFill>
                        <a:latin typeface="Arial"/>
                        <a:cs typeface="Arial"/>
                        <a:sym typeface="Arial"/>
                      </a:endParaRPr>
                    </a:p>
                  </a:txBody>
                  <a:tcP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09765967"/>
                  </a:ext>
                </a:extLst>
              </a:tr>
              <a:tr h="370840">
                <a:tc>
                  <a:txBody>
                    <a:bodyPr/>
                    <a:lstStyle/>
                    <a:p>
                      <a:r>
                        <a:rPr lang="en-US"/>
                        <a:t>R</a:t>
                      </a:r>
                      <a:r>
                        <a:rPr lang="en-US" baseline="30000"/>
                        <a:t>2</a:t>
                      </a:r>
                      <a:endParaRPr lang="en-US"/>
                    </a:p>
                  </a:txBody>
                  <a:tcP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marR="0" algn="l" rtl="0">
                        <a:lnSpc>
                          <a:spcPct val="100000"/>
                        </a:lnSpc>
                        <a:spcBef>
                          <a:spcPts val="0"/>
                        </a:spcBef>
                        <a:spcAft>
                          <a:spcPts val="0"/>
                        </a:spcAft>
                        <a:buClr>
                          <a:srgbClr val="000000"/>
                        </a:buClr>
                        <a:buFont typeface="Arial"/>
                      </a:pPr>
                      <a:r>
                        <a:rPr lang="en-SG" sz="1400" b="0" i="0" u="none" strike="noStrike" cap="none">
                          <a:solidFill>
                            <a:srgbClr val="000000"/>
                          </a:solidFill>
                          <a:latin typeface="Arial"/>
                          <a:cs typeface="Arial"/>
                          <a:sym typeface="Arial"/>
                        </a:rPr>
                        <a:t>0.64512963</a:t>
                      </a:r>
                      <a:endParaRPr lang="en-US" sz="1400" b="0" i="0" u="none" strike="noStrike" cap="none">
                        <a:solidFill>
                          <a:srgbClr val="000000"/>
                        </a:solidFill>
                        <a:latin typeface="Arial"/>
                        <a:cs typeface="Arial"/>
                        <a:sym typeface="Arial"/>
                      </a:endParaRPr>
                    </a:p>
                  </a:txBody>
                  <a:tcP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18197662"/>
                  </a:ext>
                </a:extLst>
              </a:tr>
            </a:tbl>
          </a:graphicData>
        </a:graphic>
      </p:graphicFrame>
    </p:spTree>
    <p:extLst>
      <p:ext uri="{BB962C8B-B14F-4D97-AF65-F5344CB8AC3E}">
        <p14:creationId xmlns:p14="http://schemas.microsoft.com/office/powerpoint/2010/main" val="420309337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C30DFC-5442-9255-280C-C20479AA2911}"/>
              </a:ext>
            </a:extLst>
          </p:cNvPr>
          <p:cNvSpPr>
            <a:spLocks noGrp="1"/>
          </p:cNvSpPr>
          <p:nvPr>
            <p:ph type="title"/>
          </p:nvPr>
        </p:nvSpPr>
        <p:spPr/>
        <p:txBody>
          <a:bodyPr/>
          <a:lstStyle/>
          <a:p>
            <a:r>
              <a:rPr lang="en-US"/>
              <a:t>Player Valuation Support Vector Regressor</a:t>
            </a:r>
          </a:p>
        </p:txBody>
      </p:sp>
      <p:graphicFrame>
        <p:nvGraphicFramePr>
          <p:cNvPr id="8" name="Table 8">
            <a:extLst>
              <a:ext uri="{FF2B5EF4-FFF2-40B4-BE49-F238E27FC236}">
                <a16:creationId xmlns:a16="http://schemas.microsoft.com/office/drawing/2014/main" id="{29992FBA-14D6-8A22-1DBE-6F8318D11248}"/>
              </a:ext>
            </a:extLst>
          </p:cNvPr>
          <p:cNvGraphicFramePr>
            <a:graphicFrameLocks noGrp="1"/>
          </p:cNvGraphicFramePr>
          <p:nvPr>
            <p:extLst>
              <p:ext uri="{D42A27DB-BD31-4B8C-83A1-F6EECF244321}">
                <p14:modId xmlns:p14="http://schemas.microsoft.com/office/powerpoint/2010/main" val="1477265972"/>
              </p:ext>
            </p:extLst>
          </p:nvPr>
        </p:nvGraphicFramePr>
        <p:xfrm>
          <a:off x="1157261" y="1732352"/>
          <a:ext cx="3414714" cy="1112520"/>
        </p:xfrm>
        <a:graphic>
          <a:graphicData uri="http://schemas.openxmlformats.org/drawingml/2006/table">
            <a:tbl>
              <a:tblPr firstRow="1" bandRow="1">
                <a:tableStyleId>{F1F352F7-BCA6-4D26-B7AB-98A790528103}</a:tableStyleId>
              </a:tblPr>
              <a:tblGrid>
                <a:gridCol w="2114551">
                  <a:extLst>
                    <a:ext uri="{9D8B030D-6E8A-4147-A177-3AD203B41FA5}">
                      <a16:colId xmlns:a16="http://schemas.microsoft.com/office/drawing/2014/main" val="2706254517"/>
                    </a:ext>
                  </a:extLst>
                </a:gridCol>
                <a:gridCol w="1300163">
                  <a:extLst>
                    <a:ext uri="{9D8B030D-6E8A-4147-A177-3AD203B41FA5}">
                      <a16:colId xmlns:a16="http://schemas.microsoft.com/office/drawing/2014/main" val="146658267"/>
                    </a:ext>
                  </a:extLst>
                </a:gridCol>
              </a:tblGrid>
              <a:tr h="370840">
                <a:tc>
                  <a:txBody>
                    <a:bodyPr/>
                    <a:lstStyle/>
                    <a:p>
                      <a:r>
                        <a:rPr lang="en-US"/>
                        <a:t>Hyperparameters</a:t>
                      </a:r>
                    </a:p>
                  </a:txBody>
                  <a:tcP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85000"/>
                      </a:schemeClr>
                    </a:solidFill>
                  </a:tcPr>
                </a:tc>
                <a:tc>
                  <a:txBody>
                    <a:bodyPr/>
                    <a:lstStyle/>
                    <a:p>
                      <a:r>
                        <a:rPr lang="en-US"/>
                        <a:t>Values</a:t>
                      </a:r>
                    </a:p>
                  </a:txBody>
                  <a:tcP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85000"/>
                      </a:schemeClr>
                    </a:solidFill>
                  </a:tcPr>
                </a:tc>
                <a:extLst>
                  <a:ext uri="{0D108BD9-81ED-4DB2-BD59-A6C34878D82A}">
                    <a16:rowId xmlns:a16="http://schemas.microsoft.com/office/drawing/2014/main" val="1686325268"/>
                  </a:ext>
                </a:extLst>
              </a:tr>
              <a:tr h="370840">
                <a:tc>
                  <a:txBody>
                    <a:bodyPr/>
                    <a:lstStyle/>
                    <a:p>
                      <a:r>
                        <a:rPr lang="en-US"/>
                        <a:t>Kernel</a:t>
                      </a:r>
                    </a:p>
                  </a:txBody>
                  <a:tcP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‘rbf’</a:t>
                      </a:r>
                    </a:p>
                  </a:txBody>
                  <a:tcP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43171471"/>
                  </a:ext>
                </a:extLst>
              </a:tr>
              <a:tr h="370840">
                <a:tc>
                  <a:txBody>
                    <a:bodyPr/>
                    <a:lstStyle/>
                    <a:p>
                      <a:r>
                        <a:rPr lang="en-US"/>
                        <a:t>Gamma</a:t>
                      </a:r>
                    </a:p>
                  </a:txBody>
                  <a:tcP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r>
                        <a:rPr lang="en-US"/>
                        <a:t>‘scale’</a:t>
                      </a:r>
                    </a:p>
                  </a:txBody>
                  <a:tcP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18197662"/>
                  </a:ext>
                </a:extLst>
              </a:tr>
            </a:tbl>
          </a:graphicData>
        </a:graphic>
      </p:graphicFrame>
      <p:graphicFrame>
        <p:nvGraphicFramePr>
          <p:cNvPr id="12" name="Table 8">
            <a:extLst>
              <a:ext uri="{FF2B5EF4-FFF2-40B4-BE49-F238E27FC236}">
                <a16:creationId xmlns:a16="http://schemas.microsoft.com/office/drawing/2014/main" id="{983B5CFA-1CA5-FC71-2CDE-480DBCDA3B6B}"/>
              </a:ext>
            </a:extLst>
          </p:cNvPr>
          <p:cNvGraphicFramePr>
            <a:graphicFrameLocks noGrp="1"/>
          </p:cNvGraphicFramePr>
          <p:nvPr>
            <p:extLst>
              <p:ext uri="{D42A27DB-BD31-4B8C-83A1-F6EECF244321}">
                <p14:modId xmlns:p14="http://schemas.microsoft.com/office/powerpoint/2010/main" val="1448853519"/>
              </p:ext>
            </p:extLst>
          </p:nvPr>
        </p:nvGraphicFramePr>
        <p:xfrm>
          <a:off x="5016011" y="1732352"/>
          <a:ext cx="3414714" cy="1483360"/>
        </p:xfrm>
        <a:graphic>
          <a:graphicData uri="http://schemas.openxmlformats.org/drawingml/2006/table">
            <a:tbl>
              <a:tblPr firstRow="1" bandRow="1">
                <a:tableStyleId>{F1F352F7-BCA6-4D26-B7AB-98A790528103}</a:tableStyleId>
              </a:tblPr>
              <a:tblGrid>
                <a:gridCol w="2114551">
                  <a:extLst>
                    <a:ext uri="{9D8B030D-6E8A-4147-A177-3AD203B41FA5}">
                      <a16:colId xmlns:a16="http://schemas.microsoft.com/office/drawing/2014/main" val="2706254517"/>
                    </a:ext>
                  </a:extLst>
                </a:gridCol>
                <a:gridCol w="1300163">
                  <a:extLst>
                    <a:ext uri="{9D8B030D-6E8A-4147-A177-3AD203B41FA5}">
                      <a16:colId xmlns:a16="http://schemas.microsoft.com/office/drawing/2014/main" val="146658267"/>
                    </a:ext>
                  </a:extLst>
                </a:gridCol>
              </a:tblGrid>
              <a:tr h="370840">
                <a:tc>
                  <a:txBody>
                    <a:bodyPr/>
                    <a:lstStyle/>
                    <a:p>
                      <a:r>
                        <a:rPr lang="en-US"/>
                        <a:t>Model Evaluation Metric</a:t>
                      </a:r>
                    </a:p>
                  </a:txBody>
                  <a:tcP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85000"/>
                      </a:schemeClr>
                    </a:solidFill>
                  </a:tcPr>
                </a:tc>
                <a:tc>
                  <a:txBody>
                    <a:bodyPr/>
                    <a:lstStyle/>
                    <a:p>
                      <a:r>
                        <a:rPr lang="en-US"/>
                        <a:t>Values</a:t>
                      </a:r>
                    </a:p>
                  </a:txBody>
                  <a:tcP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85000"/>
                      </a:schemeClr>
                    </a:solidFill>
                  </a:tcPr>
                </a:tc>
                <a:extLst>
                  <a:ext uri="{0D108BD9-81ED-4DB2-BD59-A6C34878D82A}">
                    <a16:rowId xmlns:a16="http://schemas.microsoft.com/office/drawing/2014/main" val="1686325268"/>
                  </a:ext>
                </a:extLst>
              </a:tr>
              <a:tr h="370840">
                <a:tc>
                  <a:txBody>
                    <a:bodyPr/>
                    <a:lstStyle/>
                    <a:p>
                      <a:r>
                        <a:rPr lang="en-US"/>
                        <a:t>RMSE</a:t>
                      </a:r>
                    </a:p>
                  </a:txBody>
                  <a:tcP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l" rtl="0">
                        <a:lnSpc>
                          <a:spcPct val="100000"/>
                        </a:lnSpc>
                        <a:spcBef>
                          <a:spcPts val="0"/>
                        </a:spcBef>
                        <a:spcAft>
                          <a:spcPts val="0"/>
                        </a:spcAft>
                        <a:buClr>
                          <a:srgbClr val="000000"/>
                        </a:buClr>
                        <a:buFont typeface="Arial"/>
                      </a:pPr>
                      <a:r>
                        <a:rPr lang="en-SG" sz="1400" b="0" i="0" u="none" strike="noStrike" cap="none">
                          <a:solidFill>
                            <a:srgbClr val="000000"/>
                          </a:solidFill>
                          <a:latin typeface="Arial"/>
                          <a:cs typeface="Arial"/>
                          <a:sym typeface="Arial"/>
                        </a:rPr>
                        <a:t>12927426.59</a:t>
                      </a:r>
                      <a:endParaRPr lang="en-US" sz="1400" b="0" i="0" u="none" strike="noStrike" cap="none">
                        <a:solidFill>
                          <a:srgbClr val="000000"/>
                        </a:solidFill>
                        <a:latin typeface="Arial"/>
                        <a:cs typeface="Arial"/>
                        <a:sym typeface="Arial"/>
                      </a:endParaRPr>
                    </a:p>
                  </a:txBody>
                  <a:tcP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43171471"/>
                  </a:ext>
                </a:extLst>
              </a:tr>
              <a:tr h="370840">
                <a:tc>
                  <a:txBody>
                    <a:bodyPr/>
                    <a:lstStyle/>
                    <a:p>
                      <a:r>
                        <a:rPr lang="en-US"/>
                        <a:t>MAE</a:t>
                      </a:r>
                    </a:p>
                  </a:txBody>
                  <a:tcP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l" rtl="0">
                        <a:lnSpc>
                          <a:spcPct val="100000"/>
                        </a:lnSpc>
                        <a:spcBef>
                          <a:spcPts val="0"/>
                        </a:spcBef>
                        <a:spcAft>
                          <a:spcPts val="0"/>
                        </a:spcAft>
                        <a:buClr>
                          <a:srgbClr val="000000"/>
                        </a:buClr>
                        <a:buFont typeface="Arial"/>
                      </a:pPr>
                      <a:r>
                        <a:rPr lang="en-SG" sz="1400" b="0" i="0" u="none" strike="noStrike" cap="none">
                          <a:solidFill>
                            <a:srgbClr val="000000"/>
                          </a:solidFill>
                          <a:latin typeface="Arial"/>
                          <a:cs typeface="Arial"/>
                          <a:sym typeface="Arial"/>
                        </a:rPr>
                        <a:t>9819964.10</a:t>
                      </a:r>
                      <a:endParaRPr lang="en-US" sz="1400" b="0" i="0" u="none" strike="noStrike" cap="none">
                        <a:solidFill>
                          <a:srgbClr val="000000"/>
                        </a:solidFill>
                        <a:latin typeface="Arial"/>
                        <a:cs typeface="Arial"/>
                        <a:sym typeface="Arial"/>
                      </a:endParaRPr>
                    </a:p>
                  </a:txBody>
                  <a:tcP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09765967"/>
                  </a:ext>
                </a:extLst>
              </a:tr>
              <a:tr h="370840">
                <a:tc>
                  <a:txBody>
                    <a:bodyPr/>
                    <a:lstStyle/>
                    <a:p>
                      <a:r>
                        <a:rPr lang="en-US"/>
                        <a:t>R</a:t>
                      </a:r>
                      <a:r>
                        <a:rPr lang="en-US" baseline="30000"/>
                        <a:t>2</a:t>
                      </a:r>
                      <a:endParaRPr lang="en-US"/>
                    </a:p>
                  </a:txBody>
                  <a:tcP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marR="0" algn="l" rtl="0">
                        <a:lnSpc>
                          <a:spcPct val="100000"/>
                        </a:lnSpc>
                        <a:spcBef>
                          <a:spcPts val="0"/>
                        </a:spcBef>
                        <a:spcAft>
                          <a:spcPts val="0"/>
                        </a:spcAft>
                        <a:buClr>
                          <a:srgbClr val="000000"/>
                        </a:buClr>
                        <a:buFont typeface="Arial"/>
                      </a:pPr>
                      <a:r>
                        <a:rPr lang="en-SG" sz="1400" b="0" i="0" u="none" strike="noStrike" cap="none">
                          <a:solidFill>
                            <a:srgbClr val="000000"/>
                          </a:solidFill>
                          <a:latin typeface="Arial"/>
                          <a:cs typeface="Arial"/>
                          <a:sym typeface="Arial"/>
                        </a:rPr>
                        <a:t>0.49033726</a:t>
                      </a:r>
                      <a:endParaRPr lang="en-US" sz="1400" b="0" i="0" u="none" strike="noStrike" cap="none">
                        <a:solidFill>
                          <a:srgbClr val="000000"/>
                        </a:solidFill>
                        <a:latin typeface="Arial"/>
                        <a:cs typeface="Arial"/>
                        <a:sym typeface="Arial"/>
                      </a:endParaRPr>
                    </a:p>
                  </a:txBody>
                  <a:tcP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18197662"/>
                  </a:ext>
                </a:extLst>
              </a:tr>
            </a:tbl>
          </a:graphicData>
        </a:graphic>
      </p:graphicFrame>
    </p:spTree>
    <p:extLst>
      <p:ext uri="{BB962C8B-B14F-4D97-AF65-F5344CB8AC3E}">
        <p14:creationId xmlns:p14="http://schemas.microsoft.com/office/powerpoint/2010/main" val="422903806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C30DFC-5442-9255-280C-C20479AA2911}"/>
              </a:ext>
            </a:extLst>
          </p:cNvPr>
          <p:cNvSpPr>
            <a:spLocks noGrp="1"/>
          </p:cNvSpPr>
          <p:nvPr>
            <p:ph type="title"/>
          </p:nvPr>
        </p:nvSpPr>
        <p:spPr/>
        <p:txBody>
          <a:bodyPr/>
          <a:lstStyle/>
          <a:p>
            <a:r>
              <a:rPr lang="en-US"/>
              <a:t>Player Valuation </a:t>
            </a:r>
            <a:r>
              <a:rPr lang="en-US" err="1"/>
              <a:t>XGBoost</a:t>
            </a:r>
            <a:r>
              <a:rPr lang="en-US"/>
              <a:t> Model</a:t>
            </a:r>
          </a:p>
        </p:txBody>
      </p:sp>
      <p:graphicFrame>
        <p:nvGraphicFramePr>
          <p:cNvPr id="8" name="Table 8">
            <a:extLst>
              <a:ext uri="{FF2B5EF4-FFF2-40B4-BE49-F238E27FC236}">
                <a16:creationId xmlns:a16="http://schemas.microsoft.com/office/drawing/2014/main" id="{29992FBA-14D6-8A22-1DBE-6F8318D11248}"/>
              </a:ext>
            </a:extLst>
          </p:cNvPr>
          <p:cNvGraphicFramePr>
            <a:graphicFrameLocks noGrp="1"/>
          </p:cNvGraphicFramePr>
          <p:nvPr>
            <p:extLst>
              <p:ext uri="{D42A27DB-BD31-4B8C-83A1-F6EECF244321}">
                <p14:modId xmlns:p14="http://schemas.microsoft.com/office/powerpoint/2010/main" val="674901027"/>
              </p:ext>
            </p:extLst>
          </p:nvPr>
        </p:nvGraphicFramePr>
        <p:xfrm>
          <a:off x="1157261" y="1732352"/>
          <a:ext cx="3414714" cy="2225040"/>
        </p:xfrm>
        <a:graphic>
          <a:graphicData uri="http://schemas.openxmlformats.org/drawingml/2006/table">
            <a:tbl>
              <a:tblPr firstRow="1" bandRow="1">
                <a:tableStyleId>{F1F352F7-BCA6-4D26-B7AB-98A790528103}</a:tableStyleId>
              </a:tblPr>
              <a:tblGrid>
                <a:gridCol w="2114551">
                  <a:extLst>
                    <a:ext uri="{9D8B030D-6E8A-4147-A177-3AD203B41FA5}">
                      <a16:colId xmlns:a16="http://schemas.microsoft.com/office/drawing/2014/main" val="2706254517"/>
                    </a:ext>
                  </a:extLst>
                </a:gridCol>
                <a:gridCol w="1300163">
                  <a:extLst>
                    <a:ext uri="{9D8B030D-6E8A-4147-A177-3AD203B41FA5}">
                      <a16:colId xmlns:a16="http://schemas.microsoft.com/office/drawing/2014/main" val="146658267"/>
                    </a:ext>
                  </a:extLst>
                </a:gridCol>
              </a:tblGrid>
              <a:tr h="370840">
                <a:tc>
                  <a:txBody>
                    <a:bodyPr/>
                    <a:lstStyle/>
                    <a:p>
                      <a:r>
                        <a:rPr lang="en-US"/>
                        <a:t>Hyperparameters</a:t>
                      </a:r>
                    </a:p>
                  </a:txBody>
                  <a:tcP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85000"/>
                      </a:schemeClr>
                    </a:solidFill>
                  </a:tcPr>
                </a:tc>
                <a:tc>
                  <a:txBody>
                    <a:bodyPr/>
                    <a:lstStyle/>
                    <a:p>
                      <a:r>
                        <a:rPr lang="en-US"/>
                        <a:t>Values</a:t>
                      </a:r>
                    </a:p>
                  </a:txBody>
                  <a:tcP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85000"/>
                      </a:schemeClr>
                    </a:solidFill>
                  </a:tcPr>
                </a:tc>
                <a:extLst>
                  <a:ext uri="{0D108BD9-81ED-4DB2-BD59-A6C34878D82A}">
                    <a16:rowId xmlns:a16="http://schemas.microsoft.com/office/drawing/2014/main" val="1686325268"/>
                  </a:ext>
                </a:extLst>
              </a:tr>
              <a:tr h="370840">
                <a:tc>
                  <a:txBody>
                    <a:bodyPr/>
                    <a:lstStyle/>
                    <a:p>
                      <a:r>
                        <a:rPr lang="en-US"/>
                        <a:t>No. of trees</a:t>
                      </a:r>
                    </a:p>
                  </a:txBody>
                  <a:tcP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1000</a:t>
                      </a:r>
                    </a:p>
                  </a:txBody>
                  <a:tcP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43171471"/>
                  </a:ext>
                </a:extLst>
              </a:tr>
              <a:tr h="370840">
                <a:tc>
                  <a:txBody>
                    <a:bodyPr/>
                    <a:lstStyle/>
                    <a:p>
                      <a:r>
                        <a:rPr lang="en-US"/>
                        <a:t>Gamma</a:t>
                      </a:r>
                    </a:p>
                  </a:txBody>
                  <a:tcP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0</a:t>
                      </a:r>
                    </a:p>
                  </a:txBody>
                  <a:tcP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18197662"/>
                  </a:ext>
                </a:extLst>
              </a:tr>
              <a:tr h="370840">
                <a:tc>
                  <a:txBody>
                    <a:bodyPr/>
                    <a:lstStyle/>
                    <a:p>
                      <a:r>
                        <a:rPr lang="en-US"/>
                        <a:t>Max Depth</a:t>
                      </a:r>
                    </a:p>
                  </a:txBody>
                  <a:tcP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4</a:t>
                      </a:r>
                    </a:p>
                  </a:txBody>
                  <a:tcP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00464355"/>
                  </a:ext>
                </a:extLst>
              </a:tr>
              <a:tr h="370840">
                <a:tc>
                  <a:txBody>
                    <a:bodyPr/>
                    <a:lstStyle/>
                    <a:p>
                      <a:r>
                        <a:rPr lang="en-US"/>
                        <a:t>Colsample Bytree</a:t>
                      </a:r>
                    </a:p>
                  </a:txBody>
                  <a:tcP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0.7</a:t>
                      </a:r>
                    </a:p>
                  </a:txBody>
                  <a:tcP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40808278"/>
                  </a:ext>
                </a:extLst>
              </a:tr>
              <a:tr h="370840">
                <a:tc>
                  <a:txBody>
                    <a:bodyPr/>
                    <a:lstStyle/>
                    <a:p>
                      <a:r>
                        <a:rPr lang="en-US"/>
                        <a:t>Learning Rate</a:t>
                      </a:r>
                    </a:p>
                  </a:txBody>
                  <a:tcP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r>
                        <a:rPr lang="en-US"/>
                        <a:t>0.1</a:t>
                      </a:r>
                    </a:p>
                  </a:txBody>
                  <a:tcP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52438776"/>
                  </a:ext>
                </a:extLst>
              </a:tr>
            </a:tbl>
          </a:graphicData>
        </a:graphic>
      </p:graphicFrame>
      <p:graphicFrame>
        <p:nvGraphicFramePr>
          <p:cNvPr id="12" name="Table 8">
            <a:extLst>
              <a:ext uri="{FF2B5EF4-FFF2-40B4-BE49-F238E27FC236}">
                <a16:creationId xmlns:a16="http://schemas.microsoft.com/office/drawing/2014/main" id="{983B5CFA-1CA5-FC71-2CDE-480DBCDA3B6B}"/>
              </a:ext>
            </a:extLst>
          </p:cNvPr>
          <p:cNvGraphicFramePr>
            <a:graphicFrameLocks noGrp="1"/>
          </p:cNvGraphicFramePr>
          <p:nvPr>
            <p:extLst>
              <p:ext uri="{D42A27DB-BD31-4B8C-83A1-F6EECF244321}">
                <p14:modId xmlns:p14="http://schemas.microsoft.com/office/powerpoint/2010/main" val="1824983052"/>
              </p:ext>
            </p:extLst>
          </p:nvPr>
        </p:nvGraphicFramePr>
        <p:xfrm>
          <a:off x="5016011" y="1732352"/>
          <a:ext cx="3414714" cy="1483360"/>
        </p:xfrm>
        <a:graphic>
          <a:graphicData uri="http://schemas.openxmlformats.org/drawingml/2006/table">
            <a:tbl>
              <a:tblPr firstRow="1" bandRow="1">
                <a:tableStyleId>{F1F352F7-BCA6-4D26-B7AB-98A790528103}</a:tableStyleId>
              </a:tblPr>
              <a:tblGrid>
                <a:gridCol w="2114551">
                  <a:extLst>
                    <a:ext uri="{9D8B030D-6E8A-4147-A177-3AD203B41FA5}">
                      <a16:colId xmlns:a16="http://schemas.microsoft.com/office/drawing/2014/main" val="2706254517"/>
                    </a:ext>
                  </a:extLst>
                </a:gridCol>
                <a:gridCol w="1300163">
                  <a:extLst>
                    <a:ext uri="{9D8B030D-6E8A-4147-A177-3AD203B41FA5}">
                      <a16:colId xmlns:a16="http://schemas.microsoft.com/office/drawing/2014/main" val="146658267"/>
                    </a:ext>
                  </a:extLst>
                </a:gridCol>
              </a:tblGrid>
              <a:tr h="370840">
                <a:tc>
                  <a:txBody>
                    <a:bodyPr/>
                    <a:lstStyle/>
                    <a:p>
                      <a:r>
                        <a:rPr lang="en-US"/>
                        <a:t>Model Evaluation Metric</a:t>
                      </a:r>
                    </a:p>
                  </a:txBody>
                  <a:tcP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85000"/>
                      </a:schemeClr>
                    </a:solidFill>
                  </a:tcPr>
                </a:tc>
                <a:tc>
                  <a:txBody>
                    <a:bodyPr/>
                    <a:lstStyle/>
                    <a:p>
                      <a:r>
                        <a:rPr lang="en-US"/>
                        <a:t>Values</a:t>
                      </a:r>
                    </a:p>
                  </a:txBody>
                  <a:tcP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85000"/>
                      </a:schemeClr>
                    </a:solidFill>
                  </a:tcPr>
                </a:tc>
                <a:extLst>
                  <a:ext uri="{0D108BD9-81ED-4DB2-BD59-A6C34878D82A}">
                    <a16:rowId xmlns:a16="http://schemas.microsoft.com/office/drawing/2014/main" val="1686325268"/>
                  </a:ext>
                </a:extLst>
              </a:tr>
              <a:tr h="370840">
                <a:tc>
                  <a:txBody>
                    <a:bodyPr/>
                    <a:lstStyle/>
                    <a:p>
                      <a:r>
                        <a:rPr lang="en-US"/>
                        <a:t>RMSE</a:t>
                      </a:r>
                    </a:p>
                  </a:txBody>
                  <a:tcP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l" rtl="0">
                        <a:lnSpc>
                          <a:spcPct val="100000"/>
                        </a:lnSpc>
                        <a:spcBef>
                          <a:spcPts val="0"/>
                        </a:spcBef>
                        <a:spcAft>
                          <a:spcPts val="0"/>
                        </a:spcAft>
                        <a:buClr>
                          <a:srgbClr val="000000"/>
                        </a:buClr>
                        <a:buFont typeface="Arial"/>
                      </a:pPr>
                      <a:r>
                        <a:rPr lang="en-SG" sz="1400" b="0" i="0" u="none" strike="noStrike" cap="none">
                          <a:solidFill>
                            <a:srgbClr val="000000"/>
                          </a:solidFill>
                          <a:latin typeface="Arial"/>
                          <a:cs typeface="Arial"/>
                          <a:sym typeface="Arial"/>
                        </a:rPr>
                        <a:t>5686659.13</a:t>
                      </a:r>
                      <a:endParaRPr lang="en-US" sz="1400" b="0" i="0" u="none" strike="noStrike" cap="none">
                        <a:solidFill>
                          <a:srgbClr val="000000"/>
                        </a:solidFill>
                        <a:latin typeface="Arial"/>
                        <a:cs typeface="Arial"/>
                        <a:sym typeface="Arial"/>
                      </a:endParaRPr>
                    </a:p>
                  </a:txBody>
                  <a:tcP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43171471"/>
                  </a:ext>
                </a:extLst>
              </a:tr>
              <a:tr h="370840">
                <a:tc>
                  <a:txBody>
                    <a:bodyPr/>
                    <a:lstStyle/>
                    <a:p>
                      <a:r>
                        <a:rPr lang="en-US"/>
                        <a:t>MAE</a:t>
                      </a:r>
                    </a:p>
                  </a:txBody>
                  <a:tcP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l" rtl="0">
                        <a:lnSpc>
                          <a:spcPct val="100000"/>
                        </a:lnSpc>
                        <a:spcBef>
                          <a:spcPts val="0"/>
                        </a:spcBef>
                        <a:spcAft>
                          <a:spcPts val="0"/>
                        </a:spcAft>
                        <a:buClr>
                          <a:srgbClr val="000000"/>
                        </a:buClr>
                        <a:buFont typeface="Arial"/>
                      </a:pPr>
                      <a:r>
                        <a:rPr lang="en-SG" sz="1400" b="0" i="0" u="none" strike="noStrike" cap="none">
                          <a:solidFill>
                            <a:srgbClr val="000000"/>
                          </a:solidFill>
                          <a:latin typeface="Arial"/>
                          <a:cs typeface="Arial"/>
                          <a:sym typeface="Arial"/>
                        </a:rPr>
                        <a:t>3404561.39</a:t>
                      </a:r>
                      <a:endParaRPr lang="en-US" sz="1400" b="0" i="0" u="none" strike="noStrike" cap="none">
                        <a:solidFill>
                          <a:srgbClr val="000000"/>
                        </a:solidFill>
                        <a:latin typeface="Arial"/>
                        <a:cs typeface="Arial"/>
                        <a:sym typeface="Arial"/>
                      </a:endParaRPr>
                    </a:p>
                  </a:txBody>
                  <a:tcP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09765967"/>
                  </a:ext>
                </a:extLst>
              </a:tr>
              <a:tr h="370840">
                <a:tc>
                  <a:txBody>
                    <a:bodyPr/>
                    <a:lstStyle/>
                    <a:p>
                      <a:r>
                        <a:rPr lang="en-US"/>
                        <a:t>R</a:t>
                      </a:r>
                      <a:r>
                        <a:rPr lang="en-US" baseline="30000"/>
                        <a:t>2</a:t>
                      </a:r>
                      <a:endParaRPr lang="en-US"/>
                    </a:p>
                  </a:txBody>
                  <a:tcP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marR="0" algn="l" rtl="0">
                        <a:lnSpc>
                          <a:spcPct val="100000"/>
                        </a:lnSpc>
                        <a:spcBef>
                          <a:spcPts val="0"/>
                        </a:spcBef>
                        <a:spcAft>
                          <a:spcPts val="0"/>
                        </a:spcAft>
                        <a:buClr>
                          <a:srgbClr val="000000"/>
                        </a:buClr>
                        <a:buFont typeface="Arial"/>
                      </a:pPr>
                      <a:r>
                        <a:rPr lang="en-SG" sz="1400" b="0" i="0" u="none" strike="noStrike" cap="none">
                          <a:solidFill>
                            <a:srgbClr val="000000"/>
                          </a:solidFill>
                          <a:latin typeface="Arial"/>
                          <a:cs typeface="Arial"/>
                          <a:sym typeface="Arial"/>
                        </a:rPr>
                        <a:t>0.73952359</a:t>
                      </a:r>
                      <a:endParaRPr lang="en-US" sz="1400" b="0" i="0" u="none" strike="noStrike" cap="none">
                        <a:solidFill>
                          <a:srgbClr val="000000"/>
                        </a:solidFill>
                        <a:latin typeface="Arial"/>
                        <a:cs typeface="Arial"/>
                        <a:sym typeface="Arial"/>
                      </a:endParaRPr>
                    </a:p>
                  </a:txBody>
                  <a:tcP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18197662"/>
                  </a:ext>
                </a:extLst>
              </a:tr>
            </a:tbl>
          </a:graphicData>
        </a:graphic>
      </p:graphicFrame>
    </p:spTree>
    <p:extLst>
      <p:ext uri="{BB962C8B-B14F-4D97-AF65-F5344CB8AC3E}">
        <p14:creationId xmlns:p14="http://schemas.microsoft.com/office/powerpoint/2010/main" val="399994652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C30DFC-5442-9255-280C-C20479AA2911}"/>
              </a:ext>
            </a:extLst>
          </p:cNvPr>
          <p:cNvSpPr>
            <a:spLocks noGrp="1"/>
          </p:cNvSpPr>
          <p:nvPr>
            <p:ph type="title"/>
          </p:nvPr>
        </p:nvSpPr>
        <p:spPr/>
        <p:txBody>
          <a:bodyPr/>
          <a:lstStyle/>
          <a:p>
            <a:r>
              <a:rPr lang="en-US"/>
              <a:t>Player Valuation Model Comparison</a:t>
            </a:r>
          </a:p>
        </p:txBody>
      </p:sp>
      <p:graphicFrame>
        <p:nvGraphicFramePr>
          <p:cNvPr id="9" name="Table 9">
            <a:extLst>
              <a:ext uri="{FF2B5EF4-FFF2-40B4-BE49-F238E27FC236}">
                <a16:creationId xmlns:a16="http://schemas.microsoft.com/office/drawing/2014/main" id="{F39C6C1A-8BA8-7D2D-0905-5B562E8A7234}"/>
              </a:ext>
            </a:extLst>
          </p:cNvPr>
          <p:cNvGraphicFramePr>
            <a:graphicFrameLocks noGrp="1"/>
          </p:cNvGraphicFramePr>
          <p:nvPr>
            <p:extLst>
              <p:ext uri="{D42A27DB-BD31-4B8C-83A1-F6EECF244321}">
                <p14:modId xmlns:p14="http://schemas.microsoft.com/office/powerpoint/2010/main" val="512111530"/>
              </p:ext>
            </p:extLst>
          </p:nvPr>
        </p:nvGraphicFramePr>
        <p:xfrm>
          <a:off x="1523975" y="1644650"/>
          <a:ext cx="6096000" cy="2296160"/>
        </p:xfrm>
        <a:graphic>
          <a:graphicData uri="http://schemas.openxmlformats.org/drawingml/2006/table">
            <a:tbl>
              <a:tblPr firstRow="1" bandRow="1">
                <a:tableStyleId>{F1F352F7-BCA6-4D26-B7AB-98A790528103}</a:tableStyleId>
              </a:tblPr>
              <a:tblGrid>
                <a:gridCol w="1524000">
                  <a:extLst>
                    <a:ext uri="{9D8B030D-6E8A-4147-A177-3AD203B41FA5}">
                      <a16:colId xmlns:a16="http://schemas.microsoft.com/office/drawing/2014/main" val="2451638466"/>
                    </a:ext>
                  </a:extLst>
                </a:gridCol>
                <a:gridCol w="1524000">
                  <a:extLst>
                    <a:ext uri="{9D8B030D-6E8A-4147-A177-3AD203B41FA5}">
                      <a16:colId xmlns:a16="http://schemas.microsoft.com/office/drawing/2014/main" val="4165505882"/>
                    </a:ext>
                  </a:extLst>
                </a:gridCol>
                <a:gridCol w="1524000">
                  <a:extLst>
                    <a:ext uri="{9D8B030D-6E8A-4147-A177-3AD203B41FA5}">
                      <a16:colId xmlns:a16="http://schemas.microsoft.com/office/drawing/2014/main" val="3148763996"/>
                    </a:ext>
                  </a:extLst>
                </a:gridCol>
                <a:gridCol w="1524000">
                  <a:extLst>
                    <a:ext uri="{9D8B030D-6E8A-4147-A177-3AD203B41FA5}">
                      <a16:colId xmlns:a16="http://schemas.microsoft.com/office/drawing/2014/main" val="1918994733"/>
                    </a:ext>
                  </a:extLst>
                </a:gridCol>
              </a:tblGrid>
              <a:tr h="370840">
                <a:tc>
                  <a:txBody>
                    <a:bodyPr/>
                    <a:lstStyle/>
                    <a:p>
                      <a:r>
                        <a:rPr lang="en-US"/>
                        <a:t>Model</a:t>
                      </a:r>
                    </a:p>
                  </a:txBody>
                  <a:tcPr>
                    <a:lnL w="38100" cap="flat" cmpd="sng" algn="ctr">
                      <a:solidFill>
                        <a:schemeClr val="tx1"/>
                      </a:solidFill>
                      <a:prstDash val="solid"/>
                      <a:round/>
                      <a:headEnd type="none" w="med" len="med"/>
                      <a:tailEnd type="none" w="med" len="med"/>
                    </a:lnL>
                    <a:lnT w="38100" cap="flat" cmpd="sng" algn="ctr">
                      <a:solidFill>
                        <a:schemeClr val="tx1"/>
                      </a:solidFill>
                      <a:prstDash val="solid"/>
                      <a:round/>
                      <a:headEnd type="none" w="med" len="med"/>
                      <a:tailEnd type="none" w="med" len="med"/>
                    </a:lnT>
                    <a:solidFill>
                      <a:schemeClr val="accent6">
                        <a:lumMod val="85000"/>
                      </a:schemeClr>
                    </a:solidFill>
                  </a:tcPr>
                </a:tc>
                <a:tc>
                  <a:txBody>
                    <a:bodyPr/>
                    <a:lstStyle/>
                    <a:p>
                      <a:r>
                        <a:rPr lang="en-US"/>
                        <a:t>RMSE</a:t>
                      </a:r>
                    </a:p>
                  </a:txBody>
                  <a:tcPr>
                    <a:lnT w="38100" cap="flat" cmpd="sng" algn="ctr">
                      <a:solidFill>
                        <a:schemeClr val="tx1"/>
                      </a:solidFill>
                      <a:prstDash val="solid"/>
                      <a:round/>
                      <a:headEnd type="none" w="med" len="med"/>
                      <a:tailEnd type="none" w="med" len="med"/>
                    </a:lnT>
                    <a:solidFill>
                      <a:schemeClr val="accent6">
                        <a:lumMod val="85000"/>
                      </a:schemeClr>
                    </a:solidFill>
                  </a:tcPr>
                </a:tc>
                <a:tc>
                  <a:txBody>
                    <a:bodyPr/>
                    <a:lstStyle/>
                    <a:p>
                      <a:r>
                        <a:rPr lang="en-US"/>
                        <a:t>MAE</a:t>
                      </a:r>
                    </a:p>
                  </a:txBody>
                  <a:tcPr>
                    <a:lnT w="38100" cap="flat" cmpd="sng" algn="ctr">
                      <a:solidFill>
                        <a:schemeClr val="tx1"/>
                      </a:solidFill>
                      <a:prstDash val="solid"/>
                      <a:round/>
                      <a:headEnd type="none" w="med" len="med"/>
                      <a:tailEnd type="none" w="med" len="med"/>
                    </a:lnT>
                    <a:solidFill>
                      <a:schemeClr val="accent6">
                        <a:lumMod val="85000"/>
                      </a:schemeClr>
                    </a:solidFill>
                  </a:tcPr>
                </a:tc>
                <a:tc>
                  <a:txBody>
                    <a:bodyPr/>
                    <a:lstStyle/>
                    <a:p>
                      <a:r>
                        <a:rPr lang="en-US"/>
                        <a:t>R</a:t>
                      </a:r>
                      <a:r>
                        <a:rPr lang="en-US" baseline="30000"/>
                        <a:t>2</a:t>
                      </a:r>
                      <a:endParaRPr lang="en-US"/>
                    </a:p>
                  </a:txBody>
                  <a:tcPr>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solidFill>
                      <a:schemeClr val="accent6">
                        <a:lumMod val="85000"/>
                      </a:schemeClr>
                    </a:solidFill>
                  </a:tcPr>
                </a:tc>
                <a:extLst>
                  <a:ext uri="{0D108BD9-81ED-4DB2-BD59-A6C34878D82A}">
                    <a16:rowId xmlns:a16="http://schemas.microsoft.com/office/drawing/2014/main" val="2536456512"/>
                  </a:ext>
                </a:extLst>
              </a:tr>
              <a:tr h="370840">
                <a:tc>
                  <a:txBody>
                    <a:bodyPr/>
                    <a:lstStyle/>
                    <a:p>
                      <a:r>
                        <a:rPr lang="en-US"/>
                        <a:t>Artificial Neural Network</a:t>
                      </a:r>
                    </a:p>
                  </a:txBody>
                  <a:tcPr>
                    <a:lnL w="38100" cap="flat" cmpd="sng" algn="ctr">
                      <a:solidFill>
                        <a:schemeClr val="tx1"/>
                      </a:solidFill>
                      <a:prstDash val="solid"/>
                      <a:round/>
                      <a:headEnd type="none" w="med" len="med"/>
                      <a:tailEnd type="none" w="med" len="med"/>
                    </a:lnL>
                  </a:tcPr>
                </a:tc>
                <a:tc>
                  <a:txBody>
                    <a:bodyPr/>
                    <a:lstStyle/>
                    <a:p>
                      <a:pPr marR="0" algn="l" rtl="0">
                        <a:lnSpc>
                          <a:spcPct val="100000"/>
                        </a:lnSpc>
                        <a:spcBef>
                          <a:spcPts val="0"/>
                        </a:spcBef>
                        <a:spcAft>
                          <a:spcPts val="0"/>
                        </a:spcAft>
                        <a:buClr>
                          <a:srgbClr val="000000"/>
                        </a:buClr>
                        <a:buFont typeface="Arial"/>
                      </a:pPr>
                      <a:r>
                        <a:rPr lang="en-SG" sz="1400" b="0" i="0" u="none" strike="noStrike" cap="none">
                          <a:solidFill>
                            <a:srgbClr val="000000"/>
                          </a:solidFill>
                          <a:latin typeface="Arial"/>
                          <a:cs typeface="Arial"/>
                          <a:sym typeface="Arial"/>
                        </a:rPr>
                        <a:t>12553919.35</a:t>
                      </a:r>
                      <a:endParaRPr lang="en-US" sz="1400" b="0" i="0" u="none" strike="noStrike" cap="none">
                        <a:solidFill>
                          <a:srgbClr val="000000"/>
                        </a:solidFill>
                        <a:latin typeface="Arial"/>
                        <a:cs typeface="Arial"/>
                        <a:sym typeface="Arial"/>
                      </a:endParaRPr>
                    </a:p>
                  </a:txBody>
                  <a:tcPr/>
                </a:tc>
                <a:tc>
                  <a:txBody>
                    <a:bodyPr/>
                    <a:lstStyle/>
                    <a:p>
                      <a:pPr marR="0" algn="l" rtl="0">
                        <a:lnSpc>
                          <a:spcPct val="100000"/>
                        </a:lnSpc>
                        <a:spcBef>
                          <a:spcPts val="0"/>
                        </a:spcBef>
                        <a:spcAft>
                          <a:spcPts val="0"/>
                        </a:spcAft>
                        <a:buClr>
                          <a:srgbClr val="000000"/>
                        </a:buClr>
                        <a:buFont typeface="Arial"/>
                      </a:pPr>
                      <a:r>
                        <a:rPr lang="en-SG" sz="1400" b="0" i="0" u="none" strike="noStrike" cap="none">
                          <a:solidFill>
                            <a:srgbClr val="000000"/>
                          </a:solidFill>
                          <a:latin typeface="Arial"/>
                          <a:cs typeface="Arial"/>
                          <a:sym typeface="Arial"/>
                        </a:rPr>
                        <a:t>7906289.08</a:t>
                      </a:r>
                      <a:endParaRPr lang="en-US" sz="1400" b="0" i="0" u="none" strike="noStrike" cap="none">
                        <a:solidFill>
                          <a:srgbClr val="000000"/>
                        </a:solidFill>
                        <a:latin typeface="Arial"/>
                        <a:cs typeface="Arial"/>
                        <a:sym typeface="Arial"/>
                      </a:endParaRPr>
                    </a:p>
                  </a:txBody>
                  <a:tcPr/>
                </a:tc>
                <a:tc>
                  <a:txBody>
                    <a:bodyPr/>
                    <a:lstStyle/>
                    <a:p>
                      <a:pPr marR="0" algn="l" rtl="0">
                        <a:lnSpc>
                          <a:spcPct val="100000"/>
                        </a:lnSpc>
                        <a:spcBef>
                          <a:spcPts val="0"/>
                        </a:spcBef>
                        <a:spcAft>
                          <a:spcPts val="0"/>
                        </a:spcAft>
                        <a:buClr>
                          <a:srgbClr val="000000"/>
                        </a:buClr>
                        <a:buFont typeface="Arial"/>
                      </a:pPr>
                      <a:r>
                        <a:rPr lang="en-SG" sz="1400" b="0" i="0" u="none" strike="noStrike" cap="none">
                          <a:solidFill>
                            <a:srgbClr val="000000"/>
                          </a:solidFill>
                          <a:latin typeface="Arial"/>
                          <a:cs typeface="Arial"/>
                          <a:sym typeface="Arial"/>
                        </a:rPr>
                        <a:t>0.51936279</a:t>
                      </a:r>
                      <a:endParaRPr lang="en-US" sz="1400" b="0" i="0" u="none" strike="noStrike" cap="none">
                        <a:solidFill>
                          <a:srgbClr val="000000"/>
                        </a:solidFill>
                        <a:latin typeface="Arial"/>
                        <a:cs typeface="Arial"/>
                        <a:sym typeface="Arial"/>
                      </a:endParaRPr>
                    </a:p>
                  </a:txBody>
                  <a:tcPr>
                    <a:lnR w="381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49446624"/>
                  </a:ext>
                </a:extLst>
              </a:tr>
              <a:tr h="370840">
                <a:tc>
                  <a:txBody>
                    <a:bodyPr/>
                    <a:lstStyle/>
                    <a:p>
                      <a:r>
                        <a:rPr lang="en-US"/>
                        <a:t>Random Forest Regressor</a:t>
                      </a:r>
                    </a:p>
                  </a:txBody>
                  <a:tcPr>
                    <a:lnL w="38100" cap="flat" cmpd="sng" algn="ctr">
                      <a:solidFill>
                        <a:schemeClr val="tx1"/>
                      </a:solidFill>
                      <a:prstDash val="solid"/>
                      <a:round/>
                      <a:headEnd type="none" w="med" len="med"/>
                      <a:tailEnd type="none" w="med" len="med"/>
                    </a:lnL>
                  </a:tcPr>
                </a:tc>
                <a:tc>
                  <a:txBody>
                    <a:bodyPr/>
                    <a:lstStyle/>
                    <a:p>
                      <a:pPr marR="0" algn="l" rtl="0">
                        <a:lnSpc>
                          <a:spcPct val="100000"/>
                        </a:lnSpc>
                        <a:spcBef>
                          <a:spcPts val="0"/>
                        </a:spcBef>
                        <a:spcAft>
                          <a:spcPts val="0"/>
                        </a:spcAft>
                        <a:buClr>
                          <a:srgbClr val="000000"/>
                        </a:buClr>
                        <a:buFont typeface="Arial"/>
                      </a:pPr>
                      <a:r>
                        <a:rPr lang="en-SG" sz="1400" b="0" i="0" u="none" strike="noStrike" cap="none">
                          <a:solidFill>
                            <a:srgbClr val="000000"/>
                          </a:solidFill>
                          <a:latin typeface="Arial"/>
                          <a:cs typeface="Arial"/>
                          <a:sym typeface="Arial"/>
                        </a:rPr>
                        <a:t>6637550.86</a:t>
                      </a:r>
                      <a:endParaRPr lang="en-US" sz="1400" b="0" i="0" u="none" strike="noStrike" cap="none">
                        <a:solidFill>
                          <a:srgbClr val="000000"/>
                        </a:solidFill>
                        <a:latin typeface="Arial"/>
                        <a:cs typeface="Arial"/>
                        <a:sym typeface="Arial"/>
                      </a:endParaRPr>
                    </a:p>
                  </a:txBody>
                  <a:tcPr/>
                </a:tc>
                <a:tc>
                  <a:txBody>
                    <a:bodyPr/>
                    <a:lstStyle/>
                    <a:p>
                      <a:pPr marR="0" algn="l" rtl="0">
                        <a:lnSpc>
                          <a:spcPct val="100000"/>
                        </a:lnSpc>
                        <a:spcBef>
                          <a:spcPts val="0"/>
                        </a:spcBef>
                        <a:spcAft>
                          <a:spcPts val="0"/>
                        </a:spcAft>
                        <a:buClr>
                          <a:srgbClr val="000000"/>
                        </a:buClr>
                        <a:buFont typeface="Arial"/>
                      </a:pPr>
                      <a:r>
                        <a:rPr lang="en-SG" sz="1400" b="0" i="0" u="none" strike="noStrike" cap="none">
                          <a:solidFill>
                            <a:srgbClr val="000000"/>
                          </a:solidFill>
                          <a:latin typeface="Arial"/>
                          <a:cs typeface="Arial"/>
                          <a:sym typeface="Arial"/>
                        </a:rPr>
                        <a:t>4269030.73</a:t>
                      </a:r>
                      <a:endParaRPr lang="en-US" sz="1400" b="0" i="0" u="none" strike="noStrike" cap="none">
                        <a:solidFill>
                          <a:srgbClr val="000000"/>
                        </a:solidFill>
                        <a:latin typeface="Arial"/>
                        <a:cs typeface="Arial"/>
                        <a:sym typeface="Arial"/>
                      </a:endParaRPr>
                    </a:p>
                  </a:txBody>
                  <a:tcPr/>
                </a:tc>
                <a:tc>
                  <a:txBody>
                    <a:bodyPr/>
                    <a:lstStyle/>
                    <a:p>
                      <a:pPr marR="0" algn="l" rtl="0">
                        <a:lnSpc>
                          <a:spcPct val="100000"/>
                        </a:lnSpc>
                        <a:spcBef>
                          <a:spcPts val="0"/>
                        </a:spcBef>
                        <a:spcAft>
                          <a:spcPts val="0"/>
                        </a:spcAft>
                        <a:buClr>
                          <a:srgbClr val="000000"/>
                        </a:buClr>
                        <a:buFont typeface="Arial"/>
                      </a:pPr>
                      <a:r>
                        <a:rPr lang="en-SG" sz="1400" b="0" i="0" u="none" strike="noStrike" cap="none">
                          <a:solidFill>
                            <a:srgbClr val="000000"/>
                          </a:solidFill>
                          <a:latin typeface="Arial"/>
                          <a:cs typeface="Arial"/>
                          <a:sym typeface="Arial"/>
                        </a:rPr>
                        <a:t>0.64512963</a:t>
                      </a:r>
                      <a:endParaRPr lang="en-US" sz="1400" b="0" i="0" u="none" strike="noStrike" cap="none">
                        <a:solidFill>
                          <a:srgbClr val="000000"/>
                        </a:solidFill>
                        <a:latin typeface="Arial"/>
                        <a:cs typeface="Arial"/>
                        <a:sym typeface="Arial"/>
                      </a:endParaRPr>
                    </a:p>
                  </a:txBody>
                  <a:tcPr>
                    <a:lnR w="381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404886369"/>
                  </a:ext>
                </a:extLst>
              </a:tr>
              <a:tr h="370840">
                <a:tc>
                  <a:txBody>
                    <a:bodyPr/>
                    <a:lstStyle/>
                    <a:p>
                      <a:r>
                        <a:rPr lang="en-US"/>
                        <a:t>Support Vector Regressor</a:t>
                      </a:r>
                    </a:p>
                  </a:txBody>
                  <a:tcPr>
                    <a:lnL w="38100" cap="flat" cmpd="sng" algn="ctr">
                      <a:solidFill>
                        <a:schemeClr val="tx1"/>
                      </a:solidFill>
                      <a:prstDash val="solid"/>
                      <a:round/>
                      <a:headEnd type="none" w="med" len="med"/>
                      <a:tailEnd type="none" w="med" len="med"/>
                    </a:lnL>
                  </a:tcPr>
                </a:tc>
                <a:tc>
                  <a:txBody>
                    <a:bodyPr/>
                    <a:lstStyle/>
                    <a:p>
                      <a:pPr marR="0" algn="l" rtl="0">
                        <a:lnSpc>
                          <a:spcPct val="100000"/>
                        </a:lnSpc>
                        <a:spcBef>
                          <a:spcPts val="0"/>
                        </a:spcBef>
                        <a:spcAft>
                          <a:spcPts val="0"/>
                        </a:spcAft>
                        <a:buClr>
                          <a:srgbClr val="000000"/>
                        </a:buClr>
                        <a:buFont typeface="Arial"/>
                      </a:pPr>
                      <a:r>
                        <a:rPr lang="en-SG" sz="1400" b="0" i="0" u="none" strike="noStrike" cap="none">
                          <a:solidFill>
                            <a:srgbClr val="000000"/>
                          </a:solidFill>
                          <a:latin typeface="Arial"/>
                          <a:cs typeface="Arial"/>
                          <a:sym typeface="Arial"/>
                        </a:rPr>
                        <a:t>12927426.59</a:t>
                      </a:r>
                      <a:endParaRPr lang="en-US" sz="1400" b="0" i="0" u="none" strike="noStrike" cap="none">
                        <a:solidFill>
                          <a:srgbClr val="000000"/>
                        </a:solidFill>
                        <a:latin typeface="Arial"/>
                        <a:cs typeface="Arial"/>
                        <a:sym typeface="Arial"/>
                      </a:endParaRPr>
                    </a:p>
                  </a:txBody>
                  <a:tcPr/>
                </a:tc>
                <a:tc>
                  <a:txBody>
                    <a:bodyPr/>
                    <a:lstStyle/>
                    <a:p>
                      <a:pPr marR="0" algn="l" rtl="0">
                        <a:lnSpc>
                          <a:spcPct val="100000"/>
                        </a:lnSpc>
                        <a:spcBef>
                          <a:spcPts val="0"/>
                        </a:spcBef>
                        <a:spcAft>
                          <a:spcPts val="0"/>
                        </a:spcAft>
                        <a:buClr>
                          <a:srgbClr val="000000"/>
                        </a:buClr>
                        <a:buFont typeface="Arial"/>
                      </a:pPr>
                      <a:r>
                        <a:rPr lang="en-SG" sz="1400" b="0" i="0" u="none" strike="noStrike" cap="none">
                          <a:solidFill>
                            <a:srgbClr val="000000"/>
                          </a:solidFill>
                          <a:latin typeface="Arial"/>
                          <a:cs typeface="Arial"/>
                          <a:sym typeface="Arial"/>
                        </a:rPr>
                        <a:t>9819964.10</a:t>
                      </a:r>
                      <a:endParaRPr lang="en-US" sz="1400" b="0" i="0" u="none" strike="noStrike" cap="none">
                        <a:solidFill>
                          <a:srgbClr val="000000"/>
                        </a:solidFill>
                        <a:latin typeface="Arial"/>
                        <a:cs typeface="Arial"/>
                        <a:sym typeface="Arial"/>
                      </a:endParaRPr>
                    </a:p>
                  </a:txBody>
                  <a:tcPr/>
                </a:tc>
                <a:tc>
                  <a:txBody>
                    <a:bodyPr/>
                    <a:lstStyle/>
                    <a:p>
                      <a:pPr marR="0" algn="l" rtl="0">
                        <a:lnSpc>
                          <a:spcPct val="100000"/>
                        </a:lnSpc>
                        <a:spcBef>
                          <a:spcPts val="0"/>
                        </a:spcBef>
                        <a:spcAft>
                          <a:spcPts val="0"/>
                        </a:spcAft>
                        <a:buClr>
                          <a:srgbClr val="000000"/>
                        </a:buClr>
                        <a:buFont typeface="Arial"/>
                      </a:pPr>
                      <a:r>
                        <a:rPr lang="en-SG" sz="1400" b="0" i="0" u="none" strike="noStrike" cap="none">
                          <a:solidFill>
                            <a:srgbClr val="000000"/>
                          </a:solidFill>
                          <a:latin typeface="Arial"/>
                          <a:cs typeface="Arial"/>
                          <a:sym typeface="Arial"/>
                        </a:rPr>
                        <a:t>0.49033726</a:t>
                      </a:r>
                      <a:endParaRPr lang="en-US" sz="1400" b="0" i="0" u="none" strike="noStrike" cap="none">
                        <a:solidFill>
                          <a:srgbClr val="000000"/>
                        </a:solidFill>
                        <a:latin typeface="Arial"/>
                        <a:cs typeface="Arial"/>
                        <a:sym typeface="Arial"/>
                      </a:endParaRPr>
                    </a:p>
                  </a:txBody>
                  <a:tcPr>
                    <a:lnR w="381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946370752"/>
                  </a:ext>
                </a:extLst>
              </a:tr>
              <a:tr h="370840">
                <a:tc>
                  <a:txBody>
                    <a:bodyPr/>
                    <a:lstStyle/>
                    <a:p>
                      <a:r>
                        <a:rPr lang="en-US"/>
                        <a:t>XGBoost </a:t>
                      </a:r>
                    </a:p>
                  </a:txBody>
                  <a:tcPr>
                    <a:lnL w="38100" cap="flat" cmpd="sng" algn="ctr">
                      <a:solidFill>
                        <a:schemeClr val="tx1"/>
                      </a:solidFill>
                      <a:prstDash val="solid"/>
                      <a:round/>
                      <a:headEnd type="none" w="med" len="med"/>
                      <a:tailEnd type="none" w="med" len="med"/>
                    </a:lnL>
                    <a:lnB w="38100" cap="flat" cmpd="sng" algn="ctr">
                      <a:solidFill>
                        <a:schemeClr val="tx1"/>
                      </a:solidFill>
                      <a:prstDash val="solid"/>
                      <a:round/>
                      <a:headEnd type="none" w="med" len="med"/>
                      <a:tailEnd type="none" w="med" len="med"/>
                    </a:lnB>
                  </a:tcPr>
                </a:tc>
                <a:tc>
                  <a:txBody>
                    <a:bodyPr/>
                    <a:lstStyle/>
                    <a:p>
                      <a:pPr marR="0" algn="l" rtl="0">
                        <a:lnSpc>
                          <a:spcPct val="100000"/>
                        </a:lnSpc>
                        <a:spcBef>
                          <a:spcPts val="0"/>
                        </a:spcBef>
                        <a:spcAft>
                          <a:spcPts val="0"/>
                        </a:spcAft>
                        <a:buClr>
                          <a:srgbClr val="000000"/>
                        </a:buClr>
                        <a:buFont typeface="Arial"/>
                      </a:pPr>
                      <a:r>
                        <a:rPr lang="en-SG" sz="1400" b="0" i="0" u="none" strike="noStrike" cap="none">
                          <a:solidFill>
                            <a:srgbClr val="000000"/>
                          </a:solidFill>
                          <a:latin typeface="Arial"/>
                          <a:cs typeface="Arial"/>
                          <a:sym typeface="Arial"/>
                        </a:rPr>
                        <a:t>5686659.13</a:t>
                      </a:r>
                      <a:endParaRPr lang="en-US" sz="1400" b="0" i="0" u="none" strike="noStrike" cap="none">
                        <a:solidFill>
                          <a:srgbClr val="000000"/>
                        </a:solidFill>
                        <a:latin typeface="Arial"/>
                        <a:cs typeface="Arial"/>
                        <a:sym typeface="Arial"/>
                      </a:endParaRPr>
                    </a:p>
                  </a:txBody>
                  <a:tcPr>
                    <a:lnB w="38100" cap="flat" cmpd="sng" algn="ctr">
                      <a:solidFill>
                        <a:schemeClr val="tx1"/>
                      </a:solidFill>
                      <a:prstDash val="solid"/>
                      <a:round/>
                      <a:headEnd type="none" w="med" len="med"/>
                      <a:tailEnd type="none" w="med" len="med"/>
                    </a:lnB>
                  </a:tcPr>
                </a:tc>
                <a:tc>
                  <a:txBody>
                    <a:bodyPr/>
                    <a:lstStyle/>
                    <a:p>
                      <a:pPr marR="0" algn="l" rtl="0">
                        <a:lnSpc>
                          <a:spcPct val="100000"/>
                        </a:lnSpc>
                        <a:spcBef>
                          <a:spcPts val="0"/>
                        </a:spcBef>
                        <a:spcAft>
                          <a:spcPts val="0"/>
                        </a:spcAft>
                        <a:buClr>
                          <a:srgbClr val="000000"/>
                        </a:buClr>
                        <a:buFont typeface="Arial"/>
                      </a:pPr>
                      <a:r>
                        <a:rPr lang="en-SG" sz="1400" b="0" i="0" u="none" strike="noStrike" cap="none">
                          <a:solidFill>
                            <a:srgbClr val="000000"/>
                          </a:solidFill>
                          <a:latin typeface="Arial"/>
                          <a:cs typeface="Arial"/>
                          <a:sym typeface="Arial"/>
                        </a:rPr>
                        <a:t>3404561.39</a:t>
                      </a:r>
                      <a:endParaRPr lang="en-US" sz="1400" b="0" i="0" u="none" strike="noStrike" cap="none">
                        <a:solidFill>
                          <a:srgbClr val="000000"/>
                        </a:solidFill>
                        <a:latin typeface="Arial"/>
                        <a:cs typeface="Arial"/>
                        <a:sym typeface="Arial"/>
                      </a:endParaRPr>
                    </a:p>
                  </a:txBody>
                  <a:tcPr>
                    <a:lnB w="38100" cap="flat" cmpd="sng" algn="ctr">
                      <a:solidFill>
                        <a:schemeClr val="tx1"/>
                      </a:solidFill>
                      <a:prstDash val="solid"/>
                      <a:round/>
                      <a:headEnd type="none" w="med" len="med"/>
                      <a:tailEnd type="none" w="med" len="med"/>
                    </a:lnB>
                  </a:tcPr>
                </a:tc>
                <a:tc>
                  <a:txBody>
                    <a:bodyPr/>
                    <a:lstStyle/>
                    <a:p>
                      <a:pPr marR="0" algn="l" rtl="0">
                        <a:lnSpc>
                          <a:spcPct val="100000"/>
                        </a:lnSpc>
                        <a:spcBef>
                          <a:spcPts val="0"/>
                        </a:spcBef>
                        <a:spcAft>
                          <a:spcPts val="0"/>
                        </a:spcAft>
                        <a:buClr>
                          <a:srgbClr val="000000"/>
                        </a:buClr>
                        <a:buFont typeface="Arial"/>
                      </a:pPr>
                      <a:r>
                        <a:rPr lang="en-SG" sz="1400" b="0" i="0" u="none" strike="noStrike" cap="none">
                          <a:solidFill>
                            <a:srgbClr val="000000"/>
                          </a:solidFill>
                          <a:latin typeface="Arial"/>
                          <a:cs typeface="Arial"/>
                          <a:sym typeface="Arial"/>
                        </a:rPr>
                        <a:t>0.73952359</a:t>
                      </a:r>
                      <a:endParaRPr lang="en-US" sz="1400" b="0" i="0" u="none" strike="noStrike" cap="none">
                        <a:solidFill>
                          <a:srgbClr val="000000"/>
                        </a:solidFill>
                        <a:latin typeface="Arial"/>
                        <a:cs typeface="Arial"/>
                        <a:sym typeface="Arial"/>
                      </a:endParaRPr>
                    </a:p>
                  </a:txBody>
                  <a:tcPr>
                    <a:lnR w="38100" cap="flat" cmpd="sng" algn="ctr">
                      <a:solidFill>
                        <a:schemeClr val="tx1"/>
                      </a:solidFill>
                      <a:prstDash val="solid"/>
                      <a:round/>
                      <a:headEnd type="none" w="med" len="med"/>
                      <a:tailEnd type="none" w="med" len="med"/>
                    </a:lnR>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33084120"/>
                  </a:ext>
                </a:extLst>
              </a:tr>
            </a:tbl>
          </a:graphicData>
        </a:graphic>
      </p:graphicFrame>
      <p:pic>
        <p:nvPicPr>
          <p:cNvPr id="18" name="Graphic 17" descr="Close with solid fill">
            <a:extLst>
              <a:ext uri="{FF2B5EF4-FFF2-40B4-BE49-F238E27FC236}">
                <a16:creationId xmlns:a16="http://schemas.microsoft.com/office/drawing/2014/main" id="{B7FAABA0-1398-F5CE-19F2-1BDA1ADA4E0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749660" y="3151396"/>
            <a:ext cx="337063" cy="337063"/>
          </a:xfrm>
          <a:prstGeom prst="rect">
            <a:avLst/>
          </a:prstGeom>
        </p:spPr>
      </p:pic>
      <p:pic>
        <p:nvPicPr>
          <p:cNvPr id="20" name="Graphic 19" descr="Tick with solid fill">
            <a:extLst>
              <a:ext uri="{FF2B5EF4-FFF2-40B4-BE49-F238E27FC236}">
                <a16:creationId xmlns:a16="http://schemas.microsoft.com/office/drawing/2014/main" id="{9925D740-92B9-655C-00FD-FA5ADF8EC61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749659" y="2629394"/>
            <a:ext cx="337063" cy="337063"/>
          </a:xfrm>
          <a:prstGeom prst="rect">
            <a:avLst/>
          </a:prstGeom>
        </p:spPr>
      </p:pic>
      <p:pic>
        <p:nvPicPr>
          <p:cNvPr id="21" name="Graphic 20" descr="Tick with solid fill">
            <a:extLst>
              <a:ext uri="{FF2B5EF4-FFF2-40B4-BE49-F238E27FC236}">
                <a16:creationId xmlns:a16="http://schemas.microsoft.com/office/drawing/2014/main" id="{FF8E7CD6-FC7B-E3EB-7E98-A5741CD3182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749659" y="3603747"/>
            <a:ext cx="337063" cy="337063"/>
          </a:xfrm>
          <a:prstGeom prst="rect">
            <a:avLst/>
          </a:prstGeom>
        </p:spPr>
      </p:pic>
      <p:pic>
        <p:nvPicPr>
          <p:cNvPr id="22" name="Graphic 21" descr="Close with solid fill">
            <a:extLst>
              <a:ext uri="{FF2B5EF4-FFF2-40B4-BE49-F238E27FC236}">
                <a16:creationId xmlns:a16="http://schemas.microsoft.com/office/drawing/2014/main" id="{66F942E7-BD6B-A3C3-472F-E3467297489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749656" y="2107392"/>
            <a:ext cx="337063" cy="337063"/>
          </a:xfrm>
          <a:prstGeom prst="rect">
            <a:avLst/>
          </a:prstGeom>
        </p:spPr>
      </p:pic>
    </p:spTree>
    <p:extLst>
      <p:ext uri="{BB962C8B-B14F-4D97-AF65-F5344CB8AC3E}">
        <p14:creationId xmlns:p14="http://schemas.microsoft.com/office/powerpoint/2010/main" val="305463498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C30DFC-5442-9255-280C-C20479AA2911}"/>
              </a:ext>
            </a:extLst>
          </p:cNvPr>
          <p:cNvSpPr>
            <a:spLocks noGrp="1"/>
          </p:cNvSpPr>
          <p:nvPr>
            <p:ph type="title"/>
          </p:nvPr>
        </p:nvSpPr>
        <p:spPr/>
        <p:txBody>
          <a:bodyPr/>
          <a:lstStyle/>
          <a:p>
            <a:r>
              <a:rPr lang="en-US"/>
              <a:t>Player Valuation Model Comparison</a:t>
            </a:r>
          </a:p>
        </p:txBody>
      </p:sp>
      <p:graphicFrame>
        <p:nvGraphicFramePr>
          <p:cNvPr id="3" name="Google Shape;745;p25">
            <a:extLst>
              <a:ext uri="{FF2B5EF4-FFF2-40B4-BE49-F238E27FC236}">
                <a16:creationId xmlns:a16="http://schemas.microsoft.com/office/drawing/2014/main" id="{C3A43C8A-0C20-8468-0BDC-7F41E32DCBA2}"/>
              </a:ext>
            </a:extLst>
          </p:cNvPr>
          <p:cNvGraphicFramePr/>
          <p:nvPr>
            <p:extLst>
              <p:ext uri="{D42A27DB-BD31-4B8C-83A1-F6EECF244321}">
                <p14:modId xmlns:p14="http://schemas.microsoft.com/office/powerpoint/2010/main" val="1355259021"/>
              </p:ext>
            </p:extLst>
          </p:nvPr>
        </p:nvGraphicFramePr>
        <p:xfrm>
          <a:off x="1682483" y="1417121"/>
          <a:ext cx="7239000" cy="2841010"/>
        </p:xfrm>
        <a:graphic>
          <a:graphicData uri="http://schemas.openxmlformats.org/drawingml/2006/table">
            <a:tbl>
              <a:tblPr>
                <a:noFill/>
                <a:tableStyleId>{F1F352F7-BCA6-4D26-B7AB-98A790528103}</a:tableStyleId>
              </a:tblPr>
              <a:tblGrid>
                <a:gridCol w="1809750">
                  <a:extLst>
                    <a:ext uri="{9D8B030D-6E8A-4147-A177-3AD203B41FA5}">
                      <a16:colId xmlns:a16="http://schemas.microsoft.com/office/drawing/2014/main" val="20000"/>
                    </a:ext>
                  </a:extLst>
                </a:gridCol>
                <a:gridCol w="1809750">
                  <a:extLst>
                    <a:ext uri="{9D8B030D-6E8A-4147-A177-3AD203B41FA5}">
                      <a16:colId xmlns:a16="http://schemas.microsoft.com/office/drawing/2014/main" val="20001"/>
                    </a:ext>
                  </a:extLst>
                </a:gridCol>
                <a:gridCol w="1809750">
                  <a:extLst>
                    <a:ext uri="{9D8B030D-6E8A-4147-A177-3AD203B41FA5}">
                      <a16:colId xmlns:a16="http://schemas.microsoft.com/office/drawing/2014/main" val="20002"/>
                    </a:ext>
                  </a:extLst>
                </a:gridCol>
                <a:gridCol w="1809750">
                  <a:extLst>
                    <a:ext uri="{9D8B030D-6E8A-4147-A177-3AD203B41FA5}">
                      <a16:colId xmlns:a16="http://schemas.microsoft.com/office/drawing/2014/main" val="20003"/>
                    </a:ext>
                  </a:extLst>
                </a:gridCol>
              </a:tblGrid>
              <a:tr h="397775">
                <a:tc>
                  <a:txBody>
                    <a:bodyPr/>
                    <a:lstStyle/>
                    <a:p>
                      <a:pPr marL="0" lvl="0" indent="0" algn="ctr" rtl="0">
                        <a:spcBef>
                          <a:spcPts val="0"/>
                        </a:spcBef>
                        <a:spcAft>
                          <a:spcPts val="0"/>
                        </a:spcAft>
                        <a:buNone/>
                      </a:pPr>
                      <a:r>
                        <a:rPr lang="en-SG" sz="1600" b="1">
                          <a:solidFill>
                            <a:schemeClr val="accent5"/>
                          </a:solidFill>
                          <a:latin typeface="Fira Sans" panose="020B0503050000020004" pitchFamily="34" charset="0"/>
                          <a:ea typeface="Fira Sans Extra Condensed SemiBold"/>
                          <a:cs typeface="Fira Sans Extra Condensed SemiBold"/>
                          <a:sym typeface="Fira Sans Extra Condensed SemiBold"/>
                        </a:rPr>
                        <a:t>Artificial Neural Network</a:t>
                      </a:r>
                      <a:endParaRPr sz="1200" b="1">
                        <a:solidFill>
                          <a:schemeClr val="accent5"/>
                        </a:solidFill>
                        <a:latin typeface="Fira Sans" panose="020B0503050000020004" pitchFamily="34" charset="0"/>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FFFFFF">
                          <a:alpha val="0"/>
                        </a:srgb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Clr>
                          <a:schemeClr val="dk1"/>
                        </a:buClr>
                        <a:buSzPts val="1100"/>
                        <a:buFont typeface="Arial"/>
                        <a:buNone/>
                      </a:pPr>
                      <a:r>
                        <a:rPr lang="en" sz="1600" b="1">
                          <a:solidFill>
                            <a:schemeClr val="tx1"/>
                          </a:solidFill>
                          <a:latin typeface="Fira Sans" panose="020B0503050000020004" pitchFamily="34" charset="0"/>
                          <a:cs typeface="Fira Sans Extra Condensed SemiBold"/>
                          <a:sym typeface="Fira Sans Extra Condensed SemiBold"/>
                        </a:rPr>
                        <a:t>Random Forest Regressor</a:t>
                      </a:r>
                      <a:endParaRPr sz="1200" b="1">
                        <a:solidFill>
                          <a:schemeClr val="tx1"/>
                        </a:solidFill>
                        <a:latin typeface="Fira Sans" panose="020B0503050000020004" pitchFamily="34" charset="0"/>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FFFFFF">
                          <a:alpha val="0"/>
                        </a:srgbClr>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Clr>
                          <a:schemeClr val="dk1"/>
                        </a:buClr>
                        <a:buSzPts val="1100"/>
                        <a:buFont typeface="Arial"/>
                        <a:buNone/>
                      </a:pPr>
                      <a:r>
                        <a:rPr lang="en" sz="1600" b="1">
                          <a:solidFill>
                            <a:srgbClr val="FFFFFF"/>
                          </a:solidFill>
                          <a:latin typeface="Fira Sans" panose="020B0503050000020004" pitchFamily="34" charset="0"/>
                          <a:ea typeface="Fira Sans Extra Condensed SemiBold"/>
                          <a:cs typeface="Fira Sans Extra Condensed SemiBold"/>
                          <a:sym typeface="Fira Sans Extra Condensed SemiBold"/>
                        </a:rPr>
                        <a:t>Support Vector Regressor</a:t>
                      </a:r>
                      <a:endParaRPr sz="1200" b="1">
                        <a:solidFill>
                          <a:srgbClr val="FFFFFF"/>
                        </a:solidFill>
                        <a:latin typeface="Fira Sans" panose="020B0503050000020004" pitchFamily="34" charset="0"/>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FFFFFF">
                          <a:alpha val="0"/>
                        </a:srgbClr>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Clr>
                          <a:schemeClr val="dk1"/>
                        </a:buClr>
                        <a:buSzPts val="1100"/>
                        <a:buFont typeface="Arial"/>
                        <a:buNone/>
                      </a:pPr>
                      <a:r>
                        <a:rPr lang="en" sz="1600" b="1" err="1">
                          <a:solidFill>
                            <a:srgbClr val="FFFFFF"/>
                          </a:solidFill>
                          <a:latin typeface="Fira Sans" panose="020B0503050000020004" pitchFamily="34" charset="0"/>
                          <a:ea typeface="Fira Sans Extra Condensed SemiBold"/>
                          <a:cs typeface="Fira Sans Extra Condensed SemiBold"/>
                          <a:sym typeface="Fira Sans Extra Condensed SemiBold"/>
                        </a:rPr>
                        <a:t>XGBoost</a:t>
                      </a:r>
                      <a:endParaRPr sz="1200" b="1">
                        <a:solidFill>
                          <a:srgbClr val="FFFFFF"/>
                        </a:solidFill>
                        <a:latin typeface="Fira Sans" panose="020B0503050000020004" pitchFamily="34" charset="0"/>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FFFFFF">
                          <a:alpha val="0"/>
                        </a:srgbClr>
                      </a:solidFill>
                      <a:prstDash val="solid"/>
                      <a:round/>
                      <a:headEnd type="none" w="sm" len="sm"/>
                      <a:tailEnd type="none" w="sm" len="sm"/>
                    </a:lnB>
                    <a:solidFill>
                      <a:schemeClr val="accent3"/>
                    </a:solidFill>
                  </a:tcPr>
                </a:tc>
                <a:extLst>
                  <a:ext uri="{0D108BD9-81ED-4DB2-BD59-A6C34878D82A}">
                    <a16:rowId xmlns:a16="http://schemas.microsoft.com/office/drawing/2014/main" val="10000"/>
                  </a:ext>
                </a:extLst>
              </a:tr>
              <a:tr h="890350">
                <a:tc>
                  <a:txBody>
                    <a:bodyPr/>
                    <a:lstStyle/>
                    <a:p>
                      <a:pPr marL="0" lvl="0" indent="0" algn="l" rtl="0">
                        <a:spcBef>
                          <a:spcPts val="0"/>
                        </a:spcBef>
                        <a:spcAft>
                          <a:spcPts val="0"/>
                        </a:spcAft>
                        <a:buNone/>
                      </a:pPr>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4"/>
                    </a:solidFill>
                  </a:tcPr>
                </a:tc>
                <a:tc>
                  <a:txBody>
                    <a:bodyPr/>
                    <a:lstStyle/>
                    <a:p>
                      <a:pPr marL="0" lvl="0" indent="0" algn="l" rtl="0">
                        <a:spcBef>
                          <a:spcPts val="0"/>
                        </a:spcBef>
                        <a:spcAft>
                          <a:spcPts val="0"/>
                        </a:spcAft>
                        <a:buNone/>
                      </a:pPr>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4"/>
                    </a:solidFill>
                  </a:tcPr>
                </a:tc>
                <a:tc>
                  <a:txBody>
                    <a:bodyPr/>
                    <a:lstStyle/>
                    <a:p>
                      <a:pPr marL="0" lvl="0" indent="0" algn="l" rtl="0">
                        <a:spcBef>
                          <a:spcPts val="0"/>
                        </a:spcBef>
                        <a:spcAft>
                          <a:spcPts val="0"/>
                        </a:spcAft>
                        <a:buNone/>
                      </a:pPr>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4"/>
                    </a:solidFill>
                  </a:tcPr>
                </a:tc>
                <a:tc>
                  <a:txBody>
                    <a:bodyPr/>
                    <a:lstStyle/>
                    <a:p>
                      <a:pPr marL="0" lvl="0" indent="0" algn="l" rtl="0">
                        <a:spcBef>
                          <a:spcPts val="0"/>
                        </a:spcBef>
                        <a:spcAft>
                          <a:spcPts val="0"/>
                        </a:spcAft>
                        <a:buNone/>
                      </a:pPr>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4"/>
                    </a:solidFill>
                  </a:tcPr>
                </a:tc>
                <a:extLst>
                  <a:ext uri="{0D108BD9-81ED-4DB2-BD59-A6C34878D82A}">
                    <a16:rowId xmlns:a16="http://schemas.microsoft.com/office/drawing/2014/main" val="10001"/>
                  </a:ext>
                </a:extLst>
              </a:tr>
              <a:tr h="890350">
                <a:tc>
                  <a:txBody>
                    <a:bodyPr/>
                    <a:lstStyle/>
                    <a:p>
                      <a:pPr marL="0" lvl="0" indent="0" algn="ctr" rtl="0">
                        <a:spcBef>
                          <a:spcPts val="0"/>
                        </a:spcBef>
                        <a:spcAft>
                          <a:spcPts val="0"/>
                        </a:spcAft>
                        <a:buClr>
                          <a:schemeClr val="dk1"/>
                        </a:buClr>
                        <a:buSzPts val="1100"/>
                        <a:buFont typeface="Arial"/>
                        <a:buNone/>
                      </a:pPr>
                      <a:r>
                        <a:rPr lang="en-US" sz="1200" dirty="0">
                          <a:solidFill>
                            <a:schemeClr val="dk1"/>
                          </a:solidFill>
                          <a:latin typeface="Roboto"/>
                          <a:ea typeface="Roboto"/>
                          <a:cs typeface="Roboto"/>
                          <a:sym typeface="Roboto"/>
                        </a:rPr>
                        <a:t>The ANN could have been more sensitive to sporadic fluctuations or noise within the dataset, which decision trees perform better on</a:t>
                      </a:r>
                      <a:endParaRPr sz="1200" dirty="0">
                        <a:solidFill>
                          <a:schemeClr val="dk1"/>
                        </a:solidFill>
                        <a:latin typeface="Roboto"/>
                        <a:ea typeface="Roboto"/>
                        <a:cs typeface="Roboto"/>
                        <a:sym typeface="Roboto"/>
                      </a:endParaRPr>
                    </a:p>
                  </a:txBody>
                  <a:tcPr marL="91425" marR="91425" marT="91425" marB="91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4"/>
                    </a:solidFill>
                  </a:tcPr>
                </a:tc>
                <a:tc>
                  <a:txBody>
                    <a:bodyPr/>
                    <a:lstStyle/>
                    <a:p>
                      <a:pPr marL="0" lvl="0" indent="0" algn="ctr" rtl="0">
                        <a:spcBef>
                          <a:spcPts val="0"/>
                        </a:spcBef>
                        <a:spcAft>
                          <a:spcPts val="0"/>
                        </a:spcAft>
                        <a:buClr>
                          <a:schemeClr val="dk1"/>
                        </a:buClr>
                        <a:buSzPts val="1100"/>
                        <a:buFont typeface="Arial"/>
                        <a:buNone/>
                      </a:pPr>
                      <a:r>
                        <a:rPr lang="en" sz="1200">
                          <a:solidFill>
                            <a:schemeClr val="dk1"/>
                          </a:solidFill>
                          <a:latin typeface="Roboto"/>
                          <a:ea typeface="Roboto"/>
                          <a:cs typeface="Roboto"/>
                          <a:sym typeface="Roboto"/>
                        </a:rPr>
                        <a:t>Aggregation of multiple trees means that it reduces the impact of individual noisy trees</a:t>
                      </a:r>
                      <a:endParaRPr sz="1200">
                        <a:solidFill>
                          <a:schemeClr val="dk1"/>
                        </a:solidFill>
                        <a:latin typeface="Roboto"/>
                        <a:ea typeface="Roboto"/>
                        <a:cs typeface="Roboto"/>
                        <a:sym typeface="Roboto"/>
                      </a:endParaRPr>
                    </a:p>
                  </a:txBody>
                  <a:tcPr marL="91425" marR="91425" marT="91425" marB="91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4"/>
                    </a:solidFill>
                  </a:tcPr>
                </a:tc>
                <a:tc>
                  <a:txBody>
                    <a:bodyPr/>
                    <a:lstStyle/>
                    <a:p>
                      <a:pPr marL="0" lvl="0" indent="0" algn="ctr" rtl="0">
                        <a:spcBef>
                          <a:spcPts val="0"/>
                        </a:spcBef>
                        <a:spcAft>
                          <a:spcPts val="0"/>
                        </a:spcAft>
                        <a:buClr>
                          <a:schemeClr val="dk1"/>
                        </a:buClr>
                        <a:buSzPts val="1100"/>
                        <a:buFont typeface="Arial"/>
                        <a:buNone/>
                      </a:pPr>
                      <a:r>
                        <a:rPr lang="en-US" sz="1200" dirty="0">
                          <a:solidFill>
                            <a:schemeClr val="dk1"/>
                          </a:solidFill>
                          <a:latin typeface="Roboto"/>
                          <a:ea typeface="Roboto"/>
                          <a:cs typeface="Roboto"/>
                          <a:sym typeface="Roboto"/>
                        </a:rPr>
                        <a:t>Large number of features with multiple non-linear relationships</a:t>
                      </a:r>
                      <a:endParaRPr sz="1200" dirty="0">
                        <a:solidFill>
                          <a:schemeClr val="dk1"/>
                        </a:solidFill>
                        <a:latin typeface="Roboto"/>
                        <a:ea typeface="Roboto"/>
                        <a:cs typeface="Roboto"/>
                        <a:sym typeface="Roboto"/>
                      </a:endParaRPr>
                    </a:p>
                  </a:txBody>
                  <a:tcPr marL="91425" marR="91425" marT="91425" marB="91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4"/>
                    </a:solidFill>
                  </a:tcPr>
                </a:tc>
                <a:tc>
                  <a:txBody>
                    <a:bodyPr/>
                    <a:lstStyle/>
                    <a:p>
                      <a:pPr marL="0" lvl="0" indent="0" algn="ctr" rtl="0">
                        <a:spcBef>
                          <a:spcPts val="0"/>
                        </a:spcBef>
                        <a:spcAft>
                          <a:spcPts val="0"/>
                        </a:spcAft>
                        <a:buNone/>
                      </a:pPr>
                      <a:r>
                        <a:rPr lang="en" sz="1200" dirty="0" err="1">
                          <a:solidFill>
                            <a:schemeClr val="dk1"/>
                          </a:solidFill>
                          <a:latin typeface="Roboto"/>
                          <a:ea typeface="Roboto"/>
                          <a:cs typeface="Roboto"/>
                          <a:sym typeface="Roboto"/>
                        </a:rPr>
                        <a:t>XGBoost</a:t>
                      </a:r>
                      <a:r>
                        <a:rPr lang="en" sz="1200" dirty="0">
                          <a:solidFill>
                            <a:schemeClr val="dk1"/>
                          </a:solidFill>
                          <a:latin typeface="Roboto"/>
                          <a:ea typeface="Roboto"/>
                          <a:cs typeface="Roboto"/>
                          <a:sym typeface="Roboto"/>
                        </a:rPr>
                        <a:t> uses tree pruning techniques to remove nodes from the decision tree that do not contribute to the accuracy</a:t>
                      </a:r>
                      <a:endParaRPr sz="1200" dirty="0">
                        <a:solidFill>
                          <a:schemeClr val="dk1"/>
                        </a:solidFill>
                        <a:latin typeface="Roboto"/>
                        <a:ea typeface="Roboto"/>
                        <a:cs typeface="Roboto"/>
                        <a:sym typeface="Roboto"/>
                      </a:endParaRPr>
                    </a:p>
                  </a:txBody>
                  <a:tcPr marL="91425" marR="91425" marT="91425" marB="91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4"/>
                    </a:solidFill>
                  </a:tcPr>
                </a:tc>
                <a:extLst>
                  <a:ext uri="{0D108BD9-81ED-4DB2-BD59-A6C34878D82A}">
                    <a16:rowId xmlns:a16="http://schemas.microsoft.com/office/drawing/2014/main" val="10002"/>
                  </a:ext>
                </a:extLst>
              </a:tr>
            </a:tbl>
          </a:graphicData>
        </a:graphic>
      </p:graphicFrame>
      <p:sp>
        <p:nvSpPr>
          <p:cNvPr id="4" name="Google Shape;746;p25">
            <a:extLst>
              <a:ext uri="{FF2B5EF4-FFF2-40B4-BE49-F238E27FC236}">
                <a16:creationId xmlns:a16="http://schemas.microsoft.com/office/drawing/2014/main" id="{D773348B-FFF0-E981-DFB2-09FCCCBD7BFE}"/>
              </a:ext>
            </a:extLst>
          </p:cNvPr>
          <p:cNvSpPr/>
          <p:nvPr/>
        </p:nvSpPr>
        <p:spPr>
          <a:xfrm>
            <a:off x="2199554" y="2179865"/>
            <a:ext cx="735600" cy="735600"/>
          </a:xfrm>
          <a:prstGeom prst="mathMultiply">
            <a:avLst>
              <a:gd name="adj1" fmla="val 2352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747;p25">
            <a:extLst>
              <a:ext uri="{FF2B5EF4-FFF2-40B4-BE49-F238E27FC236}">
                <a16:creationId xmlns:a16="http://schemas.microsoft.com/office/drawing/2014/main" id="{39E9C3E4-1978-ADC9-A709-36EC08378EEF}"/>
              </a:ext>
            </a:extLst>
          </p:cNvPr>
          <p:cNvSpPr/>
          <p:nvPr/>
        </p:nvSpPr>
        <p:spPr>
          <a:xfrm>
            <a:off x="5826071" y="2179865"/>
            <a:ext cx="735600" cy="735600"/>
          </a:xfrm>
          <a:prstGeom prst="mathMultiply">
            <a:avLst>
              <a:gd name="adj1" fmla="val 2352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SG">
              <a:solidFill>
                <a:schemeClr val="accent2"/>
              </a:solidFill>
            </a:endParaRPr>
          </a:p>
        </p:txBody>
      </p:sp>
      <p:grpSp>
        <p:nvGrpSpPr>
          <p:cNvPr id="6" name="Google Shape;748;p25">
            <a:extLst>
              <a:ext uri="{FF2B5EF4-FFF2-40B4-BE49-F238E27FC236}">
                <a16:creationId xmlns:a16="http://schemas.microsoft.com/office/drawing/2014/main" id="{7FC934B9-BCB7-7D60-CB60-B110C14C2536}"/>
              </a:ext>
            </a:extLst>
          </p:cNvPr>
          <p:cNvGrpSpPr/>
          <p:nvPr/>
        </p:nvGrpSpPr>
        <p:grpSpPr>
          <a:xfrm>
            <a:off x="4127456" y="2463572"/>
            <a:ext cx="610184" cy="310630"/>
            <a:chOff x="3605183" y="3167886"/>
            <a:chExt cx="610184" cy="310630"/>
          </a:xfrm>
        </p:grpSpPr>
        <p:sp>
          <p:nvSpPr>
            <p:cNvPr id="7" name="Google Shape;749;p25">
              <a:extLst>
                <a:ext uri="{FF2B5EF4-FFF2-40B4-BE49-F238E27FC236}">
                  <a16:creationId xmlns:a16="http://schemas.microsoft.com/office/drawing/2014/main" id="{850EBB83-C798-AFC4-1B16-B34FE9713F16}"/>
                </a:ext>
              </a:extLst>
            </p:cNvPr>
            <p:cNvSpPr/>
            <p:nvPr/>
          </p:nvSpPr>
          <p:spPr>
            <a:xfrm rot="-2700000" flipH="1">
              <a:off x="3615033" y="3167886"/>
              <a:ext cx="600334" cy="170978"/>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750;p25">
              <a:extLst>
                <a:ext uri="{FF2B5EF4-FFF2-40B4-BE49-F238E27FC236}">
                  <a16:creationId xmlns:a16="http://schemas.microsoft.com/office/drawing/2014/main" id="{3E34BD56-3DFA-9849-4C30-D5ADF27D08F7}"/>
                </a:ext>
              </a:extLst>
            </p:cNvPr>
            <p:cNvSpPr/>
            <p:nvPr/>
          </p:nvSpPr>
          <p:spPr>
            <a:xfrm rot="2700000">
              <a:off x="3544937" y="3247293"/>
              <a:ext cx="291469" cy="170978"/>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 name="Google Shape;751;p25">
            <a:extLst>
              <a:ext uri="{FF2B5EF4-FFF2-40B4-BE49-F238E27FC236}">
                <a16:creationId xmlns:a16="http://schemas.microsoft.com/office/drawing/2014/main" id="{6F761118-7485-8B97-80FE-F202C22BFE82}"/>
              </a:ext>
            </a:extLst>
          </p:cNvPr>
          <p:cNvGrpSpPr/>
          <p:nvPr/>
        </p:nvGrpSpPr>
        <p:grpSpPr>
          <a:xfrm>
            <a:off x="7796904" y="2450301"/>
            <a:ext cx="610184" cy="310630"/>
            <a:chOff x="3605183" y="3167886"/>
            <a:chExt cx="610184" cy="310630"/>
          </a:xfrm>
          <a:solidFill>
            <a:schemeClr val="accent3"/>
          </a:solidFill>
        </p:grpSpPr>
        <p:sp>
          <p:nvSpPr>
            <p:cNvPr id="11" name="Google Shape;752;p25">
              <a:extLst>
                <a:ext uri="{FF2B5EF4-FFF2-40B4-BE49-F238E27FC236}">
                  <a16:creationId xmlns:a16="http://schemas.microsoft.com/office/drawing/2014/main" id="{7050774C-B612-4A46-883F-7A287D3B865C}"/>
                </a:ext>
              </a:extLst>
            </p:cNvPr>
            <p:cNvSpPr/>
            <p:nvPr/>
          </p:nvSpPr>
          <p:spPr>
            <a:xfrm rot="-2700000" flipH="1">
              <a:off x="3615033" y="3167886"/>
              <a:ext cx="600334" cy="170978"/>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753;p25">
              <a:extLst>
                <a:ext uri="{FF2B5EF4-FFF2-40B4-BE49-F238E27FC236}">
                  <a16:creationId xmlns:a16="http://schemas.microsoft.com/office/drawing/2014/main" id="{9E821E7A-0D41-92E9-29C4-2CE81802CF01}"/>
                </a:ext>
              </a:extLst>
            </p:cNvPr>
            <p:cNvSpPr/>
            <p:nvPr/>
          </p:nvSpPr>
          <p:spPr>
            <a:xfrm rot="2700000">
              <a:off x="3544937" y="3247293"/>
              <a:ext cx="291469" cy="170978"/>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 name="Google Shape;2433;p44">
            <a:extLst>
              <a:ext uri="{FF2B5EF4-FFF2-40B4-BE49-F238E27FC236}">
                <a16:creationId xmlns:a16="http://schemas.microsoft.com/office/drawing/2014/main" id="{B11AF874-B762-BC4F-CCEF-E53163343A07}"/>
              </a:ext>
            </a:extLst>
          </p:cNvPr>
          <p:cNvSpPr txBox="1">
            <a:spLocks/>
          </p:cNvSpPr>
          <p:nvPr/>
        </p:nvSpPr>
        <p:spPr>
          <a:xfrm>
            <a:off x="222517" y="1614262"/>
            <a:ext cx="1332424" cy="408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5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1pPr>
            <a:lvl2pPr marR="0" lvl="1"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2pPr>
            <a:lvl3pPr marR="0" lvl="2"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3pPr>
            <a:lvl4pPr marR="0" lvl="3"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4pPr>
            <a:lvl5pPr marR="0" lvl="4"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5pPr>
            <a:lvl6pPr marR="0" lvl="5"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6pPr>
            <a:lvl7pPr marR="0" lvl="6"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7pPr>
            <a:lvl8pPr marR="0" lvl="7"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8pPr>
            <a:lvl9pPr marR="0" lvl="8"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9pPr>
          </a:lstStyle>
          <a:p>
            <a:pPr algn="r">
              <a:lnSpc>
                <a:spcPct val="100000"/>
              </a:lnSpc>
            </a:pPr>
            <a:r>
              <a:rPr lang="en-US" sz="2000" b="0"/>
              <a:t>Model</a:t>
            </a:r>
          </a:p>
        </p:txBody>
      </p:sp>
      <p:sp>
        <p:nvSpPr>
          <p:cNvPr id="13" name="Google Shape;2433;p44">
            <a:extLst>
              <a:ext uri="{FF2B5EF4-FFF2-40B4-BE49-F238E27FC236}">
                <a16:creationId xmlns:a16="http://schemas.microsoft.com/office/drawing/2014/main" id="{1EBBECFF-7A5A-C1CA-1CD8-328221E795B8}"/>
              </a:ext>
            </a:extLst>
          </p:cNvPr>
          <p:cNvSpPr txBox="1">
            <a:spLocks/>
          </p:cNvSpPr>
          <p:nvPr/>
        </p:nvSpPr>
        <p:spPr>
          <a:xfrm>
            <a:off x="-33063" y="2344324"/>
            <a:ext cx="1588004" cy="408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5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1pPr>
            <a:lvl2pPr marR="0" lvl="1"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2pPr>
            <a:lvl3pPr marR="0" lvl="2"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3pPr>
            <a:lvl4pPr marR="0" lvl="3"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4pPr>
            <a:lvl5pPr marR="0" lvl="4"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5pPr>
            <a:lvl6pPr marR="0" lvl="5"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6pPr>
            <a:lvl7pPr marR="0" lvl="6"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7pPr>
            <a:lvl8pPr marR="0" lvl="7"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8pPr>
            <a:lvl9pPr marR="0" lvl="8"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9pPr>
          </a:lstStyle>
          <a:p>
            <a:pPr algn="r">
              <a:lnSpc>
                <a:spcPct val="100000"/>
              </a:lnSpc>
            </a:pPr>
            <a:r>
              <a:rPr lang="en-US" sz="1800" b="0"/>
              <a:t>Optimal algorithm</a:t>
            </a:r>
          </a:p>
        </p:txBody>
      </p:sp>
      <p:sp>
        <p:nvSpPr>
          <p:cNvPr id="14" name="Google Shape;2433;p44">
            <a:extLst>
              <a:ext uri="{FF2B5EF4-FFF2-40B4-BE49-F238E27FC236}">
                <a16:creationId xmlns:a16="http://schemas.microsoft.com/office/drawing/2014/main" id="{27697FB6-C927-A09E-08B1-CEAA904C9516}"/>
              </a:ext>
            </a:extLst>
          </p:cNvPr>
          <p:cNvSpPr txBox="1">
            <a:spLocks/>
          </p:cNvSpPr>
          <p:nvPr/>
        </p:nvSpPr>
        <p:spPr>
          <a:xfrm>
            <a:off x="-211594" y="3557127"/>
            <a:ext cx="1849638" cy="408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5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1pPr>
            <a:lvl2pPr marR="0" lvl="1"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2pPr>
            <a:lvl3pPr marR="0" lvl="2"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3pPr>
            <a:lvl4pPr marR="0" lvl="3"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4pPr>
            <a:lvl5pPr marR="0" lvl="4"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5pPr>
            <a:lvl6pPr marR="0" lvl="5"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6pPr>
            <a:lvl7pPr marR="0" lvl="6"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7pPr>
            <a:lvl8pPr marR="0" lvl="7"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8pPr>
            <a:lvl9pPr marR="0" lvl="8"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9pPr>
          </a:lstStyle>
          <a:p>
            <a:pPr algn="r">
              <a:lnSpc>
                <a:spcPct val="100000"/>
              </a:lnSpc>
            </a:pPr>
            <a:r>
              <a:rPr lang="en-US" sz="1800" b="0"/>
              <a:t>Possible reason for performance</a:t>
            </a:r>
          </a:p>
        </p:txBody>
      </p:sp>
    </p:spTree>
    <p:extLst>
      <p:ext uri="{BB962C8B-B14F-4D97-AF65-F5344CB8AC3E}">
        <p14:creationId xmlns:p14="http://schemas.microsoft.com/office/powerpoint/2010/main" val="193072907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C30DFC-5442-9255-280C-C20479AA2911}"/>
              </a:ext>
            </a:extLst>
          </p:cNvPr>
          <p:cNvSpPr>
            <a:spLocks noGrp="1"/>
          </p:cNvSpPr>
          <p:nvPr>
            <p:ph type="title"/>
          </p:nvPr>
        </p:nvSpPr>
        <p:spPr/>
        <p:txBody>
          <a:bodyPr/>
          <a:lstStyle/>
          <a:p>
            <a:r>
              <a:rPr lang="en-US"/>
              <a:t>Player Valuation Model Comparison</a:t>
            </a:r>
          </a:p>
        </p:txBody>
      </p:sp>
      <p:graphicFrame>
        <p:nvGraphicFramePr>
          <p:cNvPr id="6" name="Table 9">
            <a:extLst>
              <a:ext uri="{FF2B5EF4-FFF2-40B4-BE49-F238E27FC236}">
                <a16:creationId xmlns:a16="http://schemas.microsoft.com/office/drawing/2014/main" id="{419C062B-B808-ECC2-6ECD-5C867AD83EED}"/>
              </a:ext>
            </a:extLst>
          </p:cNvPr>
          <p:cNvGraphicFramePr>
            <a:graphicFrameLocks noGrp="1"/>
          </p:cNvGraphicFramePr>
          <p:nvPr>
            <p:extLst>
              <p:ext uri="{D42A27DB-BD31-4B8C-83A1-F6EECF244321}">
                <p14:modId xmlns:p14="http://schemas.microsoft.com/office/powerpoint/2010/main" val="851179881"/>
              </p:ext>
            </p:extLst>
          </p:nvPr>
        </p:nvGraphicFramePr>
        <p:xfrm>
          <a:off x="355435" y="1418467"/>
          <a:ext cx="4433769" cy="2667000"/>
        </p:xfrm>
        <a:graphic>
          <a:graphicData uri="http://schemas.openxmlformats.org/drawingml/2006/table">
            <a:tbl>
              <a:tblPr firstRow="1" bandRow="1">
                <a:tableStyleId>{F1F352F7-BCA6-4D26-B7AB-98A790528103}</a:tableStyleId>
              </a:tblPr>
              <a:tblGrid>
                <a:gridCol w="1477923">
                  <a:extLst>
                    <a:ext uri="{9D8B030D-6E8A-4147-A177-3AD203B41FA5}">
                      <a16:colId xmlns:a16="http://schemas.microsoft.com/office/drawing/2014/main" val="2451638466"/>
                    </a:ext>
                  </a:extLst>
                </a:gridCol>
                <a:gridCol w="1477923">
                  <a:extLst>
                    <a:ext uri="{9D8B030D-6E8A-4147-A177-3AD203B41FA5}">
                      <a16:colId xmlns:a16="http://schemas.microsoft.com/office/drawing/2014/main" val="4165505882"/>
                    </a:ext>
                  </a:extLst>
                </a:gridCol>
                <a:gridCol w="1477923">
                  <a:extLst>
                    <a:ext uri="{9D8B030D-6E8A-4147-A177-3AD203B41FA5}">
                      <a16:colId xmlns:a16="http://schemas.microsoft.com/office/drawing/2014/main" val="3148763996"/>
                    </a:ext>
                  </a:extLst>
                </a:gridCol>
              </a:tblGrid>
              <a:tr h="370840">
                <a:tc>
                  <a:txBody>
                    <a:bodyPr/>
                    <a:lstStyle/>
                    <a:p>
                      <a:r>
                        <a:rPr lang="en-US">
                          <a:latin typeface="+mn-lt"/>
                        </a:rPr>
                        <a:t>Transfer Targets</a:t>
                      </a:r>
                    </a:p>
                  </a:txBody>
                  <a:tcP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85000"/>
                      </a:schemeClr>
                    </a:solidFill>
                  </a:tcPr>
                </a:tc>
                <a:tc>
                  <a:txBody>
                    <a:bodyPr/>
                    <a:lstStyle/>
                    <a:p>
                      <a:r>
                        <a:rPr lang="en-US">
                          <a:latin typeface="+mn-lt"/>
                        </a:rPr>
                        <a:t>RFR Player Valuation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85000"/>
                      </a:schemeClr>
                    </a:solidFill>
                  </a:tcPr>
                </a:tc>
                <a:tc>
                  <a:txBody>
                    <a:bodyPr/>
                    <a:lstStyle/>
                    <a:p>
                      <a:r>
                        <a:rPr lang="en-US">
                          <a:latin typeface="+mn-lt"/>
                        </a:rPr>
                        <a:t>XGBoost Player Valuation</a:t>
                      </a:r>
                    </a:p>
                  </a:txBody>
                  <a:tcP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85000"/>
                      </a:schemeClr>
                    </a:solidFill>
                  </a:tcPr>
                </a:tc>
                <a:extLst>
                  <a:ext uri="{0D108BD9-81ED-4DB2-BD59-A6C34878D82A}">
                    <a16:rowId xmlns:a16="http://schemas.microsoft.com/office/drawing/2014/main" val="2536456512"/>
                  </a:ext>
                </a:extLst>
              </a:tr>
              <a:tr h="370840">
                <a:tc>
                  <a:txBody>
                    <a:bodyPr/>
                    <a:lstStyle/>
                    <a:p>
                      <a:r>
                        <a:rPr lang="en-SG" b="0">
                          <a:solidFill>
                            <a:srgbClr val="000000"/>
                          </a:solidFill>
                          <a:effectLst/>
                          <a:latin typeface="+mn-lt"/>
                        </a:rPr>
                        <a:t>Moisés Caicedo </a:t>
                      </a:r>
                      <a:endParaRPr lang="en-US">
                        <a:latin typeface="+mn-lt"/>
                      </a:endParaRPr>
                    </a:p>
                  </a:txBody>
                  <a:tcP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R="0" algn="l" rtl="0">
                        <a:lnSpc>
                          <a:spcPct val="100000"/>
                        </a:lnSpc>
                        <a:spcBef>
                          <a:spcPts val="0"/>
                        </a:spcBef>
                        <a:spcAft>
                          <a:spcPts val="0"/>
                        </a:spcAft>
                        <a:buClr>
                          <a:srgbClr val="000000"/>
                        </a:buClr>
                        <a:buFont typeface="Arial"/>
                      </a:pPr>
                      <a:r>
                        <a:rPr lang="en-SG" b="0">
                          <a:solidFill>
                            <a:srgbClr val="000000"/>
                          </a:solidFill>
                          <a:effectLst/>
                          <a:latin typeface="+mn-lt"/>
                        </a:rPr>
                        <a:t>12949000.00</a:t>
                      </a:r>
                      <a:endParaRPr lang="en-US" sz="1400" b="0" i="0" u="none" strike="noStrike" cap="none">
                        <a:solidFill>
                          <a:srgbClr val="000000"/>
                        </a:solidFill>
                        <a:latin typeface="+mn-lt"/>
                        <a:cs typeface="Arial"/>
                        <a:sym typeface="Aria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R="0" algn="l" rtl="0">
                        <a:lnSpc>
                          <a:spcPct val="100000"/>
                        </a:lnSpc>
                        <a:spcBef>
                          <a:spcPts val="0"/>
                        </a:spcBef>
                        <a:spcAft>
                          <a:spcPts val="0"/>
                        </a:spcAft>
                        <a:buClr>
                          <a:srgbClr val="000000"/>
                        </a:buClr>
                        <a:buFont typeface="Arial"/>
                      </a:pPr>
                      <a:r>
                        <a:rPr lang="en-SG" b="0">
                          <a:solidFill>
                            <a:srgbClr val="000000"/>
                          </a:solidFill>
                          <a:effectLst/>
                          <a:latin typeface="+mn-lt"/>
                        </a:rPr>
                        <a:t>4082235.75</a:t>
                      </a:r>
                      <a:endParaRPr lang="en-US" sz="1400" b="0" i="0" u="none" strike="noStrike" cap="none">
                        <a:solidFill>
                          <a:srgbClr val="000000"/>
                        </a:solidFill>
                        <a:latin typeface="+mn-lt"/>
                        <a:cs typeface="Arial"/>
                        <a:sym typeface="Arial"/>
                      </a:endParaRPr>
                    </a:p>
                  </a:txBody>
                  <a:tcP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49446624"/>
                  </a:ext>
                </a:extLst>
              </a:tr>
              <a:tr h="370840">
                <a:tc>
                  <a:txBody>
                    <a:bodyPr/>
                    <a:lstStyle/>
                    <a:p>
                      <a:r>
                        <a:rPr lang="en-SG" b="0">
                          <a:solidFill>
                            <a:srgbClr val="000000"/>
                          </a:solidFill>
                          <a:effectLst/>
                          <a:latin typeface="+mn-lt"/>
                        </a:rPr>
                        <a:t>David Raya </a:t>
                      </a:r>
                      <a:endParaRPr lang="en-US">
                        <a:latin typeface="+mn-lt"/>
                      </a:endParaRPr>
                    </a:p>
                  </a:txBody>
                  <a:tcP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40000"/>
                        <a:lumOff val="60000"/>
                      </a:schemeClr>
                    </a:solidFill>
                  </a:tcPr>
                </a:tc>
                <a:tc>
                  <a:txBody>
                    <a:bodyPr/>
                    <a:lstStyle/>
                    <a:p>
                      <a:pPr marR="0" algn="l" rtl="0">
                        <a:lnSpc>
                          <a:spcPct val="100000"/>
                        </a:lnSpc>
                        <a:spcBef>
                          <a:spcPts val="0"/>
                        </a:spcBef>
                        <a:spcAft>
                          <a:spcPts val="0"/>
                        </a:spcAft>
                        <a:buClr>
                          <a:srgbClr val="000000"/>
                        </a:buClr>
                        <a:buFont typeface="Arial"/>
                      </a:pPr>
                      <a:r>
                        <a:rPr lang="en-SG" b="0">
                          <a:solidFill>
                            <a:srgbClr val="000000"/>
                          </a:solidFill>
                          <a:effectLst/>
                          <a:latin typeface="+mn-lt"/>
                        </a:rPr>
                        <a:t>8262000.00</a:t>
                      </a:r>
                      <a:endParaRPr lang="en-US" sz="1400" b="0" i="0" u="none" strike="noStrike" cap="none">
                        <a:solidFill>
                          <a:srgbClr val="000000"/>
                        </a:solidFill>
                        <a:latin typeface="+mn-lt"/>
                        <a:cs typeface="Arial"/>
                        <a:sym typeface="Aria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40000"/>
                        <a:lumOff val="60000"/>
                      </a:schemeClr>
                    </a:solidFill>
                  </a:tcPr>
                </a:tc>
                <a:tc>
                  <a:txBody>
                    <a:bodyPr/>
                    <a:lstStyle/>
                    <a:p>
                      <a:pPr marR="0" algn="l" rtl="0">
                        <a:lnSpc>
                          <a:spcPct val="100000"/>
                        </a:lnSpc>
                        <a:spcBef>
                          <a:spcPts val="0"/>
                        </a:spcBef>
                        <a:spcAft>
                          <a:spcPts val="0"/>
                        </a:spcAft>
                        <a:buClr>
                          <a:srgbClr val="000000"/>
                        </a:buClr>
                        <a:buFont typeface="Arial"/>
                      </a:pPr>
                      <a:r>
                        <a:rPr lang="en-SG" b="0">
                          <a:solidFill>
                            <a:srgbClr val="000000"/>
                          </a:solidFill>
                          <a:effectLst/>
                          <a:latin typeface="+mn-lt"/>
                        </a:rPr>
                        <a:t>8838544.00</a:t>
                      </a:r>
                      <a:endParaRPr lang="en-US" sz="1400" b="0" i="0" u="none" strike="noStrike" cap="none">
                        <a:solidFill>
                          <a:srgbClr val="000000"/>
                        </a:solidFill>
                        <a:latin typeface="+mn-lt"/>
                        <a:cs typeface="Arial"/>
                        <a:sym typeface="Arial"/>
                      </a:endParaRPr>
                    </a:p>
                  </a:txBody>
                  <a:tcP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40000"/>
                        <a:lumOff val="60000"/>
                      </a:schemeClr>
                    </a:solidFill>
                  </a:tcPr>
                </a:tc>
                <a:extLst>
                  <a:ext uri="{0D108BD9-81ED-4DB2-BD59-A6C34878D82A}">
                    <a16:rowId xmlns:a16="http://schemas.microsoft.com/office/drawing/2014/main" val="2404886369"/>
                  </a:ext>
                </a:extLst>
              </a:tr>
              <a:tr h="370840">
                <a:tc>
                  <a:txBody>
                    <a:bodyPr/>
                    <a:lstStyle/>
                    <a:p>
                      <a:r>
                        <a:rPr lang="en-SG" b="0">
                          <a:solidFill>
                            <a:srgbClr val="000000"/>
                          </a:solidFill>
                          <a:effectLst/>
                          <a:latin typeface="+mn-lt"/>
                        </a:rPr>
                        <a:t>Alexis Mac Allister </a:t>
                      </a:r>
                      <a:endParaRPr lang="en-US">
                        <a:latin typeface="+mn-lt"/>
                      </a:endParaRPr>
                    </a:p>
                  </a:txBody>
                  <a:tcP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R="0" algn="l" rtl="0">
                        <a:lnSpc>
                          <a:spcPct val="100000"/>
                        </a:lnSpc>
                        <a:spcBef>
                          <a:spcPts val="0"/>
                        </a:spcBef>
                        <a:spcAft>
                          <a:spcPts val="0"/>
                        </a:spcAft>
                        <a:buClr>
                          <a:srgbClr val="000000"/>
                        </a:buClr>
                        <a:buFont typeface="Arial"/>
                      </a:pPr>
                      <a:r>
                        <a:rPr lang="en-SG" b="0">
                          <a:solidFill>
                            <a:srgbClr val="000000"/>
                          </a:solidFill>
                          <a:effectLst/>
                          <a:latin typeface="+mn-lt"/>
                        </a:rPr>
                        <a:t>9808000.00</a:t>
                      </a:r>
                      <a:endParaRPr lang="en-US" sz="1400" b="0" i="0" u="none" strike="noStrike" cap="none">
                        <a:solidFill>
                          <a:srgbClr val="000000"/>
                        </a:solidFill>
                        <a:latin typeface="+mn-lt"/>
                        <a:cs typeface="Arial"/>
                        <a:sym typeface="Aria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R="0" algn="l" rtl="0">
                        <a:lnSpc>
                          <a:spcPct val="100000"/>
                        </a:lnSpc>
                        <a:spcBef>
                          <a:spcPts val="0"/>
                        </a:spcBef>
                        <a:spcAft>
                          <a:spcPts val="0"/>
                        </a:spcAft>
                        <a:buClr>
                          <a:srgbClr val="000000"/>
                        </a:buClr>
                        <a:buFont typeface="Arial"/>
                      </a:pPr>
                      <a:r>
                        <a:rPr lang="en-SG" b="0">
                          <a:solidFill>
                            <a:srgbClr val="000000"/>
                          </a:solidFill>
                          <a:effectLst/>
                          <a:latin typeface="+mn-lt"/>
                        </a:rPr>
                        <a:t>18726884.00</a:t>
                      </a:r>
                      <a:endParaRPr lang="en-US" sz="1400" b="0" i="0" u="none" strike="noStrike" cap="none">
                        <a:solidFill>
                          <a:srgbClr val="000000"/>
                        </a:solidFill>
                        <a:latin typeface="+mn-lt"/>
                        <a:cs typeface="Arial"/>
                        <a:sym typeface="Arial"/>
                      </a:endParaRPr>
                    </a:p>
                  </a:txBody>
                  <a:tcP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946370752"/>
                  </a:ext>
                </a:extLst>
              </a:tr>
              <a:tr h="370840">
                <a:tc>
                  <a:txBody>
                    <a:bodyPr/>
                    <a:lstStyle/>
                    <a:p>
                      <a:r>
                        <a:rPr lang="en-SG" b="0">
                          <a:solidFill>
                            <a:srgbClr val="000000"/>
                          </a:solidFill>
                          <a:effectLst/>
                          <a:latin typeface="+mn-lt"/>
                        </a:rPr>
                        <a:t>James Ward</a:t>
                      </a:r>
                      <a:r>
                        <a:rPr lang="en-SG" b="0">
                          <a:solidFill>
                            <a:srgbClr val="0000FF"/>
                          </a:solidFill>
                          <a:effectLst/>
                          <a:latin typeface="+mn-lt"/>
                        </a:rPr>
                        <a:t>-</a:t>
                      </a:r>
                      <a:r>
                        <a:rPr lang="en-SG" b="0">
                          <a:solidFill>
                            <a:srgbClr val="000000"/>
                          </a:solidFill>
                          <a:effectLst/>
                          <a:latin typeface="+mn-lt"/>
                        </a:rPr>
                        <a:t>Prowse </a:t>
                      </a:r>
                      <a:endParaRPr lang="en-US">
                        <a:latin typeface="+mn-lt"/>
                      </a:endParaRPr>
                    </a:p>
                  </a:txBody>
                  <a:tcP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40000"/>
                        <a:lumOff val="60000"/>
                      </a:schemeClr>
                    </a:solidFill>
                  </a:tcPr>
                </a:tc>
                <a:tc>
                  <a:txBody>
                    <a:bodyPr/>
                    <a:lstStyle/>
                    <a:p>
                      <a:pPr marR="0" algn="l" rtl="0">
                        <a:lnSpc>
                          <a:spcPct val="100000"/>
                        </a:lnSpc>
                        <a:spcBef>
                          <a:spcPts val="0"/>
                        </a:spcBef>
                        <a:spcAft>
                          <a:spcPts val="0"/>
                        </a:spcAft>
                        <a:buClr>
                          <a:srgbClr val="000000"/>
                        </a:buClr>
                        <a:buFont typeface="Arial"/>
                      </a:pPr>
                      <a:r>
                        <a:rPr lang="en-SG" b="0">
                          <a:solidFill>
                            <a:srgbClr val="000000"/>
                          </a:solidFill>
                          <a:effectLst/>
                          <a:latin typeface="+mn-lt"/>
                        </a:rPr>
                        <a:t>25545000.00</a:t>
                      </a:r>
                      <a:endParaRPr lang="en-US" sz="1400" b="0" i="0" u="none" strike="noStrike" cap="none">
                        <a:solidFill>
                          <a:srgbClr val="000000"/>
                        </a:solidFill>
                        <a:latin typeface="+mn-lt"/>
                        <a:cs typeface="Arial"/>
                        <a:sym typeface="Aria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40000"/>
                        <a:lumOff val="60000"/>
                      </a:schemeClr>
                    </a:solidFill>
                  </a:tcPr>
                </a:tc>
                <a:tc>
                  <a:txBody>
                    <a:bodyPr/>
                    <a:lstStyle/>
                    <a:p>
                      <a:pPr marR="0" algn="l" rtl="0">
                        <a:lnSpc>
                          <a:spcPct val="100000"/>
                        </a:lnSpc>
                        <a:spcBef>
                          <a:spcPts val="0"/>
                        </a:spcBef>
                        <a:spcAft>
                          <a:spcPts val="0"/>
                        </a:spcAft>
                        <a:buClr>
                          <a:srgbClr val="000000"/>
                        </a:buClr>
                        <a:buFont typeface="Arial"/>
                      </a:pPr>
                      <a:r>
                        <a:rPr lang="en-SG" b="0">
                          <a:solidFill>
                            <a:srgbClr val="000000"/>
                          </a:solidFill>
                          <a:effectLst/>
                          <a:latin typeface="+mn-lt"/>
                        </a:rPr>
                        <a:t>22507184.00</a:t>
                      </a:r>
                      <a:endParaRPr lang="en-US" sz="1400" b="0" i="0" u="none" strike="noStrike" cap="none">
                        <a:solidFill>
                          <a:srgbClr val="000000"/>
                        </a:solidFill>
                        <a:latin typeface="+mn-lt"/>
                        <a:cs typeface="Arial"/>
                        <a:sym typeface="Arial"/>
                      </a:endParaRPr>
                    </a:p>
                  </a:txBody>
                  <a:tcP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40000"/>
                        <a:lumOff val="60000"/>
                      </a:schemeClr>
                    </a:solidFill>
                  </a:tcPr>
                </a:tc>
                <a:extLst>
                  <a:ext uri="{0D108BD9-81ED-4DB2-BD59-A6C34878D82A}">
                    <a16:rowId xmlns:a16="http://schemas.microsoft.com/office/drawing/2014/main" val="1433084120"/>
                  </a:ext>
                </a:extLst>
              </a:tr>
              <a:tr h="370840">
                <a:tc>
                  <a:txBody>
                    <a:bodyPr/>
                    <a:lstStyle/>
                    <a:p>
                      <a:r>
                        <a:rPr lang="en-SG" b="0">
                          <a:solidFill>
                            <a:srgbClr val="000000"/>
                          </a:solidFill>
                          <a:effectLst/>
                          <a:latin typeface="+mn-lt"/>
                        </a:rPr>
                        <a:t>Harry Kane </a:t>
                      </a:r>
                      <a:endParaRPr lang="en-US">
                        <a:latin typeface="+mn-lt"/>
                      </a:endParaRPr>
                    </a:p>
                  </a:txBody>
                  <a:tcP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R="0" algn="l" rtl="0">
                        <a:lnSpc>
                          <a:spcPct val="100000"/>
                        </a:lnSpc>
                        <a:spcBef>
                          <a:spcPts val="0"/>
                        </a:spcBef>
                        <a:spcAft>
                          <a:spcPts val="0"/>
                        </a:spcAft>
                        <a:buClr>
                          <a:srgbClr val="000000"/>
                        </a:buClr>
                        <a:buFont typeface="Arial"/>
                      </a:pPr>
                      <a:r>
                        <a:rPr lang="en-SG" b="0">
                          <a:solidFill>
                            <a:srgbClr val="000000"/>
                          </a:solidFill>
                          <a:effectLst/>
                          <a:latin typeface="+mn-lt"/>
                        </a:rPr>
                        <a:t>17618000.00</a:t>
                      </a:r>
                      <a:endParaRPr lang="en-US" sz="1400" b="0" i="0" u="none" strike="noStrike" cap="none">
                        <a:solidFill>
                          <a:srgbClr val="000000"/>
                        </a:solidFill>
                        <a:latin typeface="+mn-lt"/>
                        <a:cs typeface="Arial"/>
                        <a:sym typeface="Aria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R="0" algn="l" rtl="0">
                        <a:lnSpc>
                          <a:spcPct val="100000"/>
                        </a:lnSpc>
                        <a:spcBef>
                          <a:spcPts val="0"/>
                        </a:spcBef>
                        <a:spcAft>
                          <a:spcPts val="0"/>
                        </a:spcAft>
                        <a:buClr>
                          <a:srgbClr val="000000"/>
                        </a:buClr>
                        <a:buFont typeface="Arial"/>
                      </a:pPr>
                      <a:r>
                        <a:rPr lang="en-SG" b="0">
                          <a:solidFill>
                            <a:srgbClr val="000000"/>
                          </a:solidFill>
                          <a:effectLst/>
                          <a:latin typeface="+mn-lt"/>
                        </a:rPr>
                        <a:t>24064912.00</a:t>
                      </a:r>
                      <a:endParaRPr lang="en-US" sz="1400" b="0" i="0" u="none" strike="noStrike" cap="none">
                        <a:solidFill>
                          <a:srgbClr val="000000"/>
                        </a:solidFill>
                        <a:latin typeface="+mn-lt"/>
                        <a:cs typeface="Arial"/>
                        <a:sym typeface="Arial"/>
                      </a:endParaRPr>
                    </a:p>
                  </a:txBody>
                  <a:tcP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47121486"/>
                  </a:ext>
                </a:extLst>
              </a:tr>
            </a:tbl>
          </a:graphicData>
        </a:graphic>
      </p:graphicFrame>
      <p:pic>
        <p:nvPicPr>
          <p:cNvPr id="16" name="Picture 15" descr="Shape&#10;&#10;Description automatically generated with low confidence">
            <a:extLst>
              <a:ext uri="{FF2B5EF4-FFF2-40B4-BE49-F238E27FC236}">
                <a16:creationId xmlns:a16="http://schemas.microsoft.com/office/drawing/2014/main" id="{98659EF6-E823-AD4F-4C37-5A890B5A83FD}"/>
              </a:ext>
            </a:extLst>
          </p:cNvPr>
          <p:cNvPicPr>
            <a:picLocks noChangeAspect="1"/>
          </p:cNvPicPr>
          <p:nvPr/>
        </p:nvPicPr>
        <p:blipFill>
          <a:blip r:embed="rId3"/>
          <a:stretch>
            <a:fillRect/>
          </a:stretch>
        </p:blipFill>
        <p:spPr>
          <a:xfrm rot="5400000">
            <a:off x="4950664" y="1521097"/>
            <a:ext cx="1127502" cy="1127502"/>
          </a:xfrm>
          <a:prstGeom prst="rect">
            <a:avLst/>
          </a:prstGeom>
        </p:spPr>
      </p:pic>
      <p:pic>
        <p:nvPicPr>
          <p:cNvPr id="19" name="Picture 18" descr="Logo&#10;&#10;Description automatically generated with medium confidence">
            <a:extLst>
              <a:ext uri="{FF2B5EF4-FFF2-40B4-BE49-F238E27FC236}">
                <a16:creationId xmlns:a16="http://schemas.microsoft.com/office/drawing/2014/main" id="{8E010A83-9F1A-7309-8624-3573F7F4C622}"/>
              </a:ext>
            </a:extLst>
          </p:cNvPr>
          <p:cNvPicPr>
            <a:picLocks noChangeAspect="1"/>
          </p:cNvPicPr>
          <p:nvPr/>
        </p:nvPicPr>
        <p:blipFill>
          <a:blip r:embed="rId4"/>
          <a:stretch>
            <a:fillRect/>
          </a:stretch>
        </p:blipFill>
        <p:spPr>
          <a:xfrm>
            <a:off x="6393323" y="1135612"/>
            <a:ext cx="1700499" cy="1700499"/>
          </a:xfrm>
          <a:prstGeom prst="rect">
            <a:avLst/>
          </a:prstGeom>
        </p:spPr>
      </p:pic>
      <p:sp>
        <p:nvSpPr>
          <p:cNvPr id="23" name="TextBox 22">
            <a:extLst>
              <a:ext uri="{FF2B5EF4-FFF2-40B4-BE49-F238E27FC236}">
                <a16:creationId xmlns:a16="http://schemas.microsoft.com/office/drawing/2014/main" id="{79A15CF8-B24C-0477-FEAC-305763E19FD2}"/>
              </a:ext>
            </a:extLst>
          </p:cNvPr>
          <p:cNvSpPr txBox="1"/>
          <p:nvPr/>
        </p:nvSpPr>
        <p:spPr>
          <a:xfrm>
            <a:off x="1466444" y="1049266"/>
            <a:ext cx="2211749" cy="307777"/>
          </a:xfrm>
          <a:prstGeom prst="rect">
            <a:avLst/>
          </a:prstGeom>
          <a:noFill/>
        </p:spPr>
        <p:txBody>
          <a:bodyPr wrap="square">
            <a:spAutoFit/>
          </a:bodyPr>
          <a:lstStyle/>
          <a:p>
            <a:pPr algn="just"/>
            <a:r>
              <a:rPr lang="en-SG" u="sng">
                <a:latin typeface="Fira Sans" panose="020B0503050000020004" pitchFamily="34" charset="0"/>
              </a:rPr>
              <a:t>Based on 2021-2022 data</a:t>
            </a:r>
          </a:p>
        </p:txBody>
      </p:sp>
      <p:sp>
        <p:nvSpPr>
          <p:cNvPr id="24" name="TextBox 23">
            <a:extLst>
              <a:ext uri="{FF2B5EF4-FFF2-40B4-BE49-F238E27FC236}">
                <a16:creationId xmlns:a16="http://schemas.microsoft.com/office/drawing/2014/main" id="{AAE1BC90-3443-5E94-44E1-BDACC09A4486}"/>
              </a:ext>
            </a:extLst>
          </p:cNvPr>
          <p:cNvSpPr txBox="1"/>
          <p:nvPr/>
        </p:nvSpPr>
        <p:spPr>
          <a:xfrm>
            <a:off x="6078166" y="2807439"/>
            <a:ext cx="2415406" cy="369332"/>
          </a:xfrm>
          <a:prstGeom prst="rect">
            <a:avLst/>
          </a:prstGeom>
          <a:noFill/>
        </p:spPr>
        <p:txBody>
          <a:bodyPr wrap="square">
            <a:spAutoFit/>
          </a:bodyPr>
          <a:lstStyle/>
          <a:p>
            <a:pPr algn="just"/>
            <a:r>
              <a:rPr lang="en-US" sz="1800" b="1">
                <a:latin typeface="Fira Sans" panose="020B0503050000020004" pitchFamily="34" charset="0"/>
              </a:rPr>
              <a:t>Current Valuation ???</a:t>
            </a:r>
            <a:endParaRPr lang="en-SG" sz="1800" b="1">
              <a:latin typeface="Fira Sans" panose="020B0503050000020004" pitchFamily="34" charset="0"/>
            </a:endParaRPr>
          </a:p>
        </p:txBody>
      </p:sp>
      <p:sp>
        <p:nvSpPr>
          <p:cNvPr id="25" name="TextBox 24">
            <a:extLst>
              <a:ext uri="{FF2B5EF4-FFF2-40B4-BE49-F238E27FC236}">
                <a16:creationId xmlns:a16="http://schemas.microsoft.com/office/drawing/2014/main" id="{1CEAD67B-1D16-A9F1-6F8C-5CED30805B84}"/>
              </a:ext>
            </a:extLst>
          </p:cNvPr>
          <p:cNvSpPr txBox="1"/>
          <p:nvPr/>
        </p:nvSpPr>
        <p:spPr>
          <a:xfrm>
            <a:off x="6158848" y="3219489"/>
            <a:ext cx="2415406" cy="1169551"/>
          </a:xfrm>
          <a:prstGeom prst="rect">
            <a:avLst/>
          </a:prstGeom>
          <a:noFill/>
        </p:spPr>
        <p:txBody>
          <a:bodyPr wrap="square">
            <a:spAutoFit/>
          </a:bodyPr>
          <a:lstStyle/>
          <a:p>
            <a:pPr marL="285750" indent="-285750" algn="just">
              <a:buFont typeface="Wingdings" pitchFamily="2" charset="2"/>
              <a:buChar char="Ø"/>
            </a:pPr>
            <a:r>
              <a:rPr lang="en-SG">
                <a:latin typeface="Fira Sans" panose="020B0503050000020004" pitchFamily="34" charset="0"/>
              </a:rPr>
              <a:t>2022-2023 season still ongoing</a:t>
            </a:r>
          </a:p>
          <a:p>
            <a:pPr marL="285750" indent="-285750" algn="just">
              <a:buFont typeface="Wingdings" pitchFamily="2" charset="2"/>
              <a:buChar char="Ø"/>
            </a:pPr>
            <a:r>
              <a:rPr lang="en-SG">
                <a:latin typeface="Fira Sans" panose="020B0503050000020004" pitchFamily="34" charset="0"/>
              </a:rPr>
              <a:t>Will need the full seasons data for more accurate prediction</a:t>
            </a:r>
          </a:p>
        </p:txBody>
      </p:sp>
    </p:spTree>
    <p:extLst>
      <p:ext uri="{BB962C8B-B14F-4D97-AF65-F5344CB8AC3E}">
        <p14:creationId xmlns:p14="http://schemas.microsoft.com/office/powerpoint/2010/main" val="132303159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240D3AB1-B117-3A0E-CB2D-6DAF72E00848}"/>
              </a:ext>
            </a:extLst>
          </p:cNvPr>
          <p:cNvCxnSpPr>
            <a:cxnSpLocks/>
          </p:cNvCxnSpPr>
          <p:nvPr/>
        </p:nvCxnSpPr>
        <p:spPr>
          <a:xfrm>
            <a:off x="4572000" y="259976"/>
            <a:ext cx="0" cy="459889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7A0E3C75-243F-A195-F056-C635CD4787BB}"/>
              </a:ext>
            </a:extLst>
          </p:cNvPr>
          <p:cNvCxnSpPr>
            <a:cxnSpLocks/>
          </p:cNvCxnSpPr>
          <p:nvPr/>
        </p:nvCxnSpPr>
        <p:spPr>
          <a:xfrm>
            <a:off x="385482" y="2571750"/>
            <a:ext cx="829235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Google Shape;2433;p44">
            <a:extLst>
              <a:ext uri="{FF2B5EF4-FFF2-40B4-BE49-F238E27FC236}">
                <a16:creationId xmlns:a16="http://schemas.microsoft.com/office/drawing/2014/main" id="{692E5313-F154-BD6A-3451-9AB6145C05EF}"/>
              </a:ext>
            </a:extLst>
          </p:cNvPr>
          <p:cNvSpPr txBox="1">
            <a:spLocks/>
          </p:cNvSpPr>
          <p:nvPr/>
        </p:nvSpPr>
        <p:spPr>
          <a:xfrm>
            <a:off x="918582" y="1966201"/>
            <a:ext cx="2774046" cy="408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5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1pPr>
            <a:lvl2pPr marR="0" lvl="1"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2pPr>
            <a:lvl3pPr marR="0" lvl="2"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3pPr>
            <a:lvl4pPr marR="0" lvl="3"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4pPr>
            <a:lvl5pPr marR="0" lvl="4"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5pPr>
            <a:lvl6pPr marR="0" lvl="5"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6pPr>
            <a:lvl7pPr marR="0" lvl="6"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7pPr>
            <a:lvl8pPr marR="0" lvl="7"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8pPr>
            <a:lvl9pPr marR="0" lvl="8"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9pPr>
          </a:lstStyle>
          <a:p>
            <a:pPr>
              <a:lnSpc>
                <a:spcPct val="100000"/>
              </a:lnSpc>
            </a:pPr>
            <a:r>
              <a:rPr lang="en-US" sz="2000" b="0"/>
              <a:t>Isolation Forest</a:t>
            </a:r>
          </a:p>
        </p:txBody>
      </p:sp>
      <p:pic>
        <p:nvPicPr>
          <p:cNvPr id="7170" name="Picture 2">
            <a:extLst>
              <a:ext uri="{FF2B5EF4-FFF2-40B4-BE49-F238E27FC236}">
                <a16:creationId xmlns:a16="http://schemas.microsoft.com/office/drawing/2014/main" id="{4BCBE3FE-85B0-7F21-0E1E-2A96E4D43E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4469" y="311206"/>
            <a:ext cx="2774046" cy="1654995"/>
          </a:xfrm>
          <a:prstGeom prst="rect">
            <a:avLst/>
          </a:prstGeom>
          <a:noFill/>
          <a:extLst>
            <a:ext uri="{909E8E84-426E-40DD-AFC4-6F175D3DCCD1}">
              <a14:hiddenFill xmlns:a14="http://schemas.microsoft.com/office/drawing/2010/main">
                <a:solidFill>
                  <a:srgbClr val="FFFFFF"/>
                </a:solidFill>
              </a14:hiddenFill>
            </a:ext>
          </a:extLst>
        </p:spPr>
      </p:pic>
      <p:grpSp>
        <p:nvGrpSpPr>
          <p:cNvPr id="7193" name="Group 7192">
            <a:extLst>
              <a:ext uri="{FF2B5EF4-FFF2-40B4-BE49-F238E27FC236}">
                <a16:creationId xmlns:a16="http://schemas.microsoft.com/office/drawing/2014/main" id="{3A0378E9-C78C-04EF-4AF7-E1600E08B78D}"/>
              </a:ext>
            </a:extLst>
          </p:cNvPr>
          <p:cNvGrpSpPr/>
          <p:nvPr/>
        </p:nvGrpSpPr>
        <p:grpSpPr>
          <a:xfrm>
            <a:off x="5119720" y="300843"/>
            <a:ext cx="3615785" cy="2073958"/>
            <a:chOff x="5119720" y="300843"/>
            <a:chExt cx="3615785" cy="2073958"/>
          </a:xfrm>
        </p:grpSpPr>
        <p:sp>
          <p:nvSpPr>
            <p:cNvPr id="11" name="Google Shape;2433;p44">
              <a:extLst>
                <a:ext uri="{FF2B5EF4-FFF2-40B4-BE49-F238E27FC236}">
                  <a16:creationId xmlns:a16="http://schemas.microsoft.com/office/drawing/2014/main" id="{C1210069-A461-F8DB-EA52-6E373CAAEECB}"/>
                </a:ext>
              </a:extLst>
            </p:cNvPr>
            <p:cNvSpPr txBox="1">
              <a:spLocks/>
            </p:cNvSpPr>
            <p:nvPr/>
          </p:nvSpPr>
          <p:spPr>
            <a:xfrm>
              <a:off x="5119720" y="1966201"/>
              <a:ext cx="3615785" cy="408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5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1pPr>
              <a:lvl2pPr marR="0" lvl="1"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2pPr>
              <a:lvl3pPr marR="0" lvl="2"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3pPr>
              <a:lvl4pPr marR="0" lvl="3"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4pPr>
              <a:lvl5pPr marR="0" lvl="4"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5pPr>
              <a:lvl6pPr marR="0" lvl="5"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6pPr>
              <a:lvl7pPr marR="0" lvl="6"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7pPr>
              <a:lvl8pPr marR="0" lvl="7"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8pPr>
              <a:lvl9pPr marR="0" lvl="8"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9pPr>
            </a:lstStyle>
            <a:p>
              <a:pPr>
                <a:lnSpc>
                  <a:spcPct val="100000"/>
                </a:lnSpc>
              </a:pPr>
              <a:r>
                <a:rPr lang="en-US" sz="2000" b="0"/>
                <a:t>One Class Support Vector Machine</a:t>
              </a:r>
            </a:p>
          </p:txBody>
        </p:sp>
        <p:grpSp>
          <p:nvGrpSpPr>
            <p:cNvPr id="13" name="Group 12">
              <a:extLst>
                <a:ext uri="{FF2B5EF4-FFF2-40B4-BE49-F238E27FC236}">
                  <a16:creationId xmlns:a16="http://schemas.microsoft.com/office/drawing/2014/main" id="{730DF8AD-E098-DD14-575F-DEAF5CCD32D5}"/>
                </a:ext>
              </a:extLst>
            </p:cNvPr>
            <p:cNvGrpSpPr/>
            <p:nvPr/>
          </p:nvGrpSpPr>
          <p:grpSpPr>
            <a:xfrm>
              <a:off x="5196798" y="300843"/>
              <a:ext cx="3298998" cy="1705383"/>
              <a:chOff x="5196798" y="300843"/>
              <a:chExt cx="3298998" cy="1705383"/>
            </a:xfrm>
          </p:grpSpPr>
          <p:cxnSp>
            <p:nvCxnSpPr>
              <p:cNvPr id="15" name="Straight Arrow Connector 14">
                <a:extLst>
                  <a:ext uri="{FF2B5EF4-FFF2-40B4-BE49-F238E27FC236}">
                    <a16:creationId xmlns:a16="http://schemas.microsoft.com/office/drawing/2014/main" id="{38385EB3-384C-9F39-F289-D2C7FA5B0804}"/>
                  </a:ext>
                </a:extLst>
              </p:cNvPr>
              <p:cNvCxnSpPr/>
              <p:nvPr/>
            </p:nvCxnSpPr>
            <p:spPr>
              <a:xfrm flipV="1">
                <a:off x="5451373" y="398475"/>
                <a:ext cx="0" cy="148422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CC9DB625-83A5-5267-5C8E-CA712666B8C4}"/>
                  </a:ext>
                </a:extLst>
              </p:cNvPr>
              <p:cNvCxnSpPr>
                <a:cxnSpLocks/>
              </p:cNvCxnSpPr>
              <p:nvPr/>
            </p:nvCxnSpPr>
            <p:spPr>
              <a:xfrm>
                <a:off x="5451373" y="1882700"/>
                <a:ext cx="277404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96624B77-BF78-2AB9-CBCC-D63548C7E761}"/>
                  </a:ext>
                </a:extLst>
              </p:cNvPr>
              <p:cNvCxnSpPr/>
              <p:nvPr/>
            </p:nvCxnSpPr>
            <p:spPr>
              <a:xfrm flipV="1">
                <a:off x="5695950" y="900353"/>
                <a:ext cx="1924050" cy="789752"/>
              </a:xfrm>
              <a:prstGeom prst="line">
                <a:avLst/>
              </a:prstGeom>
              <a:ln w="38100">
                <a:solidFill>
                  <a:srgbClr val="3274A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355A494-5835-01F1-B8F3-383E1E27BC68}"/>
                  </a:ext>
                </a:extLst>
              </p:cNvPr>
              <p:cNvCxnSpPr/>
              <p:nvPr/>
            </p:nvCxnSpPr>
            <p:spPr>
              <a:xfrm flipV="1">
                <a:off x="5693987" y="531656"/>
                <a:ext cx="1924050" cy="789752"/>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C201230-B566-7FF6-5BA9-40AE915D7A20}"/>
                  </a:ext>
                </a:extLst>
              </p:cNvPr>
              <p:cNvCxnSpPr>
                <a:cxnSpLocks/>
              </p:cNvCxnSpPr>
              <p:nvPr/>
            </p:nvCxnSpPr>
            <p:spPr>
              <a:xfrm flipV="1">
                <a:off x="6606535" y="1295229"/>
                <a:ext cx="1012566" cy="415621"/>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61932DEF-71B9-2440-B840-FEB99CB3711F}"/>
                  </a:ext>
                </a:extLst>
              </p:cNvPr>
              <p:cNvSpPr/>
              <p:nvPr/>
            </p:nvSpPr>
            <p:spPr>
              <a:xfrm>
                <a:off x="5787663" y="1107658"/>
                <a:ext cx="80317" cy="80317"/>
              </a:xfrm>
              <a:prstGeom prst="ellipse">
                <a:avLst/>
              </a:prstGeom>
              <a:solidFill>
                <a:schemeClr val="tx2">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CC149EE7-C3EB-C765-DAB1-49A37A723436}"/>
                  </a:ext>
                </a:extLst>
              </p:cNvPr>
              <p:cNvSpPr/>
              <p:nvPr/>
            </p:nvSpPr>
            <p:spPr>
              <a:xfrm>
                <a:off x="6025846" y="1231174"/>
                <a:ext cx="80317" cy="80317"/>
              </a:xfrm>
              <a:prstGeom prst="ellipse">
                <a:avLst/>
              </a:prstGeom>
              <a:solidFill>
                <a:schemeClr val="tx2">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DFA2BD8A-A60A-5884-C5AD-8B4AA62B0738}"/>
                  </a:ext>
                </a:extLst>
              </p:cNvPr>
              <p:cNvSpPr/>
              <p:nvPr/>
            </p:nvSpPr>
            <p:spPr>
              <a:xfrm>
                <a:off x="6336744" y="901398"/>
                <a:ext cx="80317" cy="80317"/>
              </a:xfrm>
              <a:prstGeom prst="ellipse">
                <a:avLst/>
              </a:prstGeom>
              <a:solidFill>
                <a:schemeClr val="tx2">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60194A93-7DE7-44DF-6803-FE807F654DE9}"/>
                  </a:ext>
                </a:extLst>
              </p:cNvPr>
              <p:cNvSpPr/>
              <p:nvPr/>
            </p:nvSpPr>
            <p:spPr>
              <a:xfrm>
                <a:off x="6830504" y="927506"/>
                <a:ext cx="80317" cy="80317"/>
              </a:xfrm>
              <a:prstGeom prst="ellipse">
                <a:avLst/>
              </a:prstGeom>
              <a:solidFill>
                <a:schemeClr val="tx2">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EFF40C2D-70E1-479C-4B91-F1147FEFB4E6}"/>
                  </a:ext>
                </a:extLst>
              </p:cNvPr>
              <p:cNvSpPr/>
              <p:nvPr/>
            </p:nvSpPr>
            <p:spPr>
              <a:xfrm>
                <a:off x="7074223" y="963079"/>
                <a:ext cx="80317" cy="80317"/>
              </a:xfrm>
              <a:prstGeom prst="ellipse">
                <a:avLst/>
              </a:prstGeom>
              <a:solidFill>
                <a:schemeClr val="tx2">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84645413-014E-B305-B988-731834988771}"/>
                  </a:ext>
                </a:extLst>
              </p:cNvPr>
              <p:cNvSpPr/>
              <p:nvPr/>
            </p:nvSpPr>
            <p:spPr>
              <a:xfrm>
                <a:off x="7421180" y="646496"/>
                <a:ext cx="80317" cy="80317"/>
              </a:xfrm>
              <a:prstGeom prst="ellipse">
                <a:avLst/>
              </a:prstGeom>
              <a:solidFill>
                <a:schemeClr val="tx2">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AE8A58B7-7621-E27F-B670-AB501B7F2C53}"/>
                  </a:ext>
                </a:extLst>
              </p:cNvPr>
              <p:cNvSpPr/>
              <p:nvPr/>
            </p:nvSpPr>
            <p:spPr>
              <a:xfrm>
                <a:off x="7278807" y="1268582"/>
                <a:ext cx="80317" cy="80317"/>
              </a:xfrm>
              <a:prstGeom prst="ellipse">
                <a:avLst/>
              </a:prstGeom>
              <a:solidFill>
                <a:schemeClr val="tx2">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A9EC4CC6-EF0C-8CC8-A878-C114AA2DF9EC}"/>
                  </a:ext>
                </a:extLst>
              </p:cNvPr>
              <p:cNvSpPr/>
              <p:nvPr/>
            </p:nvSpPr>
            <p:spPr>
              <a:xfrm>
                <a:off x="6376902" y="1633675"/>
                <a:ext cx="80317" cy="80317"/>
              </a:xfrm>
              <a:prstGeom prst="ellipse">
                <a:avLst/>
              </a:prstGeom>
              <a:solidFill>
                <a:schemeClr val="tx2">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976B475A-F6BF-ED3E-BD89-8119EAFE6549}"/>
                  </a:ext>
                </a:extLst>
              </p:cNvPr>
              <p:cNvSpPr/>
              <p:nvPr/>
            </p:nvSpPr>
            <p:spPr>
              <a:xfrm>
                <a:off x="6652327" y="1348899"/>
                <a:ext cx="80317" cy="80317"/>
              </a:xfrm>
              <a:prstGeom prst="ellipse">
                <a:avLst/>
              </a:prstGeom>
              <a:solidFill>
                <a:schemeClr val="tx2">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38A0A406-8B01-4182-E5C9-16A15EC3ED16}"/>
                  </a:ext>
                </a:extLst>
              </p:cNvPr>
              <p:cNvSpPr/>
              <p:nvPr/>
            </p:nvSpPr>
            <p:spPr>
              <a:xfrm>
                <a:off x="7023293" y="1541359"/>
                <a:ext cx="80317" cy="80317"/>
              </a:xfrm>
              <a:prstGeom prst="ellipse">
                <a:avLst/>
              </a:prstGeom>
              <a:solidFill>
                <a:schemeClr val="tx2">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AE51C09E-FEB8-BE90-840E-6382BB44A698}"/>
                  </a:ext>
                </a:extLst>
              </p:cNvPr>
              <p:cNvSpPr/>
              <p:nvPr/>
            </p:nvSpPr>
            <p:spPr>
              <a:xfrm>
                <a:off x="7095555" y="1284603"/>
                <a:ext cx="80317" cy="80317"/>
              </a:xfrm>
              <a:prstGeom prst="ellipse">
                <a:avLst/>
              </a:prstGeom>
              <a:solidFill>
                <a:schemeClr val="tx2">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AABBF87A-B7F6-447F-FA72-C3FFC70DDE50}"/>
                  </a:ext>
                </a:extLst>
              </p:cNvPr>
              <p:cNvSpPr txBox="1"/>
              <p:nvPr/>
            </p:nvSpPr>
            <p:spPr>
              <a:xfrm>
                <a:off x="5196798" y="300843"/>
                <a:ext cx="270164" cy="276999"/>
              </a:xfrm>
              <a:prstGeom prst="rect">
                <a:avLst/>
              </a:prstGeom>
              <a:noFill/>
            </p:spPr>
            <p:txBody>
              <a:bodyPr wrap="square" rtlCol="0">
                <a:spAutoFit/>
              </a:bodyPr>
              <a:lstStyle/>
              <a:p>
                <a:r>
                  <a:rPr lang="en-US" sz="1200">
                    <a:latin typeface="Fira Sans" panose="020B0503050000020004" pitchFamily="34" charset="0"/>
                  </a:rPr>
                  <a:t>y</a:t>
                </a:r>
              </a:p>
            </p:txBody>
          </p:sp>
          <p:sp>
            <p:nvSpPr>
              <p:cNvPr id="48" name="TextBox 47">
                <a:extLst>
                  <a:ext uri="{FF2B5EF4-FFF2-40B4-BE49-F238E27FC236}">
                    <a16:creationId xmlns:a16="http://schemas.microsoft.com/office/drawing/2014/main" id="{0F7BAE20-9734-B5DD-22D8-643F0A36DA3B}"/>
                  </a:ext>
                </a:extLst>
              </p:cNvPr>
              <p:cNvSpPr txBox="1"/>
              <p:nvPr/>
            </p:nvSpPr>
            <p:spPr>
              <a:xfrm>
                <a:off x="8225632" y="1729227"/>
                <a:ext cx="270164" cy="276999"/>
              </a:xfrm>
              <a:prstGeom prst="rect">
                <a:avLst/>
              </a:prstGeom>
              <a:noFill/>
            </p:spPr>
            <p:txBody>
              <a:bodyPr wrap="square" rtlCol="0">
                <a:spAutoFit/>
              </a:bodyPr>
              <a:lstStyle/>
              <a:p>
                <a:r>
                  <a:rPr lang="en-US" sz="1200">
                    <a:latin typeface="Fira Sans" panose="020B0503050000020004" pitchFamily="34" charset="0"/>
                  </a:rPr>
                  <a:t>x</a:t>
                </a:r>
              </a:p>
            </p:txBody>
          </p:sp>
        </p:grpSp>
      </p:grpSp>
      <p:grpSp>
        <p:nvGrpSpPr>
          <p:cNvPr id="7197" name="Group 7196">
            <a:extLst>
              <a:ext uri="{FF2B5EF4-FFF2-40B4-BE49-F238E27FC236}">
                <a16:creationId xmlns:a16="http://schemas.microsoft.com/office/drawing/2014/main" id="{F9D558AB-2042-612A-EC9B-9C6CCDF5E7F9}"/>
              </a:ext>
            </a:extLst>
          </p:cNvPr>
          <p:cNvGrpSpPr/>
          <p:nvPr/>
        </p:nvGrpSpPr>
        <p:grpSpPr>
          <a:xfrm>
            <a:off x="296519" y="2862619"/>
            <a:ext cx="4132785" cy="2124254"/>
            <a:chOff x="296519" y="2862619"/>
            <a:chExt cx="4132785" cy="2124254"/>
          </a:xfrm>
        </p:grpSpPr>
        <p:sp>
          <p:nvSpPr>
            <p:cNvPr id="7188" name="Rectangle 7187">
              <a:extLst>
                <a:ext uri="{FF2B5EF4-FFF2-40B4-BE49-F238E27FC236}">
                  <a16:creationId xmlns:a16="http://schemas.microsoft.com/office/drawing/2014/main" id="{0F06A56E-BC3C-C9ED-0C39-DE1A6EF12C2E}"/>
                </a:ext>
              </a:extLst>
            </p:cNvPr>
            <p:cNvSpPr/>
            <p:nvPr/>
          </p:nvSpPr>
          <p:spPr>
            <a:xfrm rot="20176909">
              <a:off x="991398" y="3753423"/>
              <a:ext cx="2241302" cy="20951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190" name="Straight Arrow Connector 7189">
              <a:extLst>
                <a:ext uri="{FF2B5EF4-FFF2-40B4-BE49-F238E27FC236}">
                  <a16:creationId xmlns:a16="http://schemas.microsoft.com/office/drawing/2014/main" id="{FC744D18-1E55-39FC-67E2-579942717EDF}"/>
                </a:ext>
              </a:extLst>
            </p:cNvPr>
            <p:cNvCxnSpPr>
              <a:cxnSpLocks/>
            </p:cNvCxnSpPr>
            <p:nvPr/>
          </p:nvCxnSpPr>
          <p:spPr>
            <a:xfrm>
              <a:off x="3157214" y="3462129"/>
              <a:ext cx="22429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7191" name="TextBox 7190">
              <a:extLst>
                <a:ext uri="{FF2B5EF4-FFF2-40B4-BE49-F238E27FC236}">
                  <a16:creationId xmlns:a16="http://schemas.microsoft.com/office/drawing/2014/main" id="{A6610997-9A1A-2E40-15A3-4D170008663A}"/>
                </a:ext>
              </a:extLst>
            </p:cNvPr>
            <p:cNvSpPr txBox="1"/>
            <p:nvPr/>
          </p:nvSpPr>
          <p:spPr>
            <a:xfrm>
              <a:off x="3099318" y="3225154"/>
              <a:ext cx="1316049" cy="246221"/>
            </a:xfrm>
            <a:prstGeom prst="rect">
              <a:avLst/>
            </a:prstGeom>
            <a:noFill/>
          </p:spPr>
          <p:txBody>
            <a:bodyPr wrap="square" rtlCol="0">
              <a:spAutoFit/>
            </a:bodyPr>
            <a:lstStyle/>
            <a:p>
              <a:r>
                <a:rPr lang="en-US" sz="1000">
                  <a:latin typeface="Fira Sans" panose="020B0503050000020004" pitchFamily="34" charset="0"/>
                </a:rPr>
                <a:t>Iteratively updated</a:t>
              </a:r>
            </a:p>
          </p:txBody>
        </p:sp>
        <p:grpSp>
          <p:nvGrpSpPr>
            <p:cNvPr id="7194" name="Group 7193">
              <a:extLst>
                <a:ext uri="{FF2B5EF4-FFF2-40B4-BE49-F238E27FC236}">
                  <a16:creationId xmlns:a16="http://schemas.microsoft.com/office/drawing/2014/main" id="{D6048AC3-F405-62DF-F632-8B1A1EE1F9CF}"/>
                </a:ext>
              </a:extLst>
            </p:cNvPr>
            <p:cNvGrpSpPr/>
            <p:nvPr/>
          </p:nvGrpSpPr>
          <p:grpSpPr>
            <a:xfrm>
              <a:off x="296519" y="2862619"/>
              <a:ext cx="4132785" cy="2124254"/>
              <a:chOff x="296519" y="2862619"/>
              <a:chExt cx="4132785" cy="2124254"/>
            </a:xfrm>
          </p:grpSpPr>
          <p:grpSp>
            <p:nvGrpSpPr>
              <p:cNvPr id="7168" name="Group 7167">
                <a:extLst>
                  <a:ext uri="{FF2B5EF4-FFF2-40B4-BE49-F238E27FC236}">
                    <a16:creationId xmlns:a16="http://schemas.microsoft.com/office/drawing/2014/main" id="{98D6CBFC-CDBC-CB5A-0D42-4B3050EC891A}"/>
                  </a:ext>
                </a:extLst>
              </p:cNvPr>
              <p:cNvGrpSpPr/>
              <p:nvPr/>
            </p:nvGrpSpPr>
            <p:grpSpPr>
              <a:xfrm>
                <a:off x="656106" y="2862619"/>
                <a:ext cx="3298998" cy="1705383"/>
                <a:chOff x="5196798" y="300843"/>
                <a:chExt cx="3298998" cy="1705383"/>
              </a:xfrm>
            </p:grpSpPr>
            <p:cxnSp>
              <p:nvCxnSpPr>
                <p:cNvPr id="7169" name="Straight Arrow Connector 7168">
                  <a:extLst>
                    <a:ext uri="{FF2B5EF4-FFF2-40B4-BE49-F238E27FC236}">
                      <a16:creationId xmlns:a16="http://schemas.microsoft.com/office/drawing/2014/main" id="{5499D67B-4639-1142-81B7-90C252360AE1}"/>
                    </a:ext>
                  </a:extLst>
                </p:cNvPr>
                <p:cNvCxnSpPr/>
                <p:nvPr/>
              </p:nvCxnSpPr>
              <p:spPr>
                <a:xfrm flipV="1">
                  <a:off x="5451373" y="398475"/>
                  <a:ext cx="0" cy="148422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171" name="Straight Arrow Connector 7170">
                  <a:extLst>
                    <a:ext uri="{FF2B5EF4-FFF2-40B4-BE49-F238E27FC236}">
                      <a16:creationId xmlns:a16="http://schemas.microsoft.com/office/drawing/2014/main" id="{23F5124E-CBA0-B301-824C-826E4D32F735}"/>
                    </a:ext>
                  </a:extLst>
                </p:cNvPr>
                <p:cNvCxnSpPr>
                  <a:cxnSpLocks/>
                </p:cNvCxnSpPr>
                <p:nvPr/>
              </p:nvCxnSpPr>
              <p:spPr>
                <a:xfrm>
                  <a:off x="5451373" y="1882700"/>
                  <a:ext cx="277404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172" name="Straight Connector 7171">
                  <a:extLst>
                    <a:ext uri="{FF2B5EF4-FFF2-40B4-BE49-F238E27FC236}">
                      <a16:creationId xmlns:a16="http://schemas.microsoft.com/office/drawing/2014/main" id="{647922C7-6663-E945-FE84-40E9F0D703BD}"/>
                    </a:ext>
                  </a:extLst>
                </p:cNvPr>
                <p:cNvCxnSpPr/>
                <p:nvPr/>
              </p:nvCxnSpPr>
              <p:spPr>
                <a:xfrm flipV="1">
                  <a:off x="5695950" y="900353"/>
                  <a:ext cx="1924050" cy="789752"/>
                </a:xfrm>
                <a:prstGeom prst="line">
                  <a:avLst/>
                </a:prstGeom>
                <a:ln w="38100">
                  <a:solidFill>
                    <a:srgbClr val="3274A1"/>
                  </a:solidFill>
                </a:ln>
              </p:spPr>
              <p:style>
                <a:lnRef idx="1">
                  <a:schemeClr val="accent1"/>
                </a:lnRef>
                <a:fillRef idx="0">
                  <a:schemeClr val="accent1"/>
                </a:fillRef>
                <a:effectRef idx="0">
                  <a:schemeClr val="accent1"/>
                </a:effectRef>
                <a:fontRef idx="minor">
                  <a:schemeClr val="tx1"/>
                </a:fontRef>
              </p:style>
            </p:cxnSp>
            <p:cxnSp>
              <p:nvCxnSpPr>
                <p:cNvPr id="7173" name="Straight Connector 7172">
                  <a:extLst>
                    <a:ext uri="{FF2B5EF4-FFF2-40B4-BE49-F238E27FC236}">
                      <a16:creationId xmlns:a16="http://schemas.microsoft.com/office/drawing/2014/main" id="{8250D386-4E02-63B3-ABEE-215EA7CCE519}"/>
                    </a:ext>
                  </a:extLst>
                </p:cNvPr>
                <p:cNvCxnSpPr/>
                <p:nvPr/>
              </p:nvCxnSpPr>
              <p:spPr>
                <a:xfrm flipV="1">
                  <a:off x="5693987" y="531656"/>
                  <a:ext cx="1924050" cy="789752"/>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7174" name="Straight Connector 7173">
                  <a:extLst>
                    <a:ext uri="{FF2B5EF4-FFF2-40B4-BE49-F238E27FC236}">
                      <a16:creationId xmlns:a16="http://schemas.microsoft.com/office/drawing/2014/main" id="{D1FAE30A-071F-90CA-5178-F2170627750A}"/>
                    </a:ext>
                  </a:extLst>
                </p:cNvPr>
                <p:cNvCxnSpPr>
                  <a:cxnSpLocks/>
                </p:cNvCxnSpPr>
                <p:nvPr/>
              </p:nvCxnSpPr>
              <p:spPr>
                <a:xfrm flipV="1">
                  <a:off x="6606535" y="1295229"/>
                  <a:ext cx="1012566" cy="415621"/>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7175" name="Oval 7174">
                  <a:extLst>
                    <a:ext uri="{FF2B5EF4-FFF2-40B4-BE49-F238E27FC236}">
                      <a16:creationId xmlns:a16="http://schemas.microsoft.com/office/drawing/2014/main" id="{912E9A76-36B7-3FF3-CDD9-AB32C877E7B9}"/>
                    </a:ext>
                  </a:extLst>
                </p:cNvPr>
                <p:cNvSpPr/>
                <p:nvPr/>
              </p:nvSpPr>
              <p:spPr>
                <a:xfrm>
                  <a:off x="5787663" y="1107658"/>
                  <a:ext cx="80317" cy="80317"/>
                </a:xfrm>
                <a:prstGeom prst="ellipse">
                  <a:avLst/>
                </a:prstGeom>
                <a:solidFill>
                  <a:schemeClr val="tx2">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76" name="Oval 7175">
                  <a:extLst>
                    <a:ext uri="{FF2B5EF4-FFF2-40B4-BE49-F238E27FC236}">
                      <a16:creationId xmlns:a16="http://schemas.microsoft.com/office/drawing/2014/main" id="{0F0CF26B-9FA2-4285-8418-647CB55BE28F}"/>
                    </a:ext>
                  </a:extLst>
                </p:cNvPr>
                <p:cNvSpPr/>
                <p:nvPr/>
              </p:nvSpPr>
              <p:spPr>
                <a:xfrm>
                  <a:off x="6025846" y="1231174"/>
                  <a:ext cx="80317" cy="80317"/>
                </a:xfrm>
                <a:prstGeom prst="ellipse">
                  <a:avLst/>
                </a:prstGeom>
                <a:solidFill>
                  <a:schemeClr val="tx2">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77" name="Oval 7176">
                  <a:extLst>
                    <a:ext uri="{FF2B5EF4-FFF2-40B4-BE49-F238E27FC236}">
                      <a16:creationId xmlns:a16="http://schemas.microsoft.com/office/drawing/2014/main" id="{CBD29464-AEF7-31F4-B738-A58CA08255B8}"/>
                    </a:ext>
                  </a:extLst>
                </p:cNvPr>
                <p:cNvSpPr/>
                <p:nvPr/>
              </p:nvSpPr>
              <p:spPr>
                <a:xfrm>
                  <a:off x="6336744" y="901398"/>
                  <a:ext cx="80317" cy="80317"/>
                </a:xfrm>
                <a:prstGeom prst="ellipse">
                  <a:avLst/>
                </a:prstGeom>
                <a:solidFill>
                  <a:schemeClr val="tx2">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78" name="Oval 7177">
                  <a:extLst>
                    <a:ext uri="{FF2B5EF4-FFF2-40B4-BE49-F238E27FC236}">
                      <a16:creationId xmlns:a16="http://schemas.microsoft.com/office/drawing/2014/main" id="{3E398C04-2A2A-44BE-E4B1-422AD9DADB5F}"/>
                    </a:ext>
                  </a:extLst>
                </p:cNvPr>
                <p:cNvSpPr/>
                <p:nvPr/>
              </p:nvSpPr>
              <p:spPr>
                <a:xfrm>
                  <a:off x="6830504" y="927506"/>
                  <a:ext cx="80317" cy="80317"/>
                </a:xfrm>
                <a:prstGeom prst="ellipse">
                  <a:avLst/>
                </a:prstGeom>
                <a:solidFill>
                  <a:schemeClr val="tx2">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79" name="Oval 7178">
                  <a:extLst>
                    <a:ext uri="{FF2B5EF4-FFF2-40B4-BE49-F238E27FC236}">
                      <a16:creationId xmlns:a16="http://schemas.microsoft.com/office/drawing/2014/main" id="{136233D5-5BC4-604F-2C8E-3339D4A4D5BC}"/>
                    </a:ext>
                  </a:extLst>
                </p:cNvPr>
                <p:cNvSpPr/>
                <p:nvPr/>
              </p:nvSpPr>
              <p:spPr>
                <a:xfrm>
                  <a:off x="7074223" y="963079"/>
                  <a:ext cx="80317" cy="80317"/>
                </a:xfrm>
                <a:prstGeom prst="ellipse">
                  <a:avLst/>
                </a:prstGeom>
                <a:solidFill>
                  <a:schemeClr val="tx2">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80" name="Oval 7179">
                  <a:extLst>
                    <a:ext uri="{FF2B5EF4-FFF2-40B4-BE49-F238E27FC236}">
                      <a16:creationId xmlns:a16="http://schemas.microsoft.com/office/drawing/2014/main" id="{3EA7178A-D8FE-8C4B-7AF9-2EB5D5262989}"/>
                    </a:ext>
                  </a:extLst>
                </p:cNvPr>
                <p:cNvSpPr/>
                <p:nvPr/>
              </p:nvSpPr>
              <p:spPr>
                <a:xfrm>
                  <a:off x="7421180" y="646496"/>
                  <a:ext cx="80317" cy="80317"/>
                </a:xfrm>
                <a:prstGeom prst="ellipse">
                  <a:avLst/>
                </a:prstGeom>
                <a:solidFill>
                  <a:schemeClr val="tx2">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81" name="Oval 7180">
                  <a:extLst>
                    <a:ext uri="{FF2B5EF4-FFF2-40B4-BE49-F238E27FC236}">
                      <a16:creationId xmlns:a16="http://schemas.microsoft.com/office/drawing/2014/main" id="{08A329FF-04FD-5588-590E-5F7E060B9DCF}"/>
                    </a:ext>
                  </a:extLst>
                </p:cNvPr>
                <p:cNvSpPr/>
                <p:nvPr/>
              </p:nvSpPr>
              <p:spPr>
                <a:xfrm>
                  <a:off x="7278807" y="1268582"/>
                  <a:ext cx="80317" cy="80317"/>
                </a:xfrm>
                <a:prstGeom prst="ellipse">
                  <a:avLst/>
                </a:prstGeom>
                <a:solidFill>
                  <a:schemeClr val="tx2">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82" name="Oval 7181">
                  <a:extLst>
                    <a:ext uri="{FF2B5EF4-FFF2-40B4-BE49-F238E27FC236}">
                      <a16:creationId xmlns:a16="http://schemas.microsoft.com/office/drawing/2014/main" id="{E80E212A-66AF-220A-2D50-4F7CF318A1AB}"/>
                    </a:ext>
                  </a:extLst>
                </p:cNvPr>
                <p:cNvSpPr/>
                <p:nvPr/>
              </p:nvSpPr>
              <p:spPr>
                <a:xfrm>
                  <a:off x="6376902" y="1633675"/>
                  <a:ext cx="80317" cy="80317"/>
                </a:xfrm>
                <a:prstGeom prst="ellipse">
                  <a:avLst/>
                </a:prstGeom>
                <a:solidFill>
                  <a:schemeClr val="tx2">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83" name="Oval 7182">
                  <a:extLst>
                    <a:ext uri="{FF2B5EF4-FFF2-40B4-BE49-F238E27FC236}">
                      <a16:creationId xmlns:a16="http://schemas.microsoft.com/office/drawing/2014/main" id="{C487ABAB-17F1-8973-B5AB-7F2E28783768}"/>
                    </a:ext>
                  </a:extLst>
                </p:cNvPr>
                <p:cNvSpPr/>
                <p:nvPr/>
              </p:nvSpPr>
              <p:spPr>
                <a:xfrm>
                  <a:off x="6652327" y="1348899"/>
                  <a:ext cx="80317" cy="80317"/>
                </a:xfrm>
                <a:prstGeom prst="ellipse">
                  <a:avLst/>
                </a:prstGeom>
                <a:solidFill>
                  <a:schemeClr val="tx2">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84" name="Oval 7183">
                  <a:extLst>
                    <a:ext uri="{FF2B5EF4-FFF2-40B4-BE49-F238E27FC236}">
                      <a16:creationId xmlns:a16="http://schemas.microsoft.com/office/drawing/2014/main" id="{1DABB832-4458-0A3C-A12C-51FF45774012}"/>
                    </a:ext>
                  </a:extLst>
                </p:cNvPr>
                <p:cNvSpPr/>
                <p:nvPr/>
              </p:nvSpPr>
              <p:spPr>
                <a:xfrm>
                  <a:off x="7023293" y="1541359"/>
                  <a:ext cx="80317" cy="80317"/>
                </a:xfrm>
                <a:prstGeom prst="ellipse">
                  <a:avLst/>
                </a:prstGeom>
                <a:solidFill>
                  <a:schemeClr val="tx2">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85" name="Oval 7184">
                  <a:extLst>
                    <a:ext uri="{FF2B5EF4-FFF2-40B4-BE49-F238E27FC236}">
                      <a16:creationId xmlns:a16="http://schemas.microsoft.com/office/drawing/2014/main" id="{DA59BA0F-4490-71E2-1DD5-BB50330953A1}"/>
                    </a:ext>
                  </a:extLst>
                </p:cNvPr>
                <p:cNvSpPr/>
                <p:nvPr/>
              </p:nvSpPr>
              <p:spPr>
                <a:xfrm>
                  <a:off x="7095555" y="1284603"/>
                  <a:ext cx="80317" cy="80317"/>
                </a:xfrm>
                <a:prstGeom prst="ellipse">
                  <a:avLst/>
                </a:prstGeom>
                <a:solidFill>
                  <a:schemeClr val="tx2">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86" name="TextBox 7185">
                  <a:extLst>
                    <a:ext uri="{FF2B5EF4-FFF2-40B4-BE49-F238E27FC236}">
                      <a16:creationId xmlns:a16="http://schemas.microsoft.com/office/drawing/2014/main" id="{4A3BA49F-8DBB-C914-F544-56383131DBC0}"/>
                    </a:ext>
                  </a:extLst>
                </p:cNvPr>
                <p:cNvSpPr txBox="1"/>
                <p:nvPr/>
              </p:nvSpPr>
              <p:spPr>
                <a:xfrm>
                  <a:off x="5196798" y="300843"/>
                  <a:ext cx="270164" cy="276999"/>
                </a:xfrm>
                <a:prstGeom prst="rect">
                  <a:avLst/>
                </a:prstGeom>
                <a:noFill/>
              </p:spPr>
              <p:txBody>
                <a:bodyPr wrap="square" rtlCol="0">
                  <a:spAutoFit/>
                </a:bodyPr>
                <a:lstStyle/>
                <a:p>
                  <a:r>
                    <a:rPr lang="en-US" sz="1200">
                      <a:latin typeface="Fira Sans" panose="020B0503050000020004" pitchFamily="34" charset="0"/>
                    </a:rPr>
                    <a:t>y</a:t>
                  </a:r>
                </a:p>
              </p:txBody>
            </p:sp>
            <p:sp>
              <p:nvSpPr>
                <p:cNvPr id="7187" name="TextBox 7186">
                  <a:extLst>
                    <a:ext uri="{FF2B5EF4-FFF2-40B4-BE49-F238E27FC236}">
                      <a16:creationId xmlns:a16="http://schemas.microsoft.com/office/drawing/2014/main" id="{F53C1C75-35F3-DA87-9379-587E78C6ED06}"/>
                    </a:ext>
                  </a:extLst>
                </p:cNvPr>
                <p:cNvSpPr txBox="1"/>
                <p:nvPr/>
              </p:nvSpPr>
              <p:spPr>
                <a:xfrm>
                  <a:off x="8225632" y="1729227"/>
                  <a:ext cx="270164" cy="276999"/>
                </a:xfrm>
                <a:prstGeom prst="rect">
                  <a:avLst/>
                </a:prstGeom>
                <a:noFill/>
              </p:spPr>
              <p:txBody>
                <a:bodyPr wrap="square" rtlCol="0">
                  <a:spAutoFit/>
                </a:bodyPr>
                <a:lstStyle/>
                <a:p>
                  <a:r>
                    <a:rPr lang="en-US" sz="1200">
                      <a:latin typeface="Fira Sans" panose="020B0503050000020004" pitchFamily="34" charset="0"/>
                    </a:rPr>
                    <a:t>x</a:t>
                  </a:r>
                </a:p>
              </p:txBody>
            </p:sp>
          </p:grpSp>
          <p:sp>
            <p:nvSpPr>
              <p:cNvPr id="7192" name="Google Shape;2433;p44">
                <a:extLst>
                  <a:ext uri="{FF2B5EF4-FFF2-40B4-BE49-F238E27FC236}">
                    <a16:creationId xmlns:a16="http://schemas.microsoft.com/office/drawing/2014/main" id="{876BE19C-DB5B-569F-2872-7DCC54D5F48A}"/>
                  </a:ext>
                </a:extLst>
              </p:cNvPr>
              <p:cNvSpPr txBox="1">
                <a:spLocks/>
              </p:cNvSpPr>
              <p:nvPr/>
            </p:nvSpPr>
            <p:spPr>
              <a:xfrm>
                <a:off x="296519" y="4578273"/>
                <a:ext cx="4132785" cy="408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5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1pPr>
                <a:lvl2pPr marR="0" lvl="1"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2pPr>
                <a:lvl3pPr marR="0" lvl="2"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3pPr>
                <a:lvl4pPr marR="0" lvl="3"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4pPr>
                <a:lvl5pPr marR="0" lvl="4"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5pPr>
                <a:lvl6pPr marR="0" lvl="5"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6pPr>
                <a:lvl7pPr marR="0" lvl="6"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7pPr>
                <a:lvl8pPr marR="0" lvl="7"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8pPr>
                <a:lvl9pPr marR="0" lvl="8"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9pPr>
              </a:lstStyle>
              <a:p>
                <a:pPr>
                  <a:lnSpc>
                    <a:spcPct val="100000"/>
                  </a:lnSpc>
                </a:pPr>
                <a:r>
                  <a:rPr lang="en-US" sz="2000" b="0"/>
                  <a:t> SGD One Class Support Vector Machine</a:t>
                </a:r>
              </a:p>
            </p:txBody>
          </p:sp>
        </p:grpSp>
      </p:grpSp>
      <p:grpSp>
        <p:nvGrpSpPr>
          <p:cNvPr id="7285" name="Group 7284">
            <a:extLst>
              <a:ext uri="{FF2B5EF4-FFF2-40B4-BE49-F238E27FC236}">
                <a16:creationId xmlns:a16="http://schemas.microsoft.com/office/drawing/2014/main" id="{BFC4977D-1614-EE49-9ACE-4DFC7671C72E}"/>
              </a:ext>
            </a:extLst>
          </p:cNvPr>
          <p:cNvGrpSpPr/>
          <p:nvPr/>
        </p:nvGrpSpPr>
        <p:grpSpPr>
          <a:xfrm>
            <a:off x="4666251" y="3155175"/>
            <a:ext cx="4132785" cy="1831698"/>
            <a:chOff x="4666251" y="3155175"/>
            <a:chExt cx="4132785" cy="1831698"/>
          </a:xfrm>
        </p:grpSpPr>
        <p:sp>
          <p:nvSpPr>
            <p:cNvPr id="7195" name="Google Shape;2433;p44">
              <a:extLst>
                <a:ext uri="{FF2B5EF4-FFF2-40B4-BE49-F238E27FC236}">
                  <a16:creationId xmlns:a16="http://schemas.microsoft.com/office/drawing/2014/main" id="{410B6CB7-8C3D-A53A-28D4-9CB471E7587B}"/>
                </a:ext>
              </a:extLst>
            </p:cNvPr>
            <p:cNvSpPr txBox="1">
              <a:spLocks/>
            </p:cNvSpPr>
            <p:nvPr/>
          </p:nvSpPr>
          <p:spPr>
            <a:xfrm>
              <a:off x="4666251" y="4578273"/>
              <a:ext cx="4132785" cy="408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5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1pPr>
              <a:lvl2pPr marR="0" lvl="1"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2pPr>
              <a:lvl3pPr marR="0" lvl="2"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3pPr>
              <a:lvl4pPr marR="0" lvl="3"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4pPr>
              <a:lvl5pPr marR="0" lvl="4"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5pPr>
              <a:lvl6pPr marR="0" lvl="5"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6pPr>
              <a:lvl7pPr marR="0" lvl="6"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7pPr>
              <a:lvl8pPr marR="0" lvl="7"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8pPr>
              <a:lvl9pPr marR="0" lvl="8"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9pPr>
            </a:lstStyle>
            <a:p>
              <a:pPr>
                <a:lnSpc>
                  <a:spcPct val="100000"/>
                </a:lnSpc>
              </a:pPr>
              <a:r>
                <a:rPr lang="en-US" sz="2000" b="0"/>
                <a:t>Deep autoencoder</a:t>
              </a:r>
            </a:p>
          </p:txBody>
        </p:sp>
        <p:grpSp>
          <p:nvGrpSpPr>
            <p:cNvPr id="7283" name="Group 7282">
              <a:extLst>
                <a:ext uri="{FF2B5EF4-FFF2-40B4-BE49-F238E27FC236}">
                  <a16:creationId xmlns:a16="http://schemas.microsoft.com/office/drawing/2014/main" id="{03072946-7F2A-7845-31C2-735BCB5C039A}"/>
                </a:ext>
              </a:extLst>
            </p:cNvPr>
            <p:cNvGrpSpPr/>
            <p:nvPr/>
          </p:nvGrpSpPr>
          <p:grpSpPr>
            <a:xfrm>
              <a:off x="6039016" y="3155175"/>
              <a:ext cx="1559059" cy="1271702"/>
              <a:chOff x="6039016" y="3155175"/>
              <a:chExt cx="1559059" cy="1271702"/>
            </a:xfrm>
          </p:grpSpPr>
          <p:sp>
            <p:nvSpPr>
              <p:cNvPr id="7199" name="Oval 7198">
                <a:extLst>
                  <a:ext uri="{FF2B5EF4-FFF2-40B4-BE49-F238E27FC236}">
                    <a16:creationId xmlns:a16="http://schemas.microsoft.com/office/drawing/2014/main" id="{F75B6427-34B9-895C-11C9-E45B16AF6C1A}"/>
                  </a:ext>
                </a:extLst>
              </p:cNvPr>
              <p:cNvSpPr/>
              <p:nvPr/>
            </p:nvSpPr>
            <p:spPr>
              <a:xfrm>
                <a:off x="6043714" y="3279594"/>
                <a:ext cx="124897" cy="124897"/>
              </a:xfrm>
              <a:prstGeom prst="ellipse">
                <a:avLst/>
              </a:prstGeom>
              <a:solidFill>
                <a:schemeClr val="tx2">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00" name="Oval 7199">
                <a:extLst>
                  <a:ext uri="{FF2B5EF4-FFF2-40B4-BE49-F238E27FC236}">
                    <a16:creationId xmlns:a16="http://schemas.microsoft.com/office/drawing/2014/main" id="{644A0036-3CE7-61E2-75A4-E185004AF494}"/>
                  </a:ext>
                </a:extLst>
              </p:cNvPr>
              <p:cNvSpPr/>
              <p:nvPr/>
            </p:nvSpPr>
            <p:spPr>
              <a:xfrm>
                <a:off x="6043713" y="3512563"/>
                <a:ext cx="124897" cy="124897"/>
              </a:xfrm>
              <a:prstGeom prst="ellipse">
                <a:avLst/>
              </a:prstGeom>
              <a:solidFill>
                <a:schemeClr val="tx2">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01" name="Oval 7200">
                <a:extLst>
                  <a:ext uri="{FF2B5EF4-FFF2-40B4-BE49-F238E27FC236}">
                    <a16:creationId xmlns:a16="http://schemas.microsoft.com/office/drawing/2014/main" id="{9D47CEF3-BC85-9648-E5A8-2206B4A0A763}"/>
                  </a:ext>
                </a:extLst>
              </p:cNvPr>
              <p:cNvSpPr/>
              <p:nvPr/>
            </p:nvSpPr>
            <p:spPr>
              <a:xfrm>
                <a:off x="6043713" y="3745532"/>
                <a:ext cx="124897" cy="124897"/>
              </a:xfrm>
              <a:prstGeom prst="ellipse">
                <a:avLst/>
              </a:prstGeom>
              <a:solidFill>
                <a:schemeClr val="tx2">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02" name="Oval 7201">
                <a:extLst>
                  <a:ext uri="{FF2B5EF4-FFF2-40B4-BE49-F238E27FC236}">
                    <a16:creationId xmlns:a16="http://schemas.microsoft.com/office/drawing/2014/main" id="{B6AA928A-1879-2C94-542B-B82536F4E953}"/>
                  </a:ext>
                </a:extLst>
              </p:cNvPr>
              <p:cNvSpPr/>
              <p:nvPr/>
            </p:nvSpPr>
            <p:spPr>
              <a:xfrm>
                <a:off x="6039016" y="3991845"/>
                <a:ext cx="124897" cy="124897"/>
              </a:xfrm>
              <a:prstGeom prst="ellipse">
                <a:avLst/>
              </a:prstGeom>
              <a:solidFill>
                <a:schemeClr val="tx2">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03" name="Oval 7202">
                <a:extLst>
                  <a:ext uri="{FF2B5EF4-FFF2-40B4-BE49-F238E27FC236}">
                    <a16:creationId xmlns:a16="http://schemas.microsoft.com/office/drawing/2014/main" id="{4D2AF858-490A-CAA7-E2A7-85A5BFCD5A5E}"/>
                  </a:ext>
                </a:extLst>
              </p:cNvPr>
              <p:cNvSpPr/>
              <p:nvPr/>
            </p:nvSpPr>
            <p:spPr>
              <a:xfrm>
                <a:off x="6394770" y="3393463"/>
                <a:ext cx="124897" cy="124897"/>
              </a:xfrm>
              <a:prstGeom prst="ellipse">
                <a:avLst/>
              </a:prstGeom>
              <a:solidFill>
                <a:schemeClr val="tx2">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04" name="Oval 7203">
                <a:extLst>
                  <a:ext uri="{FF2B5EF4-FFF2-40B4-BE49-F238E27FC236}">
                    <a16:creationId xmlns:a16="http://schemas.microsoft.com/office/drawing/2014/main" id="{4AE54BF1-80DD-A2AC-0BB7-44500235223D}"/>
                  </a:ext>
                </a:extLst>
              </p:cNvPr>
              <p:cNvSpPr/>
              <p:nvPr/>
            </p:nvSpPr>
            <p:spPr>
              <a:xfrm>
                <a:off x="6394770" y="3633182"/>
                <a:ext cx="124897" cy="124897"/>
              </a:xfrm>
              <a:prstGeom prst="ellipse">
                <a:avLst/>
              </a:prstGeom>
              <a:solidFill>
                <a:schemeClr val="tx2">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05" name="Oval 7204">
                <a:extLst>
                  <a:ext uri="{FF2B5EF4-FFF2-40B4-BE49-F238E27FC236}">
                    <a16:creationId xmlns:a16="http://schemas.microsoft.com/office/drawing/2014/main" id="{9CD609C8-4BC3-91F9-2131-789D48271E62}"/>
                  </a:ext>
                </a:extLst>
              </p:cNvPr>
              <p:cNvSpPr/>
              <p:nvPr/>
            </p:nvSpPr>
            <p:spPr>
              <a:xfrm>
                <a:off x="6394770" y="3871202"/>
                <a:ext cx="124897" cy="124897"/>
              </a:xfrm>
              <a:prstGeom prst="ellipse">
                <a:avLst/>
              </a:prstGeom>
              <a:solidFill>
                <a:schemeClr val="tx2">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06" name="Oval 7205">
                <a:extLst>
                  <a:ext uri="{FF2B5EF4-FFF2-40B4-BE49-F238E27FC236}">
                    <a16:creationId xmlns:a16="http://schemas.microsoft.com/office/drawing/2014/main" id="{D842CE64-07EB-38E8-B282-2A4FC9D9A0EF}"/>
                  </a:ext>
                </a:extLst>
              </p:cNvPr>
              <p:cNvSpPr/>
              <p:nvPr/>
            </p:nvSpPr>
            <p:spPr>
              <a:xfrm>
                <a:off x="6746276" y="3512562"/>
                <a:ext cx="124897" cy="124897"/>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07" name="Oval 7206">
                <a:extLst>
                  <a:ext uri="{FF2B5EF4-FFF2-40B4-BE49-F238E27FC236}">
                    <a16:creationId xmlns:a16="http://schemas.microsoft.com/office/drawing/2014/main" id="{68C8BD39-1BE5-61AD-0DF1-B5D8D23DECC2}"/>
                  </a:ext>
                </a:extLst>
              </p:cNvPr>
              <p:cNvSpPr/>
              <p:nvPr/>
            </p:nvSpPr>
            <p:spPr>
              <a:xfrm>
                <a:off x="6746277" y="3758079"/>
                <a:ext cx="124897" cy="124897"/>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08" name="Oval 7207">
                <a:extLst>
                  <a:ext uri="{FF2B5EF4-FFF2-40B4-BE49-F238E27FC236}">
                    <a16:creationId xmlns:a16="http://schemas.microsoft.com/office/drawing/2014/main" id="{C406F241-A816-4833-E28D-F47334A88E1F}"/>
                  </a:ext>
                </a:extLst>
              </p:cNvPr>
              <p:cNvSpPr/>
              <p:nvPr/>
            </p:nvSpPr>
            <p:spPr>
              <a:xfrm>
                <a:off x="7103610" y="3400725"/>
                <a:ext cx="124897" cy="124897"/>
              </a:xfrm>
              <a:prstGeom prst="ellipse">
                <a:avLst/>
              </a:prstGeom>
              <a:solidFill>
                <a:srgbClr val="0070C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09" name="Oval 7208">
                <a:extLst>
                  <a:ext uri="{FF2B5EF4-FFF2-40B4-BE49-F238E27FC236}">
                    <a16:creationId xmlns:a16="http://schemas.microsoft.com/office/drawing/2014/main" id="{4B26894A-1A38-216F-69C9-85CF2B83F54E}"/>
                  </a:ext>
                </a:extLst>
              </p:cNvPr>
              <p:cNvSpPr/>
              <p:nvPr/>
            </p:nvSpPr>
            <p:spPr>
              <a:xfrm>
                <a:off x="7111021" y="3633182"/>
                <a:ext cx="124897" cy="124897"/>
              </a:xfrm>
              <a:prstGeom prst="ellipse">
                <a:avLst/>
              </a:prstGeom>
              <a:solidFill>
                <a:srgbClr val="0070C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10" name="Oval 7209">
                <a:extLst>
                  <a:ext uri="{FF2B5EF4-FFF2-40B4-BE49-F238E27FC236}">
                    <a16:creationId xmlns:a16="http://schemas.microsoft.com/office/drawing/2014/main" id="{A5374AD7-6A01-35EC-6353-1E50BB64BC14}"/>
                  </a:ext>
                </a:extLst>
              </p:cNvPr>
              <p:cNvSpPr/>
              <p:nvPr/>
            </p:nvSpPr>
            <p:spPr>
              <a:xfrm>
                <a:off x="7111020" y="3876982"/>
                <a:ext cx="124897" cy="124897"/>
              </a:xfrm>
              <a:prstGeom prst="ellipse">
                <a:avLst/>
              </a:prstGeom>
              <a:solidFill>
                <a:srgbClr val="0070C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11" name="Oval 7210">
                <a:extLst>
                  <a:ext uri="{FF2B5EF4-FFF2-40B4-BE49-F238E27FC236}">
                    <a16:creationId xmlns:a16="http://schemas.microsoft.com/office/drawing/2014/main" id="{566ADC63-5739-2B9F-772E-53ACEB22AF17}"/>
                  </a:ext>
                </a:extLst>
              </p:cNvPr>
              <p:cNvSpPr/>
              <p:nvPr/>
            </p:nvSpPr>
            <p:spPr>
              <a:xfrm>
                <a:off x="7465189" y="3279594"/>
                <a:ext cx="124897" cy="124897"/>
              </a:xfrm>
              <a:prstGeom prst="ellipse">
                <a:avLst/>
              </a:prstGeom>
              <a:solidFill>
                <a:srgbClr val="0070C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12" name="Oval 7211">
                <a:extLst>
                  <a:ext uri="{FF2B5EF4-FFF2-40B4-BE49-F238E27FC236}">
                    <a16:creationId xmlns:a16="http://schemas.microsoft.com/office/drawing/2014/main" id="{2433D8A0-14DB-CF31-4F03-B9AA63755102}"/>
                  </a:ext>
                </a:extLst>
              </p:cNvPr>
              <p:cNvSpPr/>
              <p:nvPr/>
            </p:nvSpPr>
            <p:spPr>
              <a:xfrm>
                <a:off x="7465188" y="3524855"/>
                <a:ext cx="124897" cy="124897"/>
              </a:xfrm>
              <a:prstGeom prst="ellipse">
                <a:avLst/>
              </a:prstGeom>
              <a:solidFill>
                <a:srgbClr val="0070C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13" name="Oval 7212">
                <a:extLst>
                  <a:ext uri="{FF2B5EF4-FFF2-40B4-BE49-F238E27FC236}">
                    <a16:creationId xmlns:a16="http://schemas.microsoft.com/office/drawing/2014/main" id="{77E228EF-E0B8-19B4-F5D8-CF6FE7BDAD0A}"/>
                  </a:ext>
                </a:extLst>
              </p:cNvPr>
              <p:cNvSpPr/>
              <p:nvPr/>
            </p:nvSpPr>
            <p:spPr>
              <a:xfrm>
                <a:off x="7465895" y="3745532"/>
                <a:ext cx="124897" cy="124897"/>
              </a:xfrm>
              <a:prstGeom prst="ellipse">
                <a:avLst/>
              </a:prstGeom>
              <a:solidFill>
                <a:srgbClr val="0070C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14" name="Oval 7213">
                <a:extLst>
                  <a:ext uri="{FF2B5EF4-FFF2-40B4-BE49-F238E27FC236}">
                    <a16:creationId xmlns:a16="http://schemas.microsoft.com/office/drawing/2014/main" id="{507EECD9-ABC1-7B11-BDC9-F01B78A8261B}"/>
                  </a:ext>
                </a:extLst>
              </p:cNvPr>
              <p:cNvSpPr/>
              <p:nvPr/>
            </p:nvSpPr>
            <p:spPr>
              <a:xfrm>
                <a:off x="7473178" y="3993362"/>
                <a:ext cx="124897" cy="124897"/>
              </a:xfrm>
              <a:prstGeom prst="ellipse">
                <a:avLst/>
              </a:prstGeom>
              <a:solidFill>
                <a:srgbClr val="0070C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215" name="Straight Connector 7214">
                <a:extLst>
                  <a:ext uri="{FF2B5EF4-FFF2-40B4-BE49-F238E27FC236}">
                    <a16:creationId xmlns:a16="http://schemas.microsoft.com/office/drawing/2014/main" id="{E9574089-ED58-A79E-07D7-D85CD2E18257}"/>
                  </a:ext>
                </a:extLst>
              </p:cNvPr>
              <p:cNvCxnSpPr>
                <a:cxnSpLocks/>
                <a:stCxn id="7200" idx="6"/>
                <a:endCxn id="7203" idx="2"/>
              </p:cNvCxnSpPr>
              <p:nvPr/>
            </p:nvCxnSpPr>
            <p:spPr>
              <a:xfrm flipV="1">
                <a:off x="6168610" y="3455912"/>
                <a:ext cx="226160" cy="119100"/>
              </a:xfrm>
              <a:prstGeom prst="line">
                <a:avLst/>
              </a:prstGeom>
            </p:spPr>
            <p:style>
              <a:lnRef idx="1">
                <a:schemeClr val="dk1"/>
              </a:lnRef>
              <a:fillRef idx="0">
                <a:schemeClr val="dk1"/>
              </a:fillRef>
              <a:effectRef idx="0">
                <a:schemeClr val="dk1"/>
              </a:effectRef>
              <a:fontRef idx="minor">
                <a:schemeClr val="tx1"/>
              </a:fontRef>
            </p:style>
          </p:cxnSp>
          <p:cxnSp>
            <p:nvCxnSpPr>
              <p:cNvPr id="7219" name="Straight Connector 7218">
                <a:extLst>
                  <a:ext uri="{FF2B5EF4-FFF2-40B4-BE49-F238E27FC236}">
                    <a16:creationId xmlns:a16="http://schemas.microsoft.com/office/drawing/2014/main" id="{678F1C2F-9748-014F-4EB9-A4794A8642B3}"/>
                  </a:ext>
                </a:extLst>
              </p:cNvPr>
              <p:cNvCxnSpPr>
                <a:cxnSpLocks/>
                <a:stCxn id="7199" idx="6"/>
                <a:endCxn id="7203" idx="2"/>
              </p:cNvCxnSpPr>
              <p:nvPr/>
            </p:nvCxnSpPr>
            <p:spPr>
              <a:xfrm>
                <a:off x="6168611" y="3342043"/>
                <a:ext cx="226159" cy="113869"/>
              </a:xfrm>
              <a:prstGeom prst="line">
                <a:avLst/>
              </a:prstGeom>
            </p:spPr>
            <p:style>
              <a:lnRef idx="1">
                <a:schemeClr val="dk1"/>
              </a:lnRef>
              <a:fillRef idx="0">
                <a:schemeClr val="dk1"/>
              </a:fillRef>
              <a:effectRef idx="0">
                <a:schemeClr val="dk1"/>
              </a:effectRef>
              <a:fontRef idx="minor">
                <a:schemeClr val="tx1"/>
              </a:fontRef>
            </p:style>
          </p:cxnSp>
          <p:cxnSp>
            <p:nvCxnSpPr>
              <p:cNvPr id="7222" name="Straight Connector 7221">
                <a:extLst>
                  <a:ext uri="{FF2B5EF4-FFF2-40B4-BE49-F238E27FC236}">
                    <a16:creationId xmlns:a16="http://schemas.microsoft.com/office/drawing/2014/main" id="{EA76174A-0992-63CE-AC60-5315B1F00081}"/>
                  </a:ext>
                </a:extLst>
              </p:cNvPr>
              <p:cNvCxnSpPr>
                <a:cxnSpLocks/>
                <a:stCxn id="7201" idx="6"/>
                <a:endCxn id="7203" idx="2"/>
              </p:cNvCxnSpPr>
              <p:nvPr/>
            </p:nvCxnSpPr>
            <p:spPr>
              <a:xfrm flipV="1">
                <a:off x="6168610" y="3455912"/>
                <a:ext cx="226160" cy="352069"/>
              </a:xfrm>
              <a:prstGeom prst="line">
                <a:avLst/>
              </a:prstGeom>
            </p:spPr>
            <p:style>
              <a:lnRef idx="1">
                <a:schemeClr val="dk1"/>
              </a:lnRef>
              <a:fillRef idx="0">
                <a:schemeClr val="dk1"/>
              </a:fillRef>
              <a:effectRef idx="0">
                <a:schemeClr val="dk1"/>
              </a:effectRef>
              <a:fontRef idx="minor">
                <a:schemeClr val="tx1"/>
              </a:fontRef>
            </p:style>
          </p:cxnSp>
          <p:cxnSp>
            <p:nvCxnSpPr>
              <p:cNvPr id="7225" name="Straight Connector 7224">
                <a:extLst>
                  <a:ext uri="{FF2B5EF4-FFF2-40B4-BE49-F238E27FC236}">
                    <a16:creationId xmlns:a16="http://schemas.microsoft.com/office/drawing/2014/main" id="{BEB57C04-8A74-F943-5179-E6DDD85AD124}"/>
                  </a:ext>
                </a:extLst>
              </p:cNvPr>
              <p:cNvCxnSpPr>
                <a:cxnSpLocks/>
                <a:stCxn id="7202" idx="6"/>
                <a:endCxn id="7203" idx="2"/>
              </p:cNvCxnSpPr>
              <p:nvPr/>
            </p:nvCxnSpPr>
            <p:spPr>
              <a:xfrm flipV="1">
                <a:off x="6163913" y="3455912"/>
                <a:ext cx="230857" cy="598382"/>
              </a:xfrm>
              <a:prstGeom prst="line">
                <a:avLst/>
              </a:prstGeom>
            </p:spPr>
            <p:style>
              <a:lnRef idx="1">
                <a:schemeClr val="dk1"/>
              </a:lnRef>
              <a:fillRef idx="0">
                <a:schemeClr val="dk1"/>
              </a:fillRef>
              <a:effectRef idx="0">
                <a:schemeClr val="dk1"/>
              </a:effectRef>
              <a:fontRef idx="minor">
                <a:schemeClr val="tx1"/>
              </a:fontRef>
            </p:style>
          </p:cxnSp>
          <p:cxnSp>
            <p:nvCxnSpPr>
              <p:cNvPr id="7228" name="Straight Connector 7227">
                <a:extLst>
                  <a:ext uri="{FF2B5EF4-FFF2-40B4-BE49-F238E27FC236}">
                    <a16:creationId xmlns:a16="http://schemas.microsoft.com/office/drawing/2014/main" id="{09716E95-E4D9-9064-1A3F-748866EAA051}"/>
                  </a:ext>
                </a:extLst>
              </p:cNvPr>
              <p:cNvCxnSpPr>
                <a:cxnSpLocks/>
                <a:stCxn id="7199" idx="6"/>
                <a:endCxn id="7204" idx="2"/>
              </p:cNvCxnSpPr>
              <p:nvPr/>
            </p:nvCxnSpPr>
            <p:spPr>
              <a:xfrm>
                <a:off x="6168611" y="3342043"/>
                <a:ext cx="226159" cy="353588"/>
              </a:xfrm>
              <a:prstGeom prst="line">
                <a:avLst/>
              </a:prstGeom>
            </p:spPr>
            <p:style>
              <a:lnRef idx="1">
                <a:schemeClr val="dk1"/>
              </a:lnRef>
              <a:fillRef idx="0">
                <a:schemeClr val="dk1"/>
              </a:fillRef>
              <a:effectRef idx="0">
                <a:schemeClr val="dk1"/>
              </a:effectRef>
              <a:fontRef idx="minor">
                <a:schemeClr val="tx1"/>
              </a:fontRef>
            </p:style>
          </p:cxnSp>
          <p:cxnSp>
            <p:nvCxnSpPr>
              <p:cNvPr id="7231" name="Straight Connector 7230">
                <a:extLst>
                  <a:ext uri="{FF2B5EF4-FFF2-40B4-BE49-F238E27FC236}">
                    <a16:creationId xmlns:a16="http://schemas.microsoft.com/office/drawing/2014/main" id="{DD1B2F32-F1F7-B85F-641E-6EB84E40013B}"/>
                  </a:ext>
                </a:extLst>
              </p:cNvPr>
              <p:cNvCxnSpPr>
                <a:cxnSpLocks/>
                <a:stCxn id="7199" idx="6"/>
                <a:endCxn id="7205" idx="2"/>
              </p:cNvCxnSpPr>
              <p:nvPr/>
            </p:nvCxnSpPr>
            <p:spPr>
              <a:xfrm>
                <a:off x="6168611" y="3342043"/>
                <a:ext cx="226159" cy="591608"/>
              </a:xfrm>
              <a:prstGeom prst="line">
                <a:avLst/>
              </a:prstGeom>
            </p:spPr>
            <p:style>
              <a:lnRef idx="1">
                <a:schemeClr val="dk1"/>
              </a:lnRef>
              <a:fillRef idx="0">
                <a:schemeClr val="dk1"/>
              </a:fillRef>
              <a:effectRef idx="0">
                <a:schemeClr val="dk1"/>
              </a:effectRef>
              <a:fontRef idx="minor">
                <a:schemeClr val="tx1"/>
              </a:fontRef>
            </p:style>
          </p:cxnSp>
          <p:cxnSp>
            <p:nvCxnSpPr>
              <p:cNvPr id="4100" name="Straight Connector 4099">
                <a:extLst>
                  <a:ext uri="{FF2B5EF4-FFF2-40B4-BE49-F238E27FC236}">
                    <a16:creationId xmlns:a16="http://schemas.microsoft.com/office/drawing/2014/main" id="{07C4698E-3527-534A-55CF-E939B7484692}"/>
                  </a:ext>
                </a:extLst>
              </p:cNvPr>
              <p:cNvCxnSpPr>
                <a:cxnSpLocks/>
                <a:stCxn id="7200" idx="6"/>
                <a:endCxn id="7204" idx="2"/>
              </p:cNvCxnSpPr>
              <p:nvPr/>
            </p:nvCxnSpPr>
            <p:spPr>
              <a:xfrm>
                <a:off x="6168610" y="3575012"/>
                <a:ext cx="226160" cy="120619"/>
              </a:xfrm>
              <a:prstGeom prst="line">
                <a:avLst/>
              </a:prstGeom>
            </p:spPr>
            <p:style>
              <a:lnRef idx="1">
                <a:schemeClr val="dk1"/>
              </a:lnRef>
              <a:fillRef idx="0">
                <a:schemeClr val="dk1"/>
              </a:fillRef>
              <a:effectRef idx="0">
                <a:schemeClr val="dk1"/>
              </a:effectRef>
              <a:fontRef idx="minor">
                <a:schemeClr val="tx1"/>
              </a:fontRef>
            </p:style>
          </p:cxnSp>
          <p:cxnSp>
            <p:nvCxnSpPr>
              <p:cNvPr id="4103" name="Straight Connector 4102">
                <a:extLst>
                  <a:ext uri="{FF2B5EF4-FFF2-40B4-BE49-F238E27FC236}">
                    <a16:creationId xmlns:a16="http://schemas.microsoft.com/office/drawing/2014/main" id="{867E8F52-22F4-30EB-4BCC-187A76F91074}"/>
                  </a:ext>
                </a:extLst>
              </p:cNvPr>
              <p:cNvCxnSpPr>
                <a:cxnSpLocks/>
                <a:stCxn id="7200" idx="6"/>
                <a:endCxn id="7205" idx="2"/>
              </p:cNvCxnSpPr>
              <p:nvPr/>
            </p:nvCxnSpPr>
            <p:spPr>
              <a:xfrm>
                <a:off x="6168610" y="3575012"/>
                <a:ext cx="226160" cy="358639"/>
              </a:xfrm>
              <a:prstGeom prst="line">
                <a:avLst/>
              </a:prstGeom>
            </p:spPr>
            <p:style>
              <a:lnRef idx="1">
                <a:schemeClr val="dk1"/>
              </a:lnRef>
              <a:fillRef idx="0">
                <a:schemeClr val="dk1"/>
              </a:fillRef>
              <a:effectRef idx="0">
                <a:schemeClr val="dk1"/>
              </a:effectRef>
              <a:fontRef idx="minor">
                <a:schemeClr val="tx1"/>
              </a:fontRef>
            </p:style>
          </p:cxnSp>
          <p:cxnSp>
            <p:nvCxnSpPr>
              <p:cNvPr id="4108" name="Straight Connector 4107">
                <a:extLst>
                  <a:ext uri="{FF2B5EF4-FFF2-40B4-BE49-F238E27FC236}">
                    <a16:creationId xmlns:a16="http://schemas.microsoft.com/office/drawing/2014/main" id="{8CFE2638-1C5F-2343-165C-4D0E5BCB4628}"/>
                  </a:ext>
                </a:extLst>
              </p:cNvPr>
              <p:cNvCxnSpPr>
                <a:cxnSpLocks/>
                <a:stCxn id="7201" idx="6"/>
                <a:endCxn id="7204" idx="2"/>
              </p:cNvCxnSpPr>
              <p:nvPr/>
            </p:nvCxnSpPr>
            <p:spPr>
              <a:xfrm flipV="1">
                <a:off x="6168610" y="3695631"/>
                <a:ext cx="226160" cy="112350"/>
              </a:xfrm>
              <a:prstGeom prst="line">
                <a:avLst/>
              </a:prstGeom>
            </p:spPr>
            <p:style>
              <a:lnRef idx="1">
                <a:schemeClr val="dk1"/>
              </a:lnRef>
              <a:fillRef idx="0">
                <a:schemeClr val="dk1"/>
              </a:fillRef>
              <a:effectRef idx="0">
                <a:schemeClr val="dk1"/>
              </a:effectRef>
              <a:fontRef idx="minor">
                <a:schemeClr val="tx1"/>
              </a:fontRef>
            </p:style>
          </p:cxnSp>
          <p:cxnSp>
            <p:nvCxnSpPr>
              <p:cNvPr id="4112" name="Straight Connector 4111">
                <a:extLst>
                  <a:ext uri="{FF2B5EF4-FFF2-40B4-BE49-F238E27FC236}">
                    <a16:creationId xmlns:a16="http://schemas.microsoft.com/office/drawing/2014/main" id="{3978F88F-AE11-76BA-B845-AFE774E9AA0D}"/>
                  </a:ext>
                </a:extLst>
              </p:cNvPr>
              <p:cNvCxnSpPr>
                <a:cxnSpLocks/>
                <a:stCxn id="7201" idx="6"/>
                <a:endCxn id="7205" idx="2"/>
              </p:cNvCxnSpPr>
              <p:nvPr/>
            </p:nvCxnSpPr>
            <p:spPr>
              <a:xfrm>
                <a:off x="6168610" y="3807981"/>
                <a:ext cx="226160" cy="125670"/>
              </a:xfrm>
              <a:prstGeom prst="line">
                <a:avLst/>
              </a:prstGeom>
            </p:spPr>
            <p:style>
              <a:lnRef idx="1">
                <a:schemeClr val="dk1"/>
              </a:lnRef>
              <a:fillRef idx="0">
                <a:schemeClr val="dk1"/>
              </a:fillRef>
              <a:effectRef idx="0">
                <a:schemeClr val="dk1"/>
              </a:effectRef>
              <a:fontRef idx="minor">
                <a:schemeClr val="tx1"/>
              </a:fontRef>
            </p:style>
          </p:cxnSp>
          <p:cxnSp>
            <p:nvCxnSpPr>
              <p:cNvPr id="4119" name="Straight Connector 4118">
                <a:extLst>
                  <a:ext uri="{FF2B5EF4-FFF2-40B4-BE49-F238E27FC236}">
                    <a16:creationId xmlns:a16="http://schemas.microsoft.com/office/drawing/2014/main" id="{261FBCC4-5CA0-0315-4AD4-74B6B3E87637}"/>
                  </a:ext>
                </a:extLst>
              </p:cNvPr>
              <p:cNvCxnSpPr>
                <a:cxnSpLocks/>
                <a:stCxn id="7202" idx="6"/>
                <a:endCxn id="7205" idx="2"/>
              </p:cNvCxnSpPr>
              <p:nvPr/>
            </p:nvCxnSpPr>
            <p:spPr>
              <a:xfrm flipV="1">
                <a:off x="6163913" y="3933651"/>
                <a:ext cx="230857" cy="120643"/>
              </a:xfrm>
              <a:prstGeom prst="line">
                <a:avLst/>
              </a:prstGeom>
            </p:spPr>
            <p:style>
              <a:lnRef idx="1">
                <a:schemeClr val="dk1"/>
              </a:lnRef>
              <a:fillRef idx="0">
                <a:schemeClr val="dk1"/>
              </a:fillRef>
              <a:effectRef idx="0">
                <a:schemeClr val="dk1"/>
              </a:effectRef>
              <a:fontRef idx="minor">
                <a:schemeClr val="tx1"/>
              </a:fontRef>
            </p:style>
          </p:cxnSp>
          <p:cxnSp>
            <p:nvCxnSpPr>
              <p:cNvPr id="4123" name="Straight Connector 4122">
                <a:extLst>
                  <a:ext uri="{FF2B5EF4-FFF2-40B4-BE49-F238E27FC236}">
                    <a16:creationId xmlns:a16="http://schemas.microsoft.com/office/drawing/2014/main" id="{79F2EA6D-9463-C629-B2B6-5913F049DF10}"/>
                  </a:ext>
                </a:extLst>
              </p:cNvPr>
              <p:cNvCxnSpPr>
                <a:cxnSpLocks/>
                <a:endCxn id="7204" idx="2"/>
              </p:cNvCxnSpPr>
              <p:nvPr/>
            </p:nvCxnSpPr>
            <p:spPr>
              <a:xfrm flipV="1">
                <a:off x="6170518" y="3695631"/>
                <a:ext cx="224252" cy="363507"/>
              </a:xfrm>
              <a:prstGeom prst="line">
                <a:avLst/>
              </a:prstGeom>
            </p:spPr>
            <p:style>
              <a:lnRef idx="1">
                <a:schemeClr val="dk1"/>
              </a:lnRef>
              <a:fillRef idx="0">
                <a:schemeClr val="dk1"/>
              </a:fillRef>
              <a:effectRef idx="0">
                <a:schemeClr val="dk1"/>
              </a:effectRef>
              <a:fontRef idx="minor">
                <a:schemeClr val="tx1"/>
              </a:fontRef>
            </p:style>
          </p:cxnSp>
          <p:cxnSp>
            <p:nvCxnSpPr>
              <p:cNvPr id="4126" name="Straight Connector 4125">
                <a:extLst>
                  <a:ext uri="{FF2B5EF4-FFF2-40B4-BE49-F238E27FC236}">
                    <a16:creationId xmlns:a16="http://schemas.microsoft.com/office/drawing/2014/main" id="{8D4CD55A-F529-02EB-82CB-EB537AF0E9B7}"/>
                  </a:ext>
                </a:extLst>
              </p:cNvPr>
              <p:cNvCxnSpPr>
                <a:cxnSpLocks/>
                <a:stCxn id="7203" idx="6"/>
                <a:endCxn id="7206" idx="2"/>
              </p:cNvCxnSpPr>
              <p:nvPr/>
            </p:nvCxnSpPr>
            <p:spPr>
              <a:xfrm>
                <a:off x="6519667" y="3455912"/>
                <a:ext cx="226609" cy="119099"/>
              </a:xfrm>
              <a:prstGeom prst="line">
                <a:avLst/>
              </a:prstGeom>
            </p:spPr>
            <p:style>
              <a:lnRef idx="1">
                <a:schemeClr val="dk1"/>
              </a:lnRef>
              <a:fillRef idx="0">
                <a:schemeClr val="dk1"/>
              </a:fillRef>
              <a:effectRef idx="0">
                <a:schemeClr val="dk1"/>
              </a:effectRef>
              <a:fontRef idx="minor">
                <a:schemeClr val="tx1"/>
              </a:fontRef>
            </p:style>
          </p:cxnSp>
          <p:cxnSp>
            <p:nvCxnSpPr>
              <p:cNvPr id="4129" name="Straight Connector 4128">
                <a:extLst>
                  <a:ext uri="{FF2B5EF4-FFF2-40B4-BE49-F238E27FC236}">
                    <a16:creationId xmlns:a16="http://schemas.microsoft.com/office/drawing/2014/main" id="{77284AA2-5FD5-5635-D5E6-154F487172C0}"/>
                  </a:ext>
                </a:extLst>
              </p:cNvPr>
              <p:cNvCxnSpPr>
                <a:cxnSpLocks/>
                <a:stCxn id="7204" idx="6"/>
                <a:endCxn id="7206" idx="2"/>
              </p:cNvCxnSpPr>
              <p:nvPr/>
            </p:nvCxnSpPr>
            <p:spPr>
              <a:xfrm flipV="1">
                <a:off x="6519667" y="3575011"/>
                <a:ext cx="226609" cy="120620"/>
              </a:xfrm>
              <a:prstGeom prst="line">
                <a:avLst/>
              </a:prstGeom>
            </p:spPr>
            <p:style>
              <a:lnRef idx="1">
                <a:schemeClr val="dk1"/>
              </a:lnRef>
              <a:fillRef idx="0">
                <a:schemeClr val="dk1"/>
              </a:fillRef>
              <a:effectRef idx="0">
                <a:schemeClr val="dk1"/>
              </a:effectRef>
              <a:fontRef idx="minor">
                <a:schemeClr val="tx1"/>
              </a:fontRef>
            </p:style>
          </p:cxnSp>
          <p:cxnSp>
            <p:nvCxnSpPr>
              <p:cNvPr id="4132" name="Straight Connector 4131">
                <a:extLst>
                  <a:ext uri="{FF2B5EF4-FFF2-40B4-BE49-F238E27FC236}">
                    <a16:creationId xmlns:a16="http://schemas.microsoft.com/office/drawing/2014/main" id="{4F56B7CA-C92E-C8B0-75D7-15E9B73E8423}"/>
                  </a:ext>
                </a:extLst>
              </p:cNvPr>
              <p:cNvCxnSpPr>
                <a:cxnSpLocks/>
                <a:stCxn id="7205" idx="6"/>
                <a:endCxn id="7206" idx="2"/>
              </p:cNvCxnSpPr>
              <p:nvPr/>
            </p:nvCxnSpPr>
            <p:spPr>
              <a:xfrm flipV="1">
                <a:off x="6519667" y="3575011"/>
                <a:ext cx="226609" cy="358640"/>
              </a:xfrm>
              <a:prstGeom prst="line">
                <a:avLst/>
              </a:prstGeom>
            </p:spPr>
            <p:style>
              <a:lnRef idx="1">
                <a:schemeClr val="dk1"/>
              </a:lnRef>
              <a:fillRef idx="0">
                <a:schemeClr val="dk1"/>
              </a:fillRef>
              <a:effectRef idx="0">
                <a:schemeClr val="dk1"/>
              </a:effectRef>
              <a:fontRef idx="minor">
                <a:schemeClr val="tx1"/>
              </a:fontRef>
            </p:style>
          </p:cxnSp>
          <p:cxnSp>
            <p:nvCxnSpPr>
              <p:cNvPr id="4135" name="Straight Connector 4134">
                <a:extLst>
                  <a:ext uri="{FF2B5EF4-FFF2-40B4-BE49-F238E27FC236}">
                    <a16:creationId xmlns:a16="http://schemas.microsoft.com/office/drawing/2014/main" id="{91B36CDE-C0A7-B5C5-E149-C8C78AA2B100}"/>
                  </a:ext>
                </a:extLst>
              </p:cNvPr>
              <p:cNvCxnSpPr>
                <a:cxnSpLocks/>
                <a:stCxn id="7203" idx="6"/>
                <a:endCxn id="7207" idx="2"/>
              </p:cNvCxnSpPr>
              <p:nvPr/>
            </p:nvCxnSpPr>
            <p:spPr>
              <a:xfrm>
                <a:off x="6519667" y="3455912"/>
                <a:ext cx="226610" cy="364616"/>
              </a:xfrm>
              <a:prstGeom prst="line">
                <a:avLst/>
              </a:prstGeom>
            </p:spPr>
            <p:style>
              <a:lnRef idx="1">
                <a:schemeClr val="dk1"/>
              </a:lnRef>
              <a:fillRef idx="0">
                <a:schemeClr val="dk1"/>
              </a:fillRef>
              <a:effectRef idx="0">
                <a:schemeClr val="dk1"/>
              </a:effectRef>
              <a:fontRef idx="minor">
                <a:schemeClr val="tx1"/>
              </a:fontRef>
            </p:style>
          </p:cxnSp>
          <p:cxnSp>
            <p:nvCxnSpPr>
              <p:cNvPr id="4138" name="Straight Connector 4137">
                <a:extLst>
                  <a:ext uri="{FF2B5EF4-FFF2-40B4-BE49-F238E27FC236}">
                    <a16:creationId xmlns:a16="http://schemas.microsoft.com/office/drawing/2014/main" id="{EDC24A60-3E9E-3801-91A5-851344661080}"/>
                  </a:ext>
                </a:extLst>
              </p:cNvPr>
              <p:cNvCxnSpPr>
                <a:cxnSpLocks/>
                <a:stCxn id="7204" idx="6"/>
                <a:endCxn id="7207" idx="2"/>
              </p:cNvCxnSpPr>
              <p:nvPr/>
            </p:nvCxnSpPr>
            <p:spPr>
              <a:xfrm>
                <a:off x="6519667" y="3695631"/>
                <a:ext cx="226610" cy="124897"/>
              </a:xfrm>
              <a:prstGeom prst="line">
                <a:avLst/>
              </a:prstGeom>
            </p:spPr>
            <p:style>
              <a:lnRef idx="1">
                <a:schemeClr val="dk1"/>
              </a:lnRef>
              <a:fillRef idx="0">
                <a:schemeClr val="dk1"/>
              </a:fillRef>
              <a:effectRef idx="0">
                <a:schemeClr val="dk1"/>
              </a:effectRef>
              <a:fontRef idx="minor">
                <a:schemeClr val="tx1"/>
              </a:fontRef>
            </p:style>
          </p:cxnSp>
          <p:cxnSp>
            <p:nvCxnSpPr>
              <p:cNvPr id="4141" name="Straight Connector 4140">
                <a:extLst>
                  <a:ext uri="{FF2B5EF4-FFF2-40B4-BE49-F238E27FC236}">
                    <a16:creationId xmlns:a16="http://schemas.microsoft.com/office/drawing/2014/main" id="{04D8D9AB-0492-E56B-71A6-BFFBF75A8AF8}"/>
                  </a:ext>
                </a:extLst>
              </p:cNvPr>
              <p:cNvCxnSpPr>
                <a:cxnSpLocks/>
                <a:stCxn id="7205" idx="6"/>
                <a:endCxn id="7207" idx="2"/>
              </p:cNvCxnSpPr>
              <p:nvPr/>
            </p:nvCxnSpPr>
            <p:spPr>
              <a:xfrm flipV="1">
                <a:off x="6519667" y="3820528"/>
                <a:ext cx="226610" cy="113123"/>
              </a:xfrm>
              <a:prstGeom prst="line">
                <a:avLst/>
              </a:prstGeom>
            </p:spPr>
            <p:style>
              <a:lnRef idx="1">
                <a:schemeClr val="dk1"/>
              </a:lnRef>
              <a:fillRef idx="0">
                <a:schemeClr val="dk1"/>
              </a:fillRef>
              <a:effectRef idx="0">
                <a:schemeClr val="dk1"/>
              </a:effectRef>
              <a:fontRef idx="minor">
                <a:schemeClr val="tx1"/>
              </a:fontRef>
            </p:style>
          </p:cxnSp>
          <p:cxnSp>
            <p:nvCxnSpPr>
              <p:cNvPr id="4144" name="Straight Connector 4143">
                <a:extLst>
                  <a:ext uri="{FF2B5EF4-FFF2-40B4-BE49-F238E27FC236}">
                    <a16:creationId xmlns:a16="http://schemas.microsoft.com/office/drawing/2014/main" id="{F735E502-E56C-6C88-ED17-0D65CBE3EB32}"/>
                  </a:ext>
                </a:extLst>
              </p:cNvPr>
              <p:cNvCxnSpPr>
                <a:cxnSpLocks/>
                <a:stCxn id="7206" idx="6"/>
                <a:endCxn id="7208" idx="2"/>
              </p:cNvCxnSpPr>
              <p:nvPr/>
            </p:nvCxnSpPr>
            <p:spPr>
              <a:xfrm flipV="1">
                <a:off x="6871173" y="3463174"/>
                <a:ext cx="232437" cy="111837"/>
              </a:xfrm>
              <a:prstGeom prst="line">
                <a:avLst/>
              </a:prstGeom>
            </p:spPr>
            <p:style>
              <a:lnRef idx="1">
                <a:schemeClr val="dk1"/>
              </a:lnRef>
              <a:fillRef idx="0">
                <a:schemeClr val="dk1"/>
              </a:fillRef>
              <a:effectRef idx="0">
                <a:schemeClr val="dk1"/>
              </a:effectRef>
              <a:fontRef idx="minor">
                <a:schemeClr val="tx1"/>
              </a:fontRef>
            </p:style>
          </p:cxnSp>
          <p:cxnSp>
            <p:nvCxnSpPr>
              <p:cNvPr id="4148" name="Straight Connector 4147">
                <a:extLst>
                  <a:ext uri="{FF2B5EF4-FFF2-40B4-BE49-F238E27FC236}">
                    <a16:creationId xmlns:a16="http://schemas.microsoft.com/office/drawing/2014/main" id="{BE897DB9-EF40-4F22-2742-15AFA8F7F911}"/>
                  </a:ext>
                </a:extLst>
              </p:cNvPr>
              <p:cNvCxnSpPr>
                <a:cxnSpLocks/>
                <a:stCxn id="7207" idx="6"/>
                <a:endCxn id="7208" idx="2"/>
              </p:cNvCxnSpPr>
              <p:nvPr/>
            </p:nvCxnSpPr>
            <p:spPr>
              <a:xfrm flipV="1">
                <a:off x="6871174" y="3463174"/>
                <a:ext cx="232436" cy="357354"/>
              </a:xfrm>
              <a:prstGeom prst="line">
                <a:avLst/>
              </a:prstGeom>
            </p:spPr>
            <p:style>
              <a:lnRef idx="1">
                <a:schemeClr val="dk1"/>
              </a:lnRef>
              <a:fillRef idx="0">
                <a:schemeClr val="dk1"/>
              </a:fillRef>
              <a:effectRef idx="0">
                <a:schemeClr val="dk1"/>
              </a:effectRef>
              <a:fontRef idx="minor">
                <a:schemeClr val="tx1"/>
              </a:fontRef>
            </p:style>
          </p:cxnSp>
          <p:cxnSp>
            <p:nvCxnSpPr>
              <p:cNvPr id="4151" name="Straight Connector 4150">
                <a:extLst>
                  <a:ext uri="{FF2B5EF4-FFF2-40B4-BE49-F238E27FC236}">
                    <a16:creationId xmlns:a16="http://schemas.microsoft.com/office/drawing/2014/main" id="{7AA88582-30A7-2E36-189F-D917215E6F37}"/>
                  </a:ext>
                </a:extLst>
              </p:cNvPr>
              <p:cNvCxnSpPr>
                <a:cxnSpLocks/>
                <a:stCxn id="7206" idx="6"/>
                <a:endCxn id="7209" idx="2"/>
              </p:cNvCxnSpPr>
              <p:nvPr/>
            </p:nvCxnSpPr>
            <p:spPr>
              <a:xfrm>
                <a:off x="6871173" y="3575011"/>
                <a:ext cx="239848" cy="120620"/>
              </a:xfrm>
              <a:prstGeom prst="line">
                <a:avLst/>
              </a:prstGeom>
            </p:spPr>
            <p:style>
              <a:lnRef idx="1">
                <a:schemeClr val="dk1"/>
              </a:lnRef>
              <a:fillRef idx="0">
                <a:schemeClr val="dk1"/>
              </a:fillRef>
              <a:effectRef idx="0">
                <a:schemeClr val="dk1"/>
              </a:effectRef>
              <a:fontRef idx="minor">
                <a:schemeClr val="tx1"/>
              </a:fontRef>
            </p:style>
          </p:cxnSp>
          <p:cxnSp>
            <p:nvCxnSpPr>
              <p:cNvPr id="4154" name="Straight Connector 4153">
                <a:extLst>
                  <a:ext uri="{FF2B5EF4-FFF2-40B4-BE49-F238E27FC236}">
                    <a16:creationId xmlns:a16="http://schemas.microsoft.com/office/drawing/2014/main" id="{637DA9E2-3D05-F394-C12F-8C70E2A87BAF}"/>
                  </a:ext>
                </a:extLst>
              </p:cNvPr>
              <p:cNvCxnSpPr>
                <a:cxnSpLocks/>
                <a:stCxn id="7207" idx="6"/>
                <a:endCxn id="7209" idx="2"/>
              </p:cNvCxnSpPr>
              <p:nvPr/>
            </p:nvCxnSpPr>
            <p:spPr>
              <a:xfrm flipV="1">
                <a:off x="6871174" y="3695631"/>
                <a:ext cx="239847" cy="124897"/>
              </a:xfrm>
              <a:prstGeom prst="line">
                <a:avLst/>
              </a:prstGeom>
            </p:spPr>
            <p:style>
              <a:lnRef idx="1">
                <a:schemeClr val="dk1"/>
              </a:lnRef>
              <a:fillRef idx="0">
                <a:schemeClr val="dk1"/>
              </a:fillRef>
              <a:effectRef idx="0">
                <a:schemeClr val="dk1"/>
              </a:effectRef>
              <a:fontRef idx="minor">
                <a:schemeClr val="tx1"/>
              </a:fontRef>
            </p:style>
          </p:cxnSp>
          <p:cxnSp>
            <p:nvCxnSpPr>
              <p:cNvPr id="4157" name="Straight Connector 4156">
                <a:extLst>
                  <a:ext uri="{FF2B5EF4-FFF2-40B4-BE49-F238E27FC236}">
                    <a16:creationId xmlns:a16="http://schemas.microsoft.com/office/drawing/2014/main" id="{9906B160-59FD-9038-5C8F-129B48C627B3}"/>
                  </a:ext>
                </a:extLst>
              </p:cNvPr>
              <p:cNvCxnSpPr>
                <a:cxnSpLocks/>
                <a:stCxn id="7206" idx="6"/>
                <a:endCxn id="7210" idx="2"/>
              </p:cNvCxnSpPr>
              <p:nvPr/>
            </p:nvCxnSpPr>
            <p:spPr>
              <a:xfrm>
                <a:off x="6871173" y="3575011"/>
                <a:ext cx="239847" cy="364420"/>
              </a:xfrm>
              <a:prstGeom prst="line">
                <a:avLst/>
              </a:prstGeom>
            </p:spPr>
            <p:style>
              <a:lnRef idx="1">
                <a:schemeClr val="dk1"/>
              </a:lnRef>
              <a:fillRef idx="0">
                <a:schemeClr val="dk1"/>
              </a:fillRef>
              <a:effectRef idx="0">
                <a:schemeClr val="dk1"/>
              </a:effectRef>
              <a:fontRef idx="minor">
                <a:schemeClr val="tx1"/>
              </a:fontRef>
            </p:style>
          </p:cxnSp>
          <p:cxnSp>
            <p:nvCxnSpPr>
              <p:cNvPr id="7232" name="Straight Connector 7231">
                <a:extLst>
                  <a:ext uri="{FF2B5EF4-FFF2-40B4-BE49-F238E27FC236}">
                    <a16:creationId xmlns:a16="http://schemas.microsoft.com/office/drawing/2014/main" id="{5F1975B6-35AC-82EE-1B7B-041E7A5365F3}"/>
                  </a:ext>
                </a:extLst>
              </p:cNvPr>
              <p:cNvCxnSpPr>
                <a:cxnSpLocks/>
                <a:stCxn id="7207" idx="6"/>
                <a:endCxn id="7210" idx="2"/>
              </p:cNvCxnSpPr>
              <p:nvPr/>
            </p:nvCxnSpPr>
            <p:spPr>
              <a:xfrm>
                <a:off x="6871174" y="3820528"/>
                <a:ext cx="239846" cy="118903"/>
              </a:xfrm>
              <a:prstGeom prst="line">
                <a:avLst/>
              </a:prstGeom>
            </p:spPr>
            <p:style>
              <a:lnRef idx="1">
                <a:schemeClr val="dk1"/>
              </a:lnRef>
              <a:fillRef idx="0">
                <a:schemeClr val="dk1"/>
              </a:fillRef>
              <a:effectRef idx="0">
                <a:schemeClr val="dk1"/>
              </a:effectRef>
              <a:fontRef idx="minor">
                <a:schemeClr val="tx1"/>
              </a:fontRef>
            </p:style>
          </p:cxnSp>
          <p:cxnSp>
            <p:nvCxnSpPr>
              <p:cNvPr id="7235" name="Straight Connector 7234">
                <a:extLst>
                  <a:ext uri="{FF2B5EF4-FFF2-40B4-BE49-F238E27FC236}">
                    <a16:creationId xmlns:a16="http://schemas.microsoft.com/office/drawing/2014/main" id="{9232F3F8-B319-532F-7680-28BBCA20ADAC}"/>
                  </a:ext>
                </a:extLst>
              </p:cNvPr>
              <p:cNvCxnSpPr>
                <a:cxnSpLocks/>
                <a:stCxn id="7208" idx="6"/>
                <a:endCxn id="7211" idx="2"/>
              </p:cNvCxnSpPr>
              <p:nvPr/>
            </p:nvCxnSpPr>
            <p:spPr>
              <a:xfrm flipV="1">
                <a:off x="7228507" y="3342043"/>
                <a:ext cx="236682" cy="121131"/>
              </a:xfrm>
              <a:prstGeom prst="line">
                <a:avLst/>
              </a:prstGeom>
            </p:spPr>
            <p:style>
              <a:lnRef idx="1">
                <a:schemeClr val="dk1"/>
              </a:lnRef>
              <a:fillRef idx="0">
                <a:schemeClr val="dk1"/>
              </a:fillRef>
              <a:effectRef idx="0">
                <a:schemeClr val="dk1"/>
              </a:effectRef>
              <a:fontRef idx="minor">
                <a:schemeClr val="tx1"/>
              </a:fontRef>
            </p:style>
          </p:cxnSp>
          <p:cxnSp>
            <p:nvCxnSpPr>
              <p:cNvPr id="7238" name="Straight Connector 7237">
                <a:extLst>
                  <a:ext uri="{FF2B5EF4-FFF2-40B4-BE49-F238E27FC236}">
                    <a16:creationId xmlns:a16="http://schemas.microsoft.com/office/drawing/2014/main" id="{90E9D013-8A53-1C90-5380-5D6699F25A72}"/>
                  </a:ext>
                </a:extLst>
              </p:cNvPr>
              <p:cNvCxnSpPr>
                <a:cxnSpLocks/>
                <a:stCxn id="7209" idx="6"/>
                <a:endCxn id="7211" idx="2"/>
              </p:cNvCxnSpPr>
              <p:nvPr/>
            </p:nvCxnSpPr>
            <p:spPr>
              <a:xfrm flipV="1">
                <a:off x="7235918" y="3342043"/>
                <a:ext cx="229271" cy="353588"/>
              </a:xfrm>
              <a:prstGeom prst="line">
                <a:avLst/>
              </a:prstGeom>
            </p:spPr>
            <p:style>
              <a:lnRef idx="1">
                <a:schemeClr val="dk1"/>
              </a:lnRef>
              <a:fillRef idx="0">
                <a:schemeClr val="dk1"/>
              </a:fillRef>
              <a:effectRef idx="0">
                <a:schemeClr val="dk1"/>
              </a:effectRef>
              <a:fontRef idx="minor">
                <a:schemeClr val="tx1"/>
              </a:fontRef>
            </p:style>
          </p:cxnSp>
          <p:cxnSp>
            <p:nvCxnSpPr>
              <p:cNvPr id="7241" name="Straight Connector 7240">
                <a:extLst>
                  <a:ext uri="{FF2B5EF4-FFF2-40B4-BE49-F238E27FC236}">
                    <a16:creationId xmlns:a16="http://schemas.microsoft.com/office/drawing/2014/main" id="{4A3365A3-13A5-01A2-87E2-B15BF8A15144}"/>
                  </a:ext>
                </a:extLst>
              </p:cNvPr>
              <p:cNvCxnSpPr>
                <a:cxnSpLocks/>
                <a:stCxn id="7210" idx="6"/>
                <a:endCxn id="7211" idx="2"/>
              </p:cNvCxnSpPr>
              <p:nvPr/>
            </p:nvCxnSpPr>
            <p:spPr>
              <a:xfrm flipV="1">
                <a:off x="7235917" y="3342043"/>
                <a:ext cx="229272" cy="597388"/>
              </a:xfrm>
              <a:prstGeom prst="line">
                <a:avLst/>
              </a:prstGeom>
            </p:spPr>
            <p:style>
              <a:lnRef idx="1">
                <a:schemeClr val="dk1"/>
              </a:lnRef>
              <a:fillRef idx="0">
                <a:schemeClr val="dk1"/>
              </a:fillRef>
              <a:effectRef idx="0">
                <a:schemeClr val="dk1"/>
              </a:effectRef>
              <a:fontRef idx="minor">
                <a:schemeClr val="tx1"/>
              </a:fontRef>
            </p:style>
          </p:cxnSp>
          <p:cxnSp>
            <p:nvCxnSpPr>
              <p:cNvPr id="7244" name="Straight Connector 7243">
                <a:extLst>
                  <a:ext uri="{FF2B5EF4-FFF2-40B4-BE49-F238E27FC236}">
                    <a16:creationId xmlns:a16="http://schemas.microsoft.com/office/drawing/2014/main" id="{0445388C-59DD-D60E-4DA2-210A47102438}"/>
                  </a:ext>
                </a:extLst>
              </p:cNvPr>
              <p:cNvCxnSpPr>
                <a:cxnSpLocks/>
                <a:stCxn id="7208" idx="6"/>
                <a:endCxn id="7212" idx="2"/>
              </p:cNvCxnSpPr>
              <p:nvPr/>
            </p:nvCxnSpPr>
            <p:spPr>
              <a:xfrm>
                <a:off x="7228507" y="3463174"/>
                <a:ext cx="236681" cy="124130"/>
              </a:xfrm>
              <a:prstGeom prst="line">
                <a:avLst/>
              </a:prstGeom>
            </p:spPr>
            <p:style>
              <a:lnRef idx="1">
                <a:schemeClr val="dk1"/>
              </a:lnRef>
              <a:fillRef idx="0">
                <a:schemeClr val="dk1"/>
              </a:fillRef>
              <a:effectRef idx="0">
                <a:schemeClr val="dk1"/>
              </a:effectRef>
              <a:fontRef idx="minor">
                <a:schemeClr val="tx1"/>
              </a:fontRef>
            </p:style>
          </p:cxnSp>
          <p:cxnSp>
            <p:nvCxnSpPr>
              <p:cNvPr id="7247" name="Straight Connector 7246">
                <a:extLst>
                  <a:ext uri="{FF2B5EF4-FFF2-40B4-BE49-F238E27FC236}">
                    <a16:creationId xmlns:a16="http://schemas.microsoft.com/office/drawing/2014/main" id="{1E8B9737-5F99-EEFA-13BD-439483DD51D7}"/>
                  </a:ext>
                </a:extLst>
              </p:cNvPr>
              <p:cNvCxnSpPr>
                <a:cxnSpLocks/>
                <a:stCxn id="7209" idx="6"/>
                <a:endCxn id="7212" idx="2"/>
              </p:cNvCxnSpPr>
              <p:nvPr/>
            </p:nvCxnSpPr>
            <p:spPr>
              <a:xfrm flipV="1">
                <a:off x="7235918" y="3587304"/>
                <a:ext cx="229270" cy="108327"/>
              </a:xfrm>
              <a:prstGeom prst="line">
                <a:avLst/>
              </a:prstGeom>
            </p:spPr>
            <p:style>
              <a:lnRef idx="1">
                <a:schemeClr val="dk1"/>
              </a:lnRef>
              <a:fillRef idx="0">
                <a:schemeClr val="dk1"/>
              </a:fillRef>
              <a:effectRef idx="0">
                <a:schemeClr val="dk1"/>
              </a:effectRef>
              <a:fontRef idx="minor">
                <a:schemeClr val="tx1"/>
              </a:fontRef>
            </p:style>
          </p:cxnSp>
          <p:cxnSp>
            <p:nvCxnSpPr>
              <p:cNvPr id="7250" name="Straight Connector 7249">
                <a:extLst>
                  <a:ext uri="{FF2B5EF4-FFF2-40B4-BE49-F238E27FC236}">
                    <a16:creationId xmlns:a16="http://schemas.microsoft.com/office/drawing/2014/main" id="{0B0A24B1-2226-9B48-77A9-5DFCDCF59F7C}"/>
                  </a:ext>
                </a:extLst>
              </p:cNvPr>
              <p:cNvCxnSpPr>
                <a:cxnSpLocks/>
                <a:stCxn id="7210" idx="6"/>
                <a:endCxn id="7212" idx="2"/>
              </p:cNvCxnSpPr>
              <p:nvPr/>
            </p:nvCxnSpPr>
            <p:spPr>
              <a:xfrm flipV="1">
                <a:off x="7235917" y="3587304"/>
                <a:ext cx="229271" cy="352127"/>
              </a:xfrm>
              <a:prstGeom prst="line">
                <a:avLst/>
              </a:prstGeom>
            </p:spPr>
            <p:style>
              <a:lnRef idx="1">
                <a:schemeClr val="dk1"/>
              </a:lnRef>
              <a:fillRef idx="0">
                <a:schemeClr val="dk1"/>
              </a:fillRef>
              <a:effectRef idx="0">
                <a:schemeClr val="dk1"/>
              </a:effectRef>
              <a:fontRef idx="minor">
                <a:schemeClr val="tx1"/>
              </a:fontRef>
            </p:style>
          </p:cxnSp>
          <p:cxnSp>
            <p:nvCxnSpPr>
              <p:cNvPr id="7253" name="Straight Connector 7252">
                <a:extLst>
                  <a:ext uri="{FF2B5EF4-FFF2-40B4-BE49-F238E27FC236}">
                    <a16:creationId xmlns:a16="http://schemas.microsoft.com/office/drawing/2014/main" id="{65F3638A-5FE2-A8D4-38B6-DAD3F676BBD4}"/>
                  </a:ext>
                </a:extLst>
              </p:cNvPr>
              <p:cNvCxnSpPr>
                <a:cxnSpLocks/>
                <a:stCxn id="7208" idx="6"/>
                <a:endCxn id="7213" idx="2"/>
              </p:cNvCxnSpPr>
              <p:nvPr/>
            </p:nvCxnSpPr>
            <p:spPr>
              <a:xfrm>
                <a:off x="7228507" y="3463174"/>
                <a:ext cx="237388" cy="344807"/>
              </a:xfrm>
              <a:prstGeom prst="line">
                <a:avLst/>
              </a:prstGeom>
            </p:spPr>
            <p:style>
              <a:lnRef idx="1">
                <a:schemeClr val="dk1"/>
              </a:lnRef>
              <a:fillRef idx="0">
                <a:schemeClr val="dk1"/>
              </a:fillRef>
              <a:effectRef idx="0">
                <a:schemeClr val="dk1"/>
              </a:effectRef>
              <a:fontRef idx="minor">
                <a:schemeClr val="tx1"/>
              </a:fontRef>
            </p:style>
          </p:cxnSp>
          <p:cxnSp>
            <p:nvCxnSpPr>
              <p:cNvPr id="7256" name="Straight Connector 7255">
                <a:extLst>
                  <a:ext uri="{FF2B5EF4-FFF2-40B4-BE49-F238E27FC236}">
                    <a16:creationId xmlns:a16="http://schemas.microsoft.com/office/drawing/2014/main" id="{0CBBA6C4-51A9-A0C4-BCAB-41A270FAA127}"/>
                  </a:ext>
                </a:extLst>
              </p:cNvPr>
              <p:cNvCxnSpPr>
                <a:cxnSpLocks/>
                <a:stCxn id="7209" idx="6"/>
                <a:endCxn id="7213" idx="2"/>
              </p:cNvCxnSpPr>
              <p:nvPr/>
            </p:nvCxnSpPr>
            <p:spPr>
              <a:xfrm>
                <a:off x="7235918" y="3695631"/>
                <a:ext cx="229977" cy="112350"/>
              </a:xfrm>
              <a:prstGeom prst="line">
                <a:avLst/>
              </a:prstGeom>
            </p:spPr>
            <p:style>
              <a:lnRef idx="1">
                <a:schemeClr val="dk1"/>
              </a:lnRef>
              <a:fillRef idx="0">
                <a:schemeClr val="dk1"/>
              </a:fillRef>
              <a:effectRef idx="0">
                <a:schemeClr val="dk1"/>
              </a:effectRef>
              <a:fontRef idx="minor">
                <a:schemeClr val="tx1"/>
              </a:fontRef>
            </p:style>
          </p:cxnSp>
          <p:cxnSp>
            <p:nvCxnSpPr>
              <p:cNvPr id="7259" name="Straight Connector 7258">
                <a:extLst>
                  <a:ext uri="{FF2B5EF4-FFF2-40B4-BE49-F238E27FC236}">
                    <a16:creationId xmlns:a16="http://schemas.microsoft.com/office/drawing/2014/main" id="{F39F303A-4621-A464-8711-5A7CC47FD6D8}"/>
                  </a:ext>
                </a:extLst>
              </p:cNvPr>
              <p:cNvCxnSpPr>
                <a:cxnSpLocks/>
                <a:stCxn id="7210" idx="6"/>
                <a:endCxn id="7213" idx="2"/>
              </p:cNvCxnSpPr>
              <p:nvPr/>
            </p:nvCxnSpPr>
            <p:spPr>
              <a:xfrm flipV="1">
                <a:off x="7235917" y="3807981"/>
                <a:ext cx="229978" cy="131450"/>
              </a:xfrm>
              <a:prstGeom prst="line">
                <a:avLst/>
              </a:prstGeom>
            </p:spPr>
            <p:style>
              <a:lnRef idx="1">
                <a:schemeClr val="dk1"/>
              </a:lnRef>
              <a:fillRef idx="0">
                <a:schemeClr val="dk1"/>
              </a:fillRef>
              <a:effectRef idx="0">
                <a:schemeClr val="dk1"/>
              </a:effectRef>
              <a:fontRef idx="minor">
                <a:schemeClr val="tx1"/>
              </a:fontRef>
            </p:style>
          </p:cxnSp>
          <p:cxnSp>
            <p:nvCxnSpPr>
              <p:cNvPr id="7262" name="Straight Connector 7261">
                <a:extLst>
                  <a:ext uri="{FF2B5EF4-FFF2-40B4-BE49-F238E27FC236}">
                    <a16:creationId xmlns:a16="http://schemas.microsoft.com/office/drawing/2014/main" id="{7D00C824-E48C-DA1B-658D-CE43BDE8F6CD}"/>
                  </a:ext>
                </a:extLst>
              </p:cNvPr>
              <p:cNvCxnSpPr>
                <a:cxnSpLocks/>
                <a:stCxn id="7208" idx="6"/>
                <a:endCxn id="7214" idx="2"/>
              </p:cNvCxnSpPr>
              <p:nvPr/>
            </p:nvCxnSpPr>
            <p:spPr>
              <a:xfrm>
                <a:off x="7228507" y="3463174"/>
                <a:ext cx="244671" cy="592637"/>
              </a:xfrm>
              <a:prstGeom prst="line">
                <a:avLst/>
              </a:prstGeom>
            </p:spPr>
            <p:style>
              <a:lnRef idx="1">
                <a:schemeClr val="dk1"/>
              </a:lnRef>
              <a:fillRef idx="0">
                <a:schemeClr val="dk1"/>
              </a:fillRef>
              <a:effectRef idx="0">
                <a:schemeClr val="dk1"/>
              </a:effectRef>
              <a:fontRef idx="minor">
                <a:schemeClr val="tx1"/>
              </a:fontRef>
            </p:style>
          </p:cxnSp>
          <p:cxnSp>
            <p:nvCxnSpPr>
              <p:cNvPr id="7265" name="Straight Connector 7264">
                <a:extLst>
                  <a:ext uri="{FF2B5EF4-FFF2-40B4-BE49-F238E27FC236}">
                    <a16:creationId xmlns:a16="http://schemas.microsoft.com/office/drawing/2014/main" id="{11B49C70-19A7-01EF-064D-E74A0BEC481E}"/>
                  </a:ext>
                </a:extLst>
              </p:cNvPr>
              <p:cNvCxnSpPr>
                <a:cxnSpLocks/>
                <a:stCxn id="7209" idx="6"/>
                <a:endCxn id="7214" idx="2"/>
              </p:cNvCxnSpPr>
              <p:nvPr/>
            </p:nvCxnSpPr>
            <p:spPr>
              <a:xfrm>
                <a:off x="7235918" y="3695631"/>
                <a:ext cx="237260" cy="360180"/>
              </a:xfrm>
              <a:prstGeom prst="line">
                <a:avLst/>
              </a:prstGeom>
            </p:spPr>
            <p:style>
              <a:lnRef idx="1">
                <a:schemeClr val="dk1"/>
              </a:lnRef>
              <a:fillRef idx="0">
                <a:schemeClr val="dk1"/>
              </a:fillRef>
              <a:effectRef idx="0">
                <a:schemeClr val="dk1"/>
              </a:effectRef>
              <a:fontRef idx="minor">
                <a:schemeClr val="tx1"/>
              </a:fontRef>
            </p:style>
          </p:cxnSp>
          <p:cxnSp>
            <p:nvCxnSpPr>
              <p:cNvPr id="7268" name="Straight Connector 7267">
                <a:extLst>
                  <a:ext uri="{FF2B5EF4-FFF2-40B4-BE49-F238E27FC236}">
                    <a16:creationId xmlns:a16="http://schemas.microsoft.com/office/drawing/2014/main" id="{B1140520-3FC4-2B40-AA9B-5FAFA66D88E4}"/>
                  </a:ext>
                </a:extLst>
              </p:cNvPr>
              <p:cNvCxnSpPr>
                <a:cxnSpLocks/>
                <a:stCxn id="7210" idx="6"/>
                <a:endCxn id="7214" idx="2"/>
              </p:cNvCxnSpPr>
              <p:nvPr/>
            </p:nvCxnSpPr>
            <p:spPr>
              <a:xfrm>
                <a:off x="7235917" y="3939431"/>
                <a:ext cx="237261" cy="116380"/>
              </a:xfrm>
              <a:prstGeom prst="line">
                <a:avLst/>
              </a:prstGeom>
            </p:spPr>
            <p:style>
              <a:lnRef idx="1">
                <a:schemeClr val="dk1"/>
              </a:lnRef>
              <a:fillRef idx="0">
                <a:schemeClr val="dk1"/>
              </a:fillRef>
              <a:effectRef idx="0">
                <a:schemeClr val="dk1"/>
              </a:effectRef>
              <a:fontRef idx="minor">
                <a:schemeClr val="tx1"/>
              </a:fontRef>
            </p:style>
          </p:cxnSp>
          <p:cxnSp>
            <p:nvCxnSpPr>
              <p:cNvPr id="7274" name="Straight Arrow Connector 7273">
                <a:extLst>
                  <a:ext uri="{FF2B5EF4-FFF2-40B4-BE49-F238E27FC236}">
                    <a16:creationId xmlns:a16="http://schemas.microsoft.com/office/drawing/2014/main" id="{A08C6DFE-C17B-0994-0D13-9104F97B6A84}"/>
                  </a:ext>
                </a:extLst>
              </p:cNvPr>
              <p:cNvCxnSpPr>
                <a:cxnSpLocks/>
              </p:cNvCxnSpPr>
              <p:nvPr/>
            </p:nvCxnSpPr>
            <p:spPr>
              <a:xfrm>
                <a:off x="6811637" y="3298447"/>
                <a:ext cx="1" cy="20106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7276" name="TextBox 7275">
                <a:extLst>
                  <a:ext uri="{FF2B5EF4-FFF2-40B4-BE49-F238E27FC236}">
                    <a16:creationId xmlns:a16="http://schemas.microsoft.com/office/drawing/2014/main" id="{CD1FD795-B36C-5781-D176-CC8D45E18E10}"/>
                  </a:ext>
                </a:extLst>
              </p:cNvPr>
              <p:cNvSpPr txBox="1"/>
              <p:nvPr/>
            </p:nvSpPr>
            <p:spPr>
              <a:xfrm>
                <a:off x="6552638" y="3155175"/>
                <a:ext cx="555732" cy="184666"/>
              </a:xfrm>
              <a:prstGeom prst="rect">
                <a:avLst/>
              </a:prstGeom>
              <a:noFill/>
            </p:spPr>
            <p:txBody>
              <a:bodyPr wrap="square" rtlCol="0">
                <a:spAutoFit/>
              </a:bodyPr>
              <a:lstStyle/>
              <a:p>
                <a:r>
                  <a:rPr lang="en-SG" sz="600">
                    <a:latin typeface="Fira Sans" panose="020B0503050000020004" pitchFamily="34" charset="0"/>
                  </a:rPr>
                  <a:t>Bottleneck</a:t>
                </a:r>
              </a:p>
            </p:txBody>
          </p:sp>
          <p:cxnSp>
            <p:nvCxnSpPr>
              <p:cNvPr id="7277" name="Straight Arrow Connector 7276">
                <a:extLst>
                  <a:ext uri="{FF2B5EF4-FFF2-40B4-BE49-F238E27FC236}">
                    <a16:creationId xmlns:a16="http://schemas.microsoft.com/office/drawing/2014/main" id="{271E8C27-ED07-7DB0-CF72-08B0684252C5}"/>
                  </a:ext>
                </a:extLst>
              </p:cNvPr>
              <p:cNvCxnSpPr>
                <a:cxnSpLocks/>
                <a:endCxn id="7205" idx="4"/>
              </p:cNvCxnSpPr>
              <p:nvPr/>
            </p:nvCxnSpPr>
            <p:spPr>
              <a:xfrm flipV="1">
                <a:off x="6457218" y="3996099"/>
                <a:ext cx="1" cy="246003"/>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7280" name="TextBox 7279">
                <a:extLst>
                  <a:ext uri="{FF2B5EF4-FFF2-40B4-BE49-F238E27FC236}">
                    <a16:creationId xmlns:a16="http://schemas.microsoft.com/office/drawing/2014/main" id="{2A73BCD9-37E5-CF07-B1B0-7AE57EB408CD}"/>
                  </a:ext>
                </a:extLst>
              </p:cNvPr>
              <p:cNvSpPr txBox="1"/>
              <p:nvPr/>
            </p:nvSpPr>
            <p:spPr>
              <a:xfrm>
                <a:off x="6219065" y="4223464"/>
                <a:ext cx="476306" cy="184666"/>
              </a:xfrm>
              <a:prstGeom prst="rect">
                <a:avLst/>
              </a:prstGeom>
              <a:noFill/>
            </p:spPr>
            <p:txBody>
              <a:bodyPr wrap="square" rtlCol="0">
                <a:spAutoFit/>
              </a:bodyPr>
              <a:lstStyle/>
              <a:p>
                <a:r>
                  <a:rPr lang="en-SG" sz="600">
                    <a:latin typeface="Fira Sans" panose="020B0503050000020004" pitchFamily="34" charset="0"/>
                  </a:rPr>
                  <a:t>Encoder</a:t>
                </a:r>
              </a:p>
            </p:txBody>
          </p:sp>
          <p:sp>
            <p:nvSpPr>
              <p:cNvPr id="7281" name="TextBox 7280">
                <a:extLst>
                  <a:ext uri="{FF2B5EF4-FFF2-40B4-BE49-F238E27FC236}">
                    <a16:creationId xmlns:a16="http://schemas.microsoft.com/office/drawing/2014/main" id="{DDEF072B-89AB-271F-1489-D2304DDA30C6}"/>
                  </a:ext>
                </a:extLst>
              </p:cNvPr>
              <p:cNvSpPr txBox="1"/>
              <p:nvPr/>
            </p:nvSpPr>
            <p:spPr>
              <a:xfrm>
                <a:off x="6944873" y="4242211"/>
                <a:ext cx="476307" cy="184666"/>
              </a:xfrm>
              <a:prstGeom prst="rect">
                <a:avLst/>
              </a:prstGeom>
              <a:noFill/>
            </p:spPr>
            <p:txBody>
              <a:bodyPr wrap="square" rtlCol="0">
                <a:spAutoFit/>
              </a:bodyPr>
              <a:lstStyle/>
              <a:p>
                <a:r>
                  <a:rPr lang="en-SG" sz="600">
                    <a:latin typeface="Fira Sans" panose="020B0503050000020004" pitchFamily="34" charset="0"/>
                  </a:rPr>
                  <a:t>Decoder</a:t>
                </a:r>
              </a:p>
            </p:txBody>
          </p:sp>
          <p:cxnSp>
            <p:nvCxnSpPr>
              <p:cNvPr id="7282" name="Straight Arrow Connector 7281">
                <a:extLst>
                  <a:ext uri="{FF2B5EF4-FFF2-40B4-BE49-F238E27FC236}">
                    <a16:creationId xmlns:a16="http://schemas.microsoft.com/office/drawing/2014/main" id="{E91C1ABB-1374-AE9A-CB12-352EEE278106}"/>
                  </a:ext>
                </a:extLst>
              </p:cNvPr>
              <p:cNvCxnSpPr>
                <a:cxnSpLocks/>
              </p:cNvCxnSpPr>
              <p:nvPr/>
            </p:nvCxnSpPr>
            <p:spPr>
              <a:xfrm flipV="1">
                <a:off x="7174755" y="4022909"/>
                <a:ext cx="1" cy="246003"/>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grpSp>
      </p:grpSp>
    </p:spTree>
    <p:extLst>
      <p:ext uri="{BB962C8B-B14F-4D97-AF65-F5344CB8AC3E}">
        <p14:creationId xmlns:p14="http://schemas.microsoft.com/office/powerpoint/2010/main" val="12545522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2433;p44">
            <a:extLst>
              <a:ext uri="{FF2B5EF4-FFF2-40B4-BE49-F238E27FC236}">
                <a16:creationId xmlns:a16="http://schemas.microsoft.com/office/drawing/2014/main" id="{692E5313-F154-BD6A-3451-9AB6145C05EF}"/>
              </a:ext>
            </a:extLst>
          </p:cNvPr>
          <p:cNvSpPr txBox="1">
            <a:spLocks/>
          </p:cNvSpPr>
          <p:nvPr/>
        </p:nvSpPr>
        <p:spPr>
          <a:xfrm>
            <a:off x="918582" y="1966201"/>
            <a:ext cx="2774046" cy="408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5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1pPr>
            <a:lvl2pPr marR="0" lvl="1"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2pPr>
            <a:lvl3pPr marR="0" lvl="2"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3pPr>
            <a:lvl4pPr marR="0" lvl="3"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4pPr>
            <a:lvl5pPr marR="0" lvl="4"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5pPr>
            <a:lvl6pPr marR="0" lvl="5"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6pPr>
            <a:lvl7pPr marR="0" lvl="6"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7pPr>
            <a:lvl8pPr marR="0" lvl="7"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8pPr>
            <a:lvl9pPr marR="0" lvl="8"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9pPr>
          </a:lstStyle>
          <a:p>
            <a:pPr>
              <a:lnSpc>
                <a:spcPct val="100000"/>
              </a:lnSpc>
            </a:pPr>
            <a:r>
              <a:rPr lang="en-US" sz="2000" b="0"/>
              <a:t>Isolation Forest</a:t>
            </a:r>
          </a:p>
        </p:txBody>
      </p:sp>
      <p:pic>
        <p:nvPicPr>
          <p:cNvPr id="7170" name="Picture 2">
            <a:extLst>
              <a:ext uri="{FF2B5EF4-FFF2-40B4-BE49-F238E27FC236}">
                <a16:creationId xmlns:a16="http://schemas.microsoft.com/office/drawing/2014/main" id="{4BCBE3FE-85B0-7F21-0E1E-2A96E4D43E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4469" y="311206"/>
            <a:ext cx="2774046" cy="1654995"/>
          </a:xfrm>
          <a:prstGeom prst="rect">
            <a:avLst/>
          </a:prstGeom>
          <a:noFill/>
          <a:extLst>
            <a:ext uri="{909E8E84-426E-40DD-AFC4-6F175D3DCCD1}">
              <a14:hiddenFill xmlns:a14="http://schemas.microsoft.com/office/drawing/2010/main">
                <a:solidFill>
                  <a:srgbClr val="FFFFFF"/>
                </a:solidFill>
              </a14:hiddenFill>
            </a:ext>
          </a:extLst>
        </p:spPr>
      </p:pic>
      <p:grpSp>
        <p:nvGrpSpPr>
          <p:cNvPr id="7193" name="Group 7192">
            <a:extLst>
              <a:ext uri="{FF2B5EF4-FFF2-40B4-BE49-F238E27FC236}">
                <a16:creationId xmlns:a16="http://schemas.microsoft.com/office/drawing/2014/main" id="{3A0378E9-C78C-04EF-4AF7-E1600E08B78D}"/>
              </a:ext>
            </a:extLst>
          </p:cNvPr>
          <p:cNvGrpSpPr/>
          <p:nvPr/>
        </p:nvGrpSpPr>
        <p:grpSpPr>
          <a:xfrm>
            <a:off x="5119720" y="300843"/>
            <a:ext cx="3615785" cy="2073958"/>
            <a:chOff x="5119720" y="300843"/>
            <a:chExt cx="3615785" cy="2073958"/>
          </a:xfrm>
        </p:grpSpPr>
        <p:sp>
          <p:nvSpPr>
            <p:cNvPr id="11" name="Google Shape;2433;p44">
              <a:extLst>
                <a:ext uri="{FF2B5EF4-FFF2-40B4-BE49-F238E27FC236}">
                  <a16:creationId xmlns:a16="http://schemas.microsoft.com/office/drawing/2014/main" id="{C1210069-A461-F8DB-EA52-6E373CAAEECB}"/>
                </a:ext>
              </a:extLst>
            </p:cNvPr>
            <p:cNvSpPr txBox="1">
              <a:spLocks/>
            </p:cNvSpPr>
            <p:nvPr/>
          </p:nvSpPr>
          <p:spPr>
            <a:xfrm>
              <a:off x="5119720" y="1966201"/>
              <a:ext cx="3615785" cy="408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5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1pPr>
              <a:lvl2pPr marR="0" lvl="1"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2pPr>
              <a:lvl3pPr marR="0" lvl="2"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3pPr>
              <a:lvl4pPr marR="0" lvl="3"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4pPr>
              <a:lvl5pPr marR="0" lvl="4"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5pPr>
              <a:lvl6pPr marR="0" lvl="5"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6pPr>
              <a:lvl7pPr marR="0" lvl="6"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7pPr>
              <a:lvl8pPr marR="0" lvl="7"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8pPr>
              <a:lvl9pPr marR="0" lvl="8"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9pPr>
            </a:lstStyle>
            <a:p>
              <a:pPr>
                <a:lnSpc>
                  <a:spcPct val="100000"/>
                </a:lnSpc>
              </a:pPr>
              <a:r>
                <a:rPr lang="en-US" sz="2000" b="0"/>
                <a:t>One Class Support Vector Machine</a:t>
              </a:r>
            </a:p>
          </p:txBody>
        </p:sp>
        <p:grpSp>
          <p:nvGrpSpPr>
            <p:cNvPr id="13" name="Group 12">
              <a:extLst>
                <a:ext uri="{FF2B5EF4-FFF2-40B4-BE49-F238E27FC236}">
                  <a16:creationId xmlns:a16="http://schemas.microsoft.com/office/drawing/2014/main" id="{730DF8AD-E098-DD14-575F-DEAF5CCD32D5}"/>
                </a:ext>
              </a:extLst>
            </p:cNvPr>
            <p:cNvGrpSpPr/>
            <p:nvPr/>
          </p:nvGrpSpPr>
          <p:grpSpPr>
            <a:xfrm>
              <a:off x="5196798" y="300843"/>
              <a:ext cx="3298998" cy="1705383"/>
              <a:chOff x="5196798" y="300843"/>
              <a:chExt cx="3298998" cy="1705383"/>
            </a:xfrm>
          </p:grpSpPr>
          <p:cxnSp>
            <p:nvCxnSpPr>
              <p:cNvPr id="15" name="Straight Arrow Connector 14">
                <a:extLst>
                  <a:ext uri="{FF2B5EF4-FFF2-40B4-BE49-F238E27FC236}">
                    <a16:creationId xmlns:a16="http://schemas.microsoft.com/office/drawing/2014/main" id="{38385EB3-384C-9F39-F289-D2C7FA5B0804}"/>
                  </a:ext>
                </a:extLst>
              </p:cNvPr>
              <p:cNvCxnSpPr/>
              <p:nvPr/>
            </p:nvCxnSpPr>
            <p:spPr>
              <a:xfrm flipV="1">
                <a:off x="5451373" y="398475"/>
                <a:ext cx="0" cy="148422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CC9DB625-83A5-5267-5C8E-CA712666B8C4}"/>
                  </a:ext>
                </a:extLst>
              </p:cNvPr>
              <p:cNvCxnSpPr>
                <a:cxnSpLocks/>
              </p:cNvCxnSpPr>
              <p:nvPr/>
            </p:nvCxnSpPr>
            <p:spPr>
              <a:xfrm>
                <a:off x="5451373" y="1882700"/>
                <a:ext cx="277404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96624B77-BF78-2AB9-CBCC-D63548C7E761}"/>
                  </a:ext>
                </a:extLst>
              </p:cNvPr>
              <p:cNvCxnSpPr/>
              <p:nvPr/>
            </p:nvCxnSpPr>
            <p:spPr>
              <a:xfrm flipV="1">
                <a:off x="5695950" y="900353"/>
                <a:ext cx="1924050" cy="789752"/>
              </a:xfrm>
              <a:prstGeom prst="line">
                <a:avLst/>
              </a:prstGeom>
              <a:ln w="38100">
                <a:solidFill>
                  <a:srgbClr val="3274A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355A494-5835-01F1-B8F3-383E1E27BC68}"/>
                  </a:ext>
                </a:extLst>
              </p:cNvPr>
              <p:cNvCxnSpPr/>
              <p:nvPr/>
            </p:nvCxnSpPr>
            <p:spPr>
              <a:xfrm flipV="1">
                <a:off x="5693987" y="531656"/>
                <a:ext cx="1924050" cy="789752"/>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C201230-B566-7FF6-5BA9-40AE915D7A20}"/>
                  </a:ext>
                </a:extLst>
              </p:cNvPr>
              <p:cNvCxnSpPr>
                <a:cxnSpLocks/>
              </p:cNvCxnSpPr>
              <p:nvPr/>
            </p:nvCxnSpPr>
            <p:spPr>
              <a:xfrm flipV="1">
                <a:off x="6606535" y="1295229"/>
                <a:ext cx="1012566" cy="415621"/>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61932DEF-71B9-2440-B840-FEB99CB3711F}"/>
                  </a:ext>
                </a:extLst>
              </p:cNvPr>
              <p:cNvSpPr/>
              <p:nvPr/>
            </p:nvSpPr>
            <p:spPr>
              <a:xfrm>
                <a:off x="5787663" y="1107658"/>
                <a:ext cx="80317" cy="80317"/>
              </a:xfrm>
              <a:prstGeom prst="ellipse">
                <a:avLst/>
              </a:prstGeom>
              <a:solidFill>
                <a:schemeClr val="tx2">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CC149EE7-C3EB-C765-DAB1-49A37A723436}"/>
                  </a:ext>
                </a:extLst>
              </p:cNvPr>
              <p:cNvSpPr/>
              <p:nvPr/>
            </p:nvSpPr>
            <p:spPr>
              <a:xfrm>
                <a:off x="6025846" y="1231174"/>
                <a:ext cx="80317" cy="80317"/>
              </a:xfrm>
              <a:prstGeom prst="ellipse">
                <a:avLst/>
              </a:prstGeom>
              <a:solidFill>
                <a:schemeClr val="tx2">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DFA2BD8A-A60A-5884-C5AD-8B4AA62B0738}"/>
                  </a:ext>
                </a:extLst>
              </p:cNvPr>
              <p:cNvSpPr/>
              <p:nvPr/>
            </p:nvSpPr>
            <p:spPr>
              <a:xfrm>
                <a:off x="6336744" y="901398"/>
                <a:ext cx="80317" cy="80317"/>
              </a:xfrm>
              <a:prstGeom prst="ellipse">
                <a:avLst/>
              </a:prstGeom>
              <a:solidFill>
                <a:schemeClr val="tx2">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60194A93-7DE7-44DF-6803-FE807F654DE9}"/>
                  </a:ext>
                </a:extLst>
              </p:cNvPr>
              <p:cNvSpPr/>
              <p:nvPr/>
            </p:nvSpPr>
            <p:spPr>
              <a:xfrm>
                <a:off x="6830504" y="927506"/>
                <a:ext cx="80317" cy="80317"/>
              </a:xfrm>
              <a:prstGeom prst="ellipse">
                <a:avLst/>
              </a:prstGeom>
              <a:solidFill>
                <a:schemeClr val="tx2">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EFF40C2D-70E1-479C-4B91-F1147FEFB4E6}"/>
                  </a:ext>
                </a:extLst>
              </p:cNvPr>
              <p:cNvSpPr/>
              <p:nvPr/>
            </p:nvSpPr>
            <p:spPr>
              <a:xfrm>
                <a:off x="7074223" y="963079"/>
                <a:ext cx="80317" cy="80317"/>
              </a:xfrm>
              <a:prstGeom prst="ellipse">
                <a:avLst/>
              </a:prstGeom>
              <a:solidFill>
                <a:schemeClr val="tx2">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84645413-014E-B305-B988-731834988771}"/>
                  </a:ext>
                </a:extLst>
              </p:cNvPr>
              <p:cNvSpPr/>
              <p:nvPr/>
            </p:nvSpPr>
            <p:spPr>
              <a:xfrm>
                <a:off x="7421180" y="646496"/>
                <a:ext cx="80317" cy="80317"/>
              </a:xfrm>
              <a:prstGeom prst="ellipse">
                <a:avLst/>
              </a:prstGeom>
              <a:solidFill>
                <a:schemeClr val="tx2">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AE8A58B7-7621-E27F-B670-AB501B7F2C53}"/>
                  </a:ext>
                </a:extLst>
              </p:cNvPr>
              <p:cNvSpPr/>
              <p:nvPr/>
            </p:nvSpPr>
            <p:spPr>
              <a:xfrm>
                <a:off x="7278807" y="1268582"/>
                <a:ext cx="80317" cy="80317"/>
              </a:xfrm>
              <a:prstGeom prst="ellipse">
                <a:avLst/>
              </a:prstGeom>
              <a:solidFill>
                <a:schemeClr val="tx2">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A9EC4CC6-EF0C-8CC8-A878-C114AA2DF9EC}"/>
                  </a:ext>
                </a:extLst>
              </p:cNvPr>
              <p:cNvSpPr/>
              <p:nvPr/>
            </p:nvSpPr>
            <p:spPr>
              <a:xfrm>
                <a:off x="6376902" y="1633675"/>
                <a:ext cx="80317" cy="80317"/>
              </a:xfrm>
              <a:prstGeom prst="ellipse">
                <a:avLst/>
              </a:prstGeom>
              <a:solidFill>
                <a:schemeClr val="tx2">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976B475A-F6BF-ED3E-BD89-8119EAFE6549}"/>
                  </a:ext>
                </a:extLst>
              </p:cNvPr>
              <p:cNvSpPr/>
              <p:nvPr/>
            </p:nvSpPr>
            <p:spPr>
              <a:xfrm>
                <a:off x="6652327" y="1348899"/>
                <a:ext cx="80317" cy="80317"/>
              </a:xfrm>
              <a:prstGeom prst="ellipse">
                <a:avLst/>
              </a:prstGeom>
              <a:solidFill>
                <a:schemeClr val="tx2">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38A0A406-8B01-4182-E5C9-16A15EC3ED16}"/>
                  </a:ext>
                </a:extLst>
              </p:cNvPr>
              <p:cNvSpPr/>
              <p:nvPr/>
            </p:nvSpPr>
            <p:spPr>
              <a:xfrm>
                <a:off x="7023293" y="1541359"/>
                <a:ext cx="80317" cy="80317"/>
              </a:xfrm>
              <a:prstGeom prst="ellipse">
                <a:avLst/>
              </a:prstGeom>
              <a:solidFill>
                <a:schemeClr val="tx2">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AE51C09E-FEB8-BE90-840E-6382BB44A698}"/>
                  </a:ext>
                </a:extLst>
              </p:cNvPr>
              <p:cNvSpPr/>
              <p:nvPr/>
            </p:nvSpPr>
            <p:spPr>
              <a:xfrm>
                <a:off x="7095555" y="1284603"/>
                <a:ext cx="80317" cy="80317"/>
              </a:xfrm>
              <a:prstGeom prst="ellipse">
                <a:avLst/>
              </a:prstGeom>
              <a:solidFill>
                <a:schemeClr val="tx2">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AABBF87A-B7F6-447F-FA72-C3FFC70DDE50}"/>
                  </a:ext>
                </a:extLst>
              </p:cNvPr>
              <p:cNvSpPr txBox="1"/>
              <p:nvPr/>
            </p:nvSpPr>
            <p:spPr>
              <a:xfrm>
                <a:off x="5196798" y="300843"/>
                <a:ext cx="270164" cy="276999"/>
              </a:xfrm>
              <a:prstGeom prst="rect">
                <a:avLst/>
              </a:prstGeom>
              <a:noFill/>
            </p:spPr>
            <p:txBody>
              <a:bodyPr wrap="square" rtlCol="0">
                <a:spAutoFit/>
              </a:bodyPr>
              <a:lstStyle/>
              <a:p>
                <a:r>
                  <a:rPr lang="en-US" sz="1200">
                    <a:latin typeface="Fira Sans" panose="020B0503050000020004" pitchFamily="34" charset="0"/>
                  </a:rPr>
                  <a:t>y</a:t>
                </a:r>
              </a:p>
            </p:txBody>
          </p:sp>
          <p:sp>
            <p:nvSpPr>
              <p:cNvPr id="48" name="TextBox 47">
                <a:extLst>
                  <a:ext uri="{FF2B5EF4-FFF2-40B4-BE49-F238E27FC236}">
                    <a16:creationId xmlns:a16="http://schemas.microsoft.com/office/drawing/2014/main" id="{0F7BAE20-9734-B5DD-22D8-643F0A36DA3B}"/>
                  </a:ext>
                </a:extLst>
              </p:cNvPr>
              <p:cNvSpPr txBox="1"/>
              <p:nvPr/>
            </p:nvSpPr>
            <p:spPr>
              <a:xfrm>
                <a:off x="8225632" y="1729227"/>
                <a:ext cx="270164" cy="276999"/>
              </a:xfrm>
              <a:prstGeom prst="rect">
                <a:avLst/>
              </a:prstGeom>
              <a:noFill/>
            </p:spPr>
            <p:txBody>
              <a:bodyPr wrap="square" rtlCol="0">
                <a:spAutoFit/>
              </a:bodyPr>
              <a:lstStyle/>
              <a:p>
                <a:r>
                  <a:rPr lang="en-US" sz="1200">
                    <a:latin typeface="Fira Sans" panose="020B0503050000020004" pitchFamily="34" charset="0"/>
                  </a:rPr>
                  <a:t>x</a:t>
                </a:r>
              </a:p>
            </p:txBody>
          </p:sp>
        </p:grpSp>
      </p:grpSp>
      <p:grpSp>
        <p:nvGrpSpPr>
          <p:cNvPr id="7197" name="Group 7196">
            <a:extLst>
              <a:ext uri="{FF2B5EF4-FFF2-40B4-BE49-F238E27FC236}">
                <a16:creationId xmlns:a16="http://schemas.microsoft.com/office/drawing/2014/main" id="{F9D558AB-2042-612A-EC9B-9C6CCDF5E7F9}"/>
              </a:ext>
            </a:extLst>
          </p:cNvPr>
          <p:cNvGrpSpPr/>
          <p:nvPr/>
        </p:nvGrpSpPr>
        <p:grpSpPr>
          <a:xfrm>
            <a:off x="296519" y="2862619"/>
            <a:ext cx="4132785" cy="2124254"/>
            <a:chOff x="296519" y="2862619"/>
            <a:chExt cx="4132785" cy="2124254"/>
          </a:xfrm>
        </p:grpSpPr>
        <p:sp>
          <p:nvSpPr>
            <p:cNvPr id="7188" name="Rectangle 7187">
              <a:extLst>
                <a:ext uri="{FF2B5EF4-FFF2-40B4-BE49-F238E27FC236}">
                  <a16:creationId xmlns:a16="http://schemas.microsoft.com/office/drawing/2014/main" id="{0F06A56E-BC3C-C9ED-0C39-DE1A6EF12C2E}"/>
                </a:ext>
              </a:extLst>
            </p:cNvPr>
            <p:cNvSpPr/>
            <p:nvPr/>
          </p:nvSpPr>
          <p:spPr>
            <a:xfrm rot="20176909">
              <a:off x="991398" y="3753423"/>
              <a:ext cx="2241302" cy="20951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190" name="Straight Arrow Connector 7189">
              <a:extLst>
                <a:ext uri="{FF2B5EF4-FFF2-40B4-BE49-F238E27FC236}">
                  <a16:creationId xmlns:a16="http://schemas.microsoft.com/office/drawing/2014/main" id="{FC744D18-1E55-39FC-67E2-579942717EDF}"/>
                </a:ext>
              </a:extLst>
            </p:cNvPr>
            <p:cNvCxnSpPr>
              <a:cxnSpLocks/>
            </p:cNvCxnSpPr>
            <p:nvPr/>
          </p:nvCxnSpPr>
          <p:spPr>
            <a:xfrm>
              <a:off x="3157214" y="3462129"/>
              <a:ext cx="22429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7191" name="TextBox 7190">
              <a:extLst>
                <a:ext uri="{FF2B5EF4-FFF2-40B4-BE49-F238E27FC236}">
                  <a16:creationId xmlns:a16="http://schemas.microsoft.com/office/drawing/2014/main" id="{A6610997-9A1A-2E40-15A3-4D170008663A}"/>
                </a:ext>
              </a:extLst>
            </p:cNvPr>
            <p:cNvSpPr txBox="1"/>
            <p:nvPr/>
          </p:nvSpPr>
          <p:spPr>
            <a:xfrm>
              <a:off x="3099318" y="3225154"/>
              <a:ext cx="1316049" cy="246221"/>
            </a:xfrm>
            <a:prstGeom prst="rect">
              <a:avLst/>
            </a:prstGeom>
            <a:noFill/>
          </p:spPr>
          <p:txBody>
            <a:bodyPr wrap="square" rtlCol="0">
              <a:spAutoFit/>
            </a:bodyPr>
            <a:lstStyle/>
            <a:p>
              <a:r>
                <a:rPr lang="en-US" sz="1000">
                  <a:latin typeface="Fira Sans" panose="020B0503050000020004" pitchFamily="34" charset="0"/>
                </a:rPr>
                <a:t>Iteratively updated</a:t>
              </a:r>
            </a:p>
          </p:txBody>
        </p:sp>
        <p:grpSp>
          <p:nvGrpSpPr>
            <p:cNvPr id="7194" name="Group 7193">
              <a:extLst>
                <a:ext uri="{FF2B5EF4-FFF2-40B4-BE49-F238E27FC236}">
                  <a16:creationId xmlns:a16="http://schemas.microsoft.com/office/drawing/2014/main" id="{D6048AC3-F405-62DF-F632-8B1A1EE1F9CF}"/>
                </a:ext>
              </a:extLst>
            </p:cNvPr>
            <p:cNvGrpSpPr/>
            <p:nvPr/>
          </p:nvGrpSpPr>
          <p:grpSpPr>
            <a:xfrm>
              <a:off x="296519" y="2862619"/>
              <a:ext cx="4132785" cy="2124254"/>
              <a:chOff x="296519" y="2862619"/>
              <a:chExt cx="4132785" cy="2124254"/>
            </a:xfrm>
          </p:grpSpPr>
          <p:grpSp>
            <p:nvGrpSpPr>
              <p:cNvPr id="7168" name="Group 7167">
                <a:extLst>
                  <a:ext uri="{FF2B5EF4-FFF2-40B4-BE49-F238E27FC236}">
                    <a16:creationId xmlns:a16="http://schemas.microsoft.com/office/drawing/2014/main" id="{98D6CBFC-CDBC-CB5A-0D42-4B3050EC891A}"/>
                  </a:ext>
                </a:extLst>
              </p:cNvPr>
              <p:cNvGrpSpPr/>
              <p:nvPr/>
            </p:nvGrpSpPr>
            <p:grpSpPr>
              <a:xfrm>
                <a:off x="656106" y="2862619"/>
                <a:ext cx="3298998" cy="1705383"/>
                <a:chOff x="5196798" y="300843"/>
                <a:chExt cx="3298998" cy="1705383"/>
              </a:xfrm>
            </p:grpSpPr>
            <p:cxnSp>
              <p:nvCxnSpPr>
                <p:cNvPr id="7169" name="Straight Arrow Connector 7168">
                  <a:extLst>
                    <a:ext uri="{FF2B5EF4-FFF2-40B4-BE49-F238E27FC236}">
                      <a16:creationId xmlns:a16="http://schemas.microsoft.com/office/drawing/2014/main" id="{5499D67B-4639-1142-81B7-90C252360AE1}"/>
                    </a:ext>
                  </a:extLst>
                </p:cNvPr>
                <p:cNvCxnSpPr/>
                <p:nvPr/>
              </p:nvCxnSpPr>
              <p:spPr>
                <a:xfrm flipV="1">
                  <a:off x="5451373" y="398475"/>
                  <a:ext cx="0" cy="148422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171" name="Straight Arrow Connector 7170">
                  <a:extLst>
                    <a:ext uri="{FF2B5EF4-FFF2-40B4-BE49-F238E27FC236}">
                      <a16:creationId xmlns:a16="http://schemas.microsoft.com/office/drawing/2014/main" id="{23F5124E-CBA0-B301-824C-826E4D32F735}"/>
                    </a:ext>
                  </a:extLst>
                </p:cNvPr>
                <p:cNvCxnSpPr>
                  <a:cxnSpLocks/>
                </p:cNvCxnSpPr>
                <p:nvPr/>
              </p:nvCxnSpPr>
              <p:spPr>
                <a:xfrm>
                  <a:off x="5451373" y="1882700"/>
                  <a:ext cx="277404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172" name="Straight Connector 7171">
                  <a:extLst>
                    <a:ext uri="{FF2B5EF4-FFF2-40B4-BE49-F238E27FC236}">
                      <a16:creationId xmlns:a16="http://schemas.microsoft.com/office/drawing/2014/main" id="{647922C7-6663-E945-FE84-40E9F0D703BD}"/>
                    </a:ext>
                  </a:extLst>
                </p:cNvPr>
                <p:cNvCxnSpPr/>
                <p:nvPr/>
              </p:nvCxnSpPr>
              <p:spPr>
                <a:xfrm flipV="1">
                  <a:off x="5695950" y="900353"/>
                  <a:ext cx="1924050" cy="789752"/>
                </a:xfrm>
                <a:prstGeom prst="line">
                  <a:avLst/>
                </a:prstGeom>
                <a:ln w="38100">
                  <a:solidFill>
                    <a:srgbClr val="3274A1"/>
                  </a:solidFill>
                </a:ln>
              </p:spPr>
              <p:style>
                <a:lnRef idx="1">
                  <a:schemeClr val="accent1"/>
                </a:lnRef>
                <a:fillRef idx="0">
                  <a:schemeClr val="accent1"/>
                </a:fillRef>
                <a:effectRef idx="0">
                  <a:schemeClr val="accent1"/>
                </a:effectRef>
                <a:fontRef idx="minor">
                  <a:schemeClr val="tx1"/>
                </a:fontRef>
              </p:style>
            </p:cxnSp>
            <p:cxnSp>
              <p:nvCxnSpPr>
                <p:cNvPr id="7173" name="Straight Connector 7172">
                  <a:extLst>
                    <a:ext uri="{FF2B5EF4-FFF2-40B4-BE49-F238E27FC236}">
                      <a16:creationId xmlns:a16="http://schemas.microsoft.com/office/drawing/2014/main" id="{8250D386-4E02-63B3-ABEE-215EA7CCE519}"/>
                    </a:ext>
                  </a:extLst>
                </p:cNvPr>
                <p:cNvCxnSpPr/>
                <p:nvPr/>
              </p:nvCxnSpPr>
              <p:spPr>
                <a:xfrm flipV="1">
                  <a:off x="5693987" y="531656"/>
                  <a:ext cx="1924050" cy="789752"/>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7174" name="Straight Connector 7173">
                  <a:extLst>
                    <a:ext uri="{FF2B5EF4-FFF2-40B4-BE49-F238E27FC236}">
                      <a16:creationId xmlns:a16="http://schemas.microsoft.com/office/drawing/2014/main" id="{D1FAE30A-071F-90CA-5178-F2170627750A}"/>
                    </a:ext>
                  </a:extLst>
                </p:cNvPr>
                <p:cNvCxnSpPr>
                  <a:cxnSpLocks/>
                </p:cNvCxnSpPr>
                <p:nvPr/>
              </p:nvCxnSpPr>
              <p:spPr>
                <a:xfrm flipV="1">
                  <a:off x="6606535" y="1295229"/>
                  <a:ext cx="1012566" cy="415621"/>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7175" name="Oval 7174">
                  <a:extLst>
                    <a:ext uri="{FF2B5EF4-FFF2-40B4-BE49-F238E27FC236}">
                      <a16:creationId xmlns:a16="http://schemas.microsoft.com/office/drawing/2014/main" id="{912E9A76-36B7-3FF3-CDD9-AB32C877E7B9}"/>
                    </a:ext>
                  </a:extLst>
                </p:cNvPr>
                <p:cNvSpPr/>
                <p:nvPr/>
              </p:nvSpPr>
              <p:spPr>
                <a:xfrm>
                  <a:off x="5787663" y="1107658"/>
                  <a:ext cx="80317" cy="80317"/>
                </a:xfrm>
                <a:prstGeom prst="ellipse">
                  <a:avLst/>
                </a:prstGeom>
                <a:solidFill>
                  <a:schemeClr val="tx2">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76" name="Oval 7175">
                  <a:extLst>
                    <a:ext uri="{FF2B5EF4-FFF2-40B4-BE49-F238E27FC236}">
                      <a16:creationId xmlns:a16="http://schemas.microsoft.com/office/drawing/2014/main" id="{0F0CF26B-9FA2-4285-8418-647CB55BE28F}"/>
                    </a:ext>
                  </a:extLst>
                </p:cNvPr>
                <p:cNvSpPr/>
                <p:nvPr/>
              </p:nvSpPr>
              <p:spPr>
                <a:xfrm>
                  <a:off x="6025846" y="1231174"/>
                  <a:ext cx="80317" cy="80317"/>
                </a:xfrm>
                <a:prstGeom prst="ellipse">
                  <a:avLst/>
                </a:prstGeom>
                <a:solidFill>
                  <a:schemeClr val="tx2">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77" name="Oval 7176">
                  <a:extLst>
                    <a:ext uri="{FF2B5EF4-FFF2-40B4-BE49-F238E27FC236}">
                      <a16:creationId xmlns:a16="http://schemas.microsoft.com/office/drawing/2014/main" id="{CBD29464-AEF7-31F4-B738-A58CA08255B8}"/>
                    </a:ext>
                  </a:extLst>
                </p:cNvPr>
                <p:cNvSpPr/>
                <p:nvPr/>
              </p:nvSpPr>
              <p:spPr>
                <a:xfrm>
                  <a:off x="6336744" y="901398"/>
                  <a:ext cx="80317" cy="80317"/>
                </a:xfrm>
                <a:prstGeom prst="ellipse">
                  <a:avLst/>
                </a:prstGeom>
                <a:solidFill>
                  <a:schemeClr val="tx2">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78" name="Oval 7177">
                  <a:extLst>
                    <a:ext uri="{FF2B5EF4-FFF2-40B4-BE49-F238E27FC236}">
                      <a16:creationId xmlns:a16="http://schemas.microsoft.com/office/drawing/2014/main" id="{3E398C04-2A2A-44BE-E4B1-422AD9DADB5F}"/>
                    </a:ext>
                  </a:extLst>
                </p:cNvPr>
                <p:cNvSpPr/>
                <p:nvPr/>
              </p:nvSpPr>
              <p:spPr>
                <a:xfrm>
                  <a:off x="6830504" y="927506"/>
                  <a:ext cx="80317" cy="80317"/>
                </a:xfrm>
                <a:prstGeom prst="ellipse">
                  <a:avLst/>
                </a:prstGeom>
                <a:solidFill>
                  <a:schemeClr val="tx2">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79" name="Oval 7178">
                  <a:extLst>
                    <a:ext uri="{FF2B5EF4-FFF2-40B4-BE49-F238E27FC236}">
                      <a16:creationId xmlns:a16="http://schemas.microsoft.com/office/drawing/2014/main" id="{136233D5-5BC4-604F-2C8E-3339D4A4D5BC}"/>
                    </a:ext>
                  </a:extLst>
                </p:cNvPr>
                <p:cNvSpPr/>
                <p:nvPr/>
              </p:nvSpPr>
              <p:spPr>
                <a:xfrm>
                  <a:off x="7074223" y="963079"/>
                  <a:ext cx="80317" cy="80317"/>
                </a:xfrm>
                <a:prstGeom prst="ellipse">
                  <a:avLst/>
                </a:prstGeom>
                <a:solidFill>
                  <a:schemeClr val="tx2">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80" name="Oval 7179">
                  <a:extLst>
                    <a:ext uri="{FF2B5EF4-FFF2-40B4-BE49-F238E27FC236}">
                      <a16:creationId xmlns:a16="http://schemas.microsoft.com/office/drawing/2014/main" id="{3EA7178A-D8FE-8C4B-7AF9-2EB5D5262989}"/>
                    </a:ext>
                  </a:extLst>
                </p:cNvPr>
                <p:cNvSpPr/>
                <p:nvPr/>
              </p:nvSpPr>
              <p:spPr>
                <a:xfrm>
                  <a:off x="7421180" y="646496"/>
                  <a:ext cx="80317" cy="80317"/>
                </a:xfrm>
                <a:prstGeom prst="ellipse">
                  <a:avLst/>
                </a:prstGeom>
                <a:solidFill>
                  <a:schemeClr val="tx2">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81" name="Oval 7180">
                  <a:extLst>
                    <a:ext uri="{FF2B5EF4-FFF2-40B4-BE49-F238E27FC236}">
                      <a16:creationId xmlns:a16="http://schemas.microsoft.com/office/drawing/2014/main" id="{08A329FF-04FD-5588-590E-5F7E060B9DCF}"/>
                    </a:ext>
                  </a:extLst>
                </p:cNvPr>
                <p:cNvSpPr/>
                <p:nvPr/>
              </p:nvSpPr>
              <p:spPr>
                <a:xfrm>
                  <a:off x="7278807" y="1268582"/>
                  <a:ext cx="80317" cy="80317"/>
                </a:xfrm>
                <a:prstGeom prst="ellipse">
                  <a:avLst/>
                </a:prstGeom>
                <a:solidFill>
                  <a:schemeClr val="tx2">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82" name="Oval 7181">
                  <a:extLst>
                    <a:ext uri="{FF2B5EF4-FFF2-40B4-BE49-F238E27FC236}">
                      <a16:creationId xmlns:a16="http://schemas.microsoft.com/office/drawing/2014/main" id="{E80E212A-66AF-220A-2D50-4F7CF318A1AB}"/>
                    </a:ext>
                  </a:extLst>
                </p:cNvPr>
                <p:cNvSpPr/>
                <p:nvPr/>
              </p:nvSpPr>
              <p:spPr>
                <a:xfrm>
                  <a:off x="6376902" y="1633675"/>
                  <a:ext cx="80317" cy="80317"/>
                </a:xfrm>
                <a:prstGeom prst="ellipse">
                  <a:avLst/>
                </a:prstGeom>
                <a:solidFill>
                  <a:schemeClr val="tx2">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83" name="Oval 7182">
                  <a:extLst>
                    <a:ext uri="{FF2B5EF4-FFF2-40B4-BE49-F238E27FC236}">
                      <a16:creationId xmlns:a16="http://schemas.microsoft.com/office/drawing/2014/main" id="{C487ABAB-17F1-8973-B5AB-7F2E28783768}"/>
                    </a:ext>
                  </a:extLst>
                </p:cNvPr>
                <p:cNvSpPr/>
                <p:nvPr/>
              </p:nvSpPr>
              <p:spPr>
                <a:xfrm>
                  <a:off x="6652327" y="1348899"/>
                  <a:ext cx="80317" cy="80317"/>
                </a:xfrm>
                <a:prstGeom prst="ellipse">
                  <a:avLst/>
                </a:prstGeom>
                <a:solidFill>
                  <a:schemeClr val="tx2">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84" name="Oval 7183">
                  <a:extLst>
                    <a:ext uri="{FF2B5EF4-FFF2-40B4-BE49-F238E27FC236}">
                      <a16:creationId xmlns:a16="http://schemas.microsoft.com/office/drawing/2014/main" id="{1DABB832-4458-0A3C-A12C-51FF45774012}"/>
                    </a:ext>
                  </a:extLst>
                </p:cNvPr>
                <p:cNvSpPr/>
                <p:nvPr/>
              </p:nvSpPr>
              <p:spPr>
                <a:xfrm>
                  <a:off x="7023293" y="1541359"/>
                  <a:ext cx="80317" cy="80317"/>
                </a:xfrm>
                <a:prstGeom prst="ellipse">
                  <a:avLst/>
                </a:prstGeom>
                <a:solidFill>
                  <a:schemeClr val="tx2">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85" name="Oval 7184">
                  <a:extLst>
                    <a:ext uri="{FF2B5EF4-FFF2-40B4-BE49-F238E27FC236}">
                      <a16:creationId xmlns:a16="http://schemas.microsoft.com/office/drawing/2014/main" id="{DA59BA0F-4490-71E2-1DD5-BB50330953A1}"/>
                    </a:ext>
                  </a:extLst>
                </p:cNvPr>
                <p:cNvSpPr/>
                <p:nvPr/>
              </p:nvSpPr>
              <p:spPr>
                <a:xfrm>
                  <a:off x="7095555" y="1284603"/>
                  <a:ext cx="80317" cy="80317"/>
                </a:xfrm>
                <a:prstGeom prst="ellipse">
                  <a:avLst/>
                </a:prstGeom>
                <a:solidFill>
                  <a:schemeClr val="tx2">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86" name="TextBox 7185">
                  <a:extLst>
                    <a:ext uri="{FF2B5EF4-FFF2-40B4-BE49-F238E27FC236}">
                      <a16:creationId xmlns:a16="http://schemas.microsoft.com/office/drawing/2014/main" id="{4A3BA49F-8DBB-C914-F544-56383131DBC0}"/>
                    </a:ext>
                  </a:extLst>
                </p:cNvPr>
                <p:cNvSpPr txBox="1"/>
                <p:nvPr/>
              </p:nvSpPr>
              <p:spPr>
                <a:xfrm>
                  <a:off x="5196798" y="300843"/>
                  <a:ext cx="270164" cy="276999"/>
                </a:xfrm>
                <a:prstGeom prst="rect">
                  <a:avLst/>
                </a:prstGeom>
                <a:noFill/>
              </p:spPr>
              <p:txBody>
                <a:bodyPr wrap="square" rtlCol="0">
                  <a:spAutoFit/>
                </a:bodyPr>
                <a:lstStyle/>
                <a:p>
                  <a:r>
                    <a:rPr lang="en-US" sz="1200">
                      <a:latin typeface="Fira Sans" panose="020B0503050000020004" pitchFamily="34" charset="0"/>
                    </a:rPr>
                    <a:t>y</a:t>
                  </a:r>
                </a:p>
              </p:txBody>
            </p:sp>
            <p:sp>
              <p:nvSpPr>
                <p:cNvPr id="7187" name="TextBox 7186">
                  <a:extLst>
                    <a:ext uri="{FF2B5EF4-FFF2-40B4-BE49-F238E27FC236}">
                      <a16:creationId xmlns:a16="http://schemas.microsoft.com/office/drawing/2014/main" id="{F53C1C75-35F3-DA87-9379-587E78C6ED06}"/>
                    </a:ext>
                  </a:extLst>
                </p:cNvPr>
                <p:cNvSpPr txBox="1"/>
                <p:nvPr/>
              </p:nvSpPr>
              <p:spPr>
                <a:xfrm>
                  <a:off x="8225632" y="1729227"/>
                  <a:ext cx="270164" cy="276999"/>
                </a:xfrm>
                <a:prstGeom prst="rect">
                  <a:avLst/>
                </a:prstGeom>
                <a:noFill/>
              </p:spPr>
              <p:txBody>
                <a:bodyPr wrap="square" rtlCol="0">
                  <a:spAutoFit/>
                </a:bodyPr>
                <a:lstStyle/>
                <a:p>
                  <a:r>
                    <a:rPr lang="en-US" sz="1200">
                      <a:latin typeface="Fira Sans" panose="020B0503050000020004" pitchFamily="34" charset="0"/>
                    </a:rPr>
                    <a:t>x</a:t>
                  </a:r>
                </a:p>
              </p:txBody>
            </p:sp>
          </p:grpSp>
          <p:sp>
            <p:nvSpPr>
              <p:cNvPr id="7192" name="Google Shape;2433;p44">
                <a:extLst>
                  <a:ext uri="{FF2B5EF4-FFF2-40B4-BE49-F238E27FC236}">
                    <a16:creationId xmlns:a16="http://schemas.microsoft.com/office/drawing/2014/main" id="{876BE19C-DB5B-569F-2872-7DCC54D5F48A}"/>
                  </a:ext>
                </a:extLst>
              </p:cNvPr>
              <p:cNvSpPr txBox="1">
                <a:spLocks/>
              </p:cNvSpPr>
              <p:nvPr/>
            </p:nvSpPr>
            <p:spPr>
              <a:xfrm>
                <a:off x="296519" y="4578273"/>
                <a:ext cx="4132785" cy="408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5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1pPr>
                <a:lvl2pPr marR="0" lvl="1"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2pPr>
                <a:lvl3pPr marR="0" lvl="2"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3pPr>
                <a:lvl4pPr marR="0" lvl="3"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4pPr>
                <a:lvl5pPr marR="0" lvl="4"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5pPr>
                <a:lvl6pPr marR="0" lvl="5"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6pPr>
                <a:lvl7pPr marR="0" lvl="6"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7pPr>
                <a:lvl8pPr marR="0" lvl="7"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8pPr>
                <a:lvl9pPr marR="0" lvl="8"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9pPr>
              </a:lstStyle>
              <a:p>
                <a:pPr>
                  <a:lnSpc>
                    <a:spcPct val="100000"/>
                  </a:lnSpc>
                </a:pPr>
                <a:r>
                  <a:rPr lang="en-US" sz="2000" b="0"/>
                  <a:t> SGD One Class Support Vector Machine</a:t>
                </a:r>
              </a:p>
            </p:txBody>
          </p:sp>
        </p:grpSp>
      </p:grpSp>
      <p:cxnSp>
        <p:nvCxnSpPr>
          <p:cNvPr id="6" name="Straight Arrow Connector 5">
            <a:extLst>
              <a:ext uri="{FF2B5EF4-FFF2-40B4-BE49-F238E27FC236}">
                <a16:creationId xmlns:a16="http://schemas.microsoft.com/office/drawing/2014/main" id="{8822C1F1-6533-EF3E-9353-E7EADD3C3E8A}"/>
              </a:ext>
            </a:extLst>
          </p:cNvPr>
          <p:cNvCxnSpPr>
            <a:cxnSpLocks/>
          </p:cNvCxnSpPr>
          <p:nvPr/>
        </p:nvCxnSpPr>
        <p:spPr>
          <a:xfrm>
            <a:off x="3800475" y="2114550"/>
            <a:ext cx="1650898" cy="1545533"/>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8" name="Straight Arrow Connector 7">
            <a:extLst>
              <a:ext uri="{FF2B5EF4-FFF2-40B4-BE49-F238E27FC236}">
                <a16:creationId xmlns:a16="http://schemas.microsoft.com/office/drawing/2014/main" id="{3C28CC8B-65AF-3916-5AEF-FC206E35AA18}"/>
              </a:ext>
            </a:extLst>
          </p:cNvPr>
          <p:cNvCxnSpPr>
            <a:cxnSpLocks/>
          </p:cNvCxnSpPr>
          <p:nvPr/>
        </p:nvCxnSpPr>
        <p:spPr>
          <a:xfrm>
            <a:off x="6025846" y="2374801"/>
            <a:ext cx="0" cy="1285282"/>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2" name="Straight Arrow Connector 11">
            <a:extLst>
              <a:ext uri="{FF2B5EF4-FFF2-40B4-BE49-F238E27FC236}">
                <a16:creationId xmlns:a16="http://schemas.microsoft.com/office/drawing/2014/main" id="{234AAB64-6089-6FFB-44AA-FD6DD2AB85A3}"/>
              </a:ext>
            </a:extLst>
          </p:cNvPr>
          <p:cNvCxnSpPr>
            <a:cxnSpLocks/>
          </p:cNvCxnSpPr>
          <p:nvPr/>
        </p:nvCxnSpPr>
        <p:spPr>
          <a:xfrm>
            <a:off x="4415367" y="3910675"/>
            <a:ext cx="1036006" cy="16021"/>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22" name="Google Shape;2433;p44">
            <a:extLst>
              <a:ext uri="{FF2B5EF4-FFF2-40B4-BE49-F238E27FC236}">
                <a16:creationId xmlns:a16="http://schemas.microsoft.com/office/drawing/2014/main" id="{F75A2040-F5FF-E6A9-E9FD-A2BCDBA070CE}"/>
              </a:ext>
            </a:extLst>
          </p:cNvPr>
          <p:cNvSpPr txBox="1">
            <a:spLocks/>
          </p:cNvSpPr>
          <p:nvPr/>
        </p:nvSpPr>
        <p:spPr>
          <a:xfrm>
            <a:off x="4997058" y="3660083"/>
            <a:ext cx="4132785" cy="408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5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1pPr>
            <a:lvl2pPr marR="0" lvl="1"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2pPr>
            <a:lvl3pPr marR="0" lvl="2"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3pPr>
            <a:lvl4pPr marR="0" lvl="3"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4pPr>
            <a:lvl5pPr marR="0" lvl="4"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5pPr>
            <a:lvl6pPr marR="0" lvl="5"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6pPr>
            <a:lvl7pPr marR="0" lvl="6"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7pPr>
            <a:lvl8pPr marR="0" lvl="7"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8pPr>
            <a:lvl9pPr marR="0" lvl="8"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9pPr>
          </a:lstStyle>
          <a:p>
            <a:pPr>
              <a:lnSpc>
                <a:spcPct val="100000"/>
              </a:lnSpc>
            </a:pPr>
            <a:r>
              <a:rPr lang="en-US" sz="2800" b="0"/>
              <a:t>Unsupervised Learning</a:t>
            </a:r>
          </a:p>
        </p:txBody>
      </p:sp>
    </p:spTree>
    <p:extLst>
      <p:ext uri="{BB962C8B-B14F-4D97-AF65-F5344CB8AC3E}">
        <p14:creationId xmlns:p14="http://schemas.microsoft.com/office/powerpoint/2010/main" val="6738899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285" name="Group 7284">
            <a:extLst>
              <a:ext uri="{FF2B5EF4-FFF2-40B4-BE49-F238E27FC236}">
                <a16:creationId xmlns:a16="http://schemas.microsoft.com/office/drawing/2014/main" id="{BFC4977D-1614-EE49-9ACE-4DFC7671C72E}"/>
              </a:ext>
            </a:extLst>
          </p:cNvPr>
          <p:cNvGrpSpPr/>
          <p:nvPr/>
        </p:nvGrpSpPr>
        <p:grpSpPr>
          <a:xfrm>
            <a:off x="4394788" y="2812275"/>
            <a:ext cx="4132785" cy="1831698"/>
            <a:chOff x="4666251" y="3155175"/>
            <a:chExt cx="4132785" cy="1831698"/>
          </a:xfrm>
        </p:grpSpPr>
        <p:sp>
          <p:nvSpPr>
            <p:cNvPr id="7195" name="Google Shape;2433;p44">
              <a:extLst>
                <a:ext uri="{FF2B5EF4-FFF2-40B4-BE49-F238E27FC236}">
                  <a16:creationId xmlns:a16="http://schemas.microsoft.com/office/drawing/2014/main" id="{410B6CB7-8C3D-A53A-28D4-9CB471E7587B}"/>
                </a:ext>
              </a:extLst>
            </p:cNvPr>
            <p:cNvSpPr txBox="1">
              <a:spLocks/>
            </p:cNvSpPr>
            <p:nvPr/>
          </p:nvSpPr>
          <p:spPr>
            <a:xfrm>
              <a:off x="4666251" y="4578273"/>
              <a:ext cx="4132785" cy="408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5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1pPr>
              <a:lvl2pPr marR="0" lvl="1"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2pPr>
              <a:lvl3pPr marR="0" lvl="2"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3pPr>
              <a:lvl4pPr marR="0" lvl="3"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4pPr>
              <a:lvl5pPr marR="0" lvl="4"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5pPr>
              <a:lvl6pPr marR="0" lvl="5"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6pPr>
              <a:lvl7pPr marR="0" lvl="6"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7pPr>
              <a:lvl8pPr marR="0" lvl="7"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8pPr>
              <a:lvl9pPr marR="0" lvl="8"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9pPr>
            </a:lstStyle>
            <a:p>
              <a:pPr>
                <a:lnSpc>
                  <a:spcPct val="100000"/>
                </a:lnSpc>
              </a:pPr>
              <a:r>
                <a:rPr lang="en-US" sz="2000" b="0"/>
                <a:t>Deep autoencoder</a:t>
              </a:r>
            </a:p>
          </p:txBody>
        </p:sp>
        <p:grpSp>
          <p:nvGrpSpPr>
            <p:cNvPr id="7283" name="Group 7282">
              <a:extLst>
                <a:ext uri="{FF2B5EF4-FFF2-40B4-BE49-F238E27FC236}">
                  <a16:creationId xmlns:a16="http://schemas.microsoft.com/office/drawing/2014/main" id="{03072946-7F2A-7845-31C2-735BCB5C039A}"/>
                </a:ext>
              </a:extLst>
            </p:cNvPr>
            <p:cNvGrpSpPr/>
            <p:nvPr/>
          </p:nvGrpSpPr>
          <p:grpSpPr>
            <a:xfrm>
              <a:off x="6039016" y="3155175"/>
              <a:ext cx="1559059" cy="1271702"/>
              <a:chOff x="6039016" y="3155175"/>
              <a:chExt cx="1559059" cy="1271702"/>
            </a:xfrm>
          </p:grpSpPr>
          <p:sp>
            <p:nvSpPr>
              <p:cNvPr id="7199" name="Oval 7198">
                <a:extLst>
                  <a:ext uri="{FF2B5EF4-FFF2-40B4-BE49-F238E27FC236}">
                    <a16:creationId xmlns:a16="http://schemas.microsoft.com/office/drawing/2014/main" id="{F75B6427-34B9-895C-11C9-E45B16AF6C1A}"/>
                  </a:ext>
                </a:extLst>
              </p:cNvPr>
              <p:cNvSpPr/>
              <p:nvPr/>
            </p:nvSpPr>
            <p:spPr>
              <a:xfrm>
                <a:off x="6043714" y="3279594"/>
                <a:ext cx="124897" cy="124897"/>
              </a:xfrm>
              <a:prstGeom prst="ellipse">
                <a:avLst/>
              </a:prstGeom>
              <a:solidFill>
                <a:schemeClr val="tx2">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00" name="Oval 7199">
                <a:extLst>
                  <a:ext uri="{FF2B5EF4-FFF2-40B4-BE49-F238E27FC236}">
                    <a16:creationId xmlns:a16="http://schemas.microsoft.com/office/drawing/2014/main" id="{644A0036-3CE7-61E2-75A4-E185004AF494}"/>
                  </a:ext>
                </a:extLst>
              </p:cNvPr>
              <p:cNvSpPr/>
              <p:nvPr/>
            </p:nvSpPr>
            <p:spPr>
              <a:xfrm>
                <a:off x="6043713" y="3512563"/>
                <a:ext cx="124897" cy="124897"/>
              </a:xfrm>
              <a:prstGeom prst="ellipse">
                <a:avLst/>
              </a:prstGeom>
              <a:solidFill>
                <a:schemeClr val="tx2">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01" name="Oval 7200">
                <a:extLst>
                  <a:ext uri="{FF2B5EF4-FFF2-40B4-BE49-F238E27FC236}">
                    <a16:creationId xmlns:a16="http://schemas.microsoft.com/office/drawing/2014/main" id="{9D47CEF3-BC85-9648-E5A8-2206B4A0A763}"/>
                  </a:ext>
                </a:extLst>
              </p:cNvPr>
              <p:cNvSpPr/>
              <p:nvPr/>
            </p:nvSpPr>
            <p:spPr>
              <a:xfrm>
                <a:off x="6043713" y="3745532"/>
                <a:ext cx="124897" cy="124897"/>
              </a:xfrm>
              <a:prstGeom prst="ellipse">
                <a:avLst/>
              </a:prstGeom>
              <a:solidFill>
                <a:schemeClr val="tx2">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02" name="Oval 7201">
                <a:extLst>
                  <a:ext uri="{FF2B5EF4-FFF2-40B4-BE49-F238E27FC236}">
                    <a16:creationId xmlns:a16="http://schemas.microsoft.com/office/drawing/2014/main" id="{B6AA928A-1879-2C94-542B-B82536F4E953}"/>
                  </a:ext>
                </a:extLst>
              </p:cNvPr>
              <p:cNvSpPr/>
              <p:nvPr/>
            </p:nvSpPr>
            <p:spPr>
              <a:xfrm>
                <a:off x="6039016" y="3991845"/>
                <a:ext cx="124897" cy="124897"/>
              </a:xfrm>
              <a:prstGeom prst="ellipse">
                <a:avLst/>
              </a:prstGeom>
              <a:solidFill>
                <a:schemeClr val="tx2">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03" name="Oval 7202">
                <a:extLst>
                  <a:ext uri="{FF2B5EF4-FFF2-40B4-BE49-F238E27FC236}">
                    <a16:creationId xmlns:a16="http://schemas.microsoft.com/office/drawing/2014/main" id="{4D2AF858-490A-CAA7-E2A7-85A5BFCD5A5E}"/>
                  </a:ext>
                </a:extLst>
              </p:cNvPr>
              <p:cNvSpPr/>
              <p:nvPr/>
            </p:nvSpPr>
            <p:spPr>
              <a:xfrm>
                <a:off x="6394770" y="3393463"/>
                <a:ext cx="124897" cy="124897"/>
              </a:xfrm>
              <a:prstGeom prst="ellipse">
                <a:avLst/>
              </a:prstGeom>
              <a:solidFill>
                <a:schemeClr val="tx2">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04" name="Oval 7203">
                <a:extLst>
                  <a:ext uri="{FF2B5EF4-FFF2-40B4-BE49-F238E27FC236}">
                    <a16:creationId xmlns:a16="http://schemas.microsoft.com/office/drawing/2014/main" id="{4AE54BF1-80DD-A2AC-0BB7-44500235223D}"/>
                  </a:ext>
                </a:extLst>
              </p:cNvPr>
              <p:cNvSpPr/>
              <p:nvPr/>
            </p:nvSpPr>
            <p:spPr>
              <a:xfrm>
                <a:off x="6394770" y="3633182"/>
                <a:ext cx="124897" cy="124897"/>
              </a:xfrm>
              <a:prstGeom prst="ellipse">
                <a:avLst/>
              </a:prstGeom>
              <a:solidFill>
                <a:schemeClr val="tx2">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05" name="Oval 7204">
                <a:extLst>
                  <a:ext uri="{FF2B5EF4-FFF2-40B4-BE49-F238E27FC236}">
                    <a16:creationId xmlns:a16="http://schemas.microsoft.com/office/drawing/2014/main" id="{9CD609C8-4BC3-91F9-2131-789D48271E62}"/>
                  </a:ext>
                </a:extLst>
              </p:cNvPr>
              <p:cNvSpPr/>
              <p:nvPr/>
            </p:nvSpPr>
            <p:spPr>
              <a:xfrm>
                <a:off x="6394770" y="3871202"/>
                <a:ext cx="124897" cy="124897"/>
              </a:xfrm>
              <a:prstGeom prst="ellipse">
                <a:avLst/>
              </a:prstGeom>
              <a:solidFill>
                <a:schemeClr val="tx2">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06" name="Oval 7205">
                <a:extLst>
                  <a:ext uri="{FF2B5EF4-FFF2-40B4-BE49-F238E27FC236}">
                    <a16:creationId xmlns:a16="http://schemas.microsoft.com/office/drawing/2014/main" id="{D842CE64-07EB-38E8-B282-2A4FC9D9A0EF}"/>
                  </a:ext>
                </a:extLst>
              </p:cNvPr>
              <p:cNvSpPr/>
              <p:nvPr/>
            </p:nvSpPr>
            <p:spPr>
              <a:xfrm>
                <a:off x="6746276" y="3512562"/>
                <a:ext cx="124897" cy="124897"/>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07" name="Oval 7206">
                <a:extLst>
                  <a:ext uri="{FF2B5EF4-FFF2-40B4-BE49-F238E27FC236}">
                    <a16:creationId xmlns:a16="http://schemas.microsoft.com/office/drawing/2014/main" id="{68C8BD39-1BE5-61AD-0DF1-B5D8D23DECC2}"/>
                  </a:ext>
                </a:extLst>
              </p:cNvPr>
              <p:cNvSpPr/>
              <p:nvPr/>
            </p:nvSpPr>
            <p:spPr>
              <a:xfrm>
                <a:off x="6746277" y="3758079"/>
                <a:ext cx="124897" cy="124897"/>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08" name="Oval 7207">
                <a:extLst>
                  <a:ext uri="{FF2B5EF4-FFF2-40B4-BE49-F238E27FC236}">
                    <a16:creationId xmlns:a16="http://schemas.microsoft.com/office/drawing/2014/main" id="{C406F241-A816-4833-E28D-F47334A88E1F}"/>
                  </a:ext>
                </a:extLst>
              </p:cNvPr>
              <p:cNvSpPr/>
              <p:nvPr/>
            </p:nvSpPr>
            <p:spPr>
              <a:xfrm>
                <a:off x="7103610" y="3400725"/>
                <a:ext cx="124897" cy="124897"/>
              </a:xfrm>
              <a:prstGeom prst="ellipse">
                <a:avLst/>
              </a:prstGeom>
              <a:solidFill>
                <a:srgbClr val="0070C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09" name="Oval 7208">
                <a:extLst>
                  <a:ext uri="{FF2B5EF4-FFF2-40B4-BE49-F238E27FC236}">
                    <a16:creationId xmlns:a16="http://schemas.microsoft.com/office/drawing/2014/main" id="{4B26894A-1A38-216F-69C9-85CF2B83F54E}"/>
                  </a:ext>
                </a:extLst>
              </p:cNvPr>
              <p:cNvSpPr/>
              <p:nvPr/>
            </p:nvSpPr>
            <p:spPr>
              <a:xfrm>
                <a:off x="7111021" y="3633182"/>
                <a:ext cx="124897" cy="124897"/>
              </a:xfrm>
              <a:prstGeom prst="ellipse">
                <a:avLst/>
              </a:prstGeom>
              <a:solidFill>
                <a:srgbClr val="0070C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10" name="Oval 7209">
                <a:extLst>
                  <a:ext uri="{FF2B5EF4-FFF2-40B4-BE49-F238E27FC236}">
                    <a16:creationId xmlns:a16="http://schemas.microsoft.com/office/drawing/2014/main" id="{A5374AD7-6A01-35EC-6353-1E50BB64BC14}"/>
                  </a:ext>
                </a:extLst>
              </p:cNvPr>
              <p:cNvSpPr/>
              <p:nvPr/>
            </p:nvSpPr>
            <p:spPr>
              <a:xfrm>
                <a:off x="7111020" y="3876982"/>
                <a:ext cx="124897" cy="124897"/>
              </a:xfrm>
              <a:prstGeom prst="ellipse">
                <a:avLst/>
              </a:prstGeom>
              <a:solidFill>
                <a:srgbClr val="0070C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11" name="Oval 7210">
                <a:extLst>
                  <a:ext uri="{FF2B5EF4-FFF2-40B4-BE49-F238E27FC236}">
                    <a16:creationId xmlns:a16="http://schemas.microsoft.com/office/drawing/2014/main" id="{566ADC63-5739-2B9F-772E-53ACEB22AF17}"/>
                  </a:ext>
                </a:extLst>
              </p:cNvPr>
              <p:cNvSpPr/>
              <p:nvPr/>
            </p:nvSpPr>
            <p:spPr>
              <a:xfrm>
                <a:off x="7465189" y="3279594"/>
                <a:ext cx="124897" cy="124897"/>
              </a:xfrm>
              <a:prstGeom prst="ellipse">
                <a:avLst/>
              </a:prstGeom>
              <a:solidFill>
                <a:srgbClr val="0070C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12" name="Oval 7211">
                <a:extLst>
                  <a:ext uri="{FF2B5EF4-FFF2-40B4-BE49-F238E27FC236}">
                    <a16:creationId xmlns:a16="http://schemas.microsoft.com/office/drawing/2014/main" id="{2433D8A0-14DB-CF31-4F03-B9AA63755102}"/>
                  </a:ext>
                </a:extLst>
              </p:cNvPr>
              <p:cNvSpPr/>
              <p:nvPr/>
            </p:nvSpPr>
            <p:spPr>
              <a:xfrm>
                <a:off x="7465188" y="3524855"/>
                <a:ext cx="124897" cy="124897"/>
              </a:xfrm>
              <a:prstGeom prst="ellipse">
                <a:avLst/>
              </a:prstGeom>
              <a:solidFill>
                <a:srgbClr val="0070C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13" name="Oval 7212">
                <a:extLst>
                  <a:ext uri="{FF2B5EF4-FFF2-40B4-BE49-F238E27FC236}">
                    <a16:creationId xmlns:a16="http://schemas.microsoft.com/office/drawing/2014/main" id="{77E228EF-E0B8-19B4-F5D8-CF6FE7BDAD0A}"/>
                  </a:ext>
                </a:extLst>
              </p:cNvPr>
              <p:cNvSpPr/>
              <p:nvPr/>
            </p:nvSpPr>
            <p:spPr>
              <a:xfrm>
                <a:off x="7465895" y="3745532"/>
                <a:ext cx="124897" cy="124897"/>
              </a:xfrm>
              <a:prstGeom prst="ellipse">
                <a:avLst/>
              </a:prstGeom>
              <a:solidFill>
                <a:srgbClr val="0070C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14" name="Oval 7213">
                <a:extLst>
                  <a:ext uri="{FF2B5EF4-FFF2-40B4-BE49-F238E27FC236}">
                    <a16:creationId xmlns:a16="http://schemas.microsoft.com/office/drawing/2014/main" id="{507EECD9-ABC1-7B11-BDC9-F01B78A8261B}"/>
                  </a:ext>
                </a:extLst>
              </p:cNvPr>
              <p:cNvSpPr/>
              <p:nvPr/>
            </p:nvSpPr>
            <p:spPr>
              <a:xfrm>
                <a:off x="7473178" y="3993362"/>
                <a:ext cx="124897" cy="124897"/>
              </a:xfrm>
              <a:prstGeom prst="ellipse">
                <a:avLst/>
              </a:prstGeom>
              <a:solidFill>
                <a:srgbClr val="0070C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215" name="Straight Connector 7214">
                <a:extLst>
                  <a:ext uri="{FF2B5EF4-FFF2-40B4-BE49-F238E27FC236}">
                    <a16:creationId xmlns:a16="http://schemas.microsoft.com/office/drawing/2014/main" id="{E9574089-ED58-A79E-07D7-D85CD2E18257}"/>
                  </a:ext>
                </a:extLst>
              </p:cNvPr>
              <p:cNvCxnSpPr>
                <a:cxnSpLocks/>
                <a:stCxn id="7200" idx="6"/>
                <a:endCxn id="7203" idx="2"/>
              </p:cNvCxnSpPr>
              <p:nvPr/>
            </p:nvCxnSpPr>
            <p:spPr>
              <a:xfrm flipV="1">
                <a:off x="6168610" y="3455912"/>
                <a:ext cx="226160" cy="119100"/>
              </a:xfrm>
              <a:prstGeom prst="line">
                <a:avLst/>
              </a:prstGeom>
            </p:spPr>
            <p:style>
              <a:lnRef idx="1">
                <a:schemeClr val="dk1"/>
              </a:lnRef>
              <a:fillRef idx="0">
                <a:schemeClr val="dk1"/>
              </a:fillRef>
              <a:effectRef idx="0">
                <a:schemeClr val="dk1"/>
              </a:effectRef>
              <a:fontRef idx="minor">
                <a:schemeClr val="tx1"/>
              </a:fontRef>
            </p:style>
          </p:cxnSp>
          <p:cxnSp>
            <p:nvCxnSpPr>
              <p:cNvPr id="7219" name="Straight Connector 7218">
                <a:extLst>
                  <a:ext uri="{FF2B5EF4-FFF2-40B4-BE49-F238E27FC236}">
                    <a16:creationId xmlns:a16="http://schemas.microsoft.com/office/drawing/2014/main" id="{678F1C2F-9748-014F-4EB9-A4794A8642B3}"/>
                  </a:ext>
                </a:extLst>
              </p:cNvPr>
              <p:cNvCxnSpPr>
                <a:cxnSpLocks/>
                <a:stCxn id="7199" idx="6"/>
                <a:endCxn id="7203" idx="2"/>
              </p:cNvCxnSpPr>
              <p:nvPr/>
            </p:nvCxnSpPr>
            <p:spPr>
              <a:xfrm>
                <a:off x="6168611" y="3342043"/>
                <a:ext cx="226159" cy="113869"/>
              </a:xfrm>
              <a:prstGeom prst="line">
                <a:avLst/>
              </a:prstGeom>
            </p:spPr>
            <p:style>
              <a:lnRef idx="1">
                <a:schemeClr val="dk1"/>
              </a:lnRef>
              <a:fillRef idx="0">
                <a:schemeClr val="dk1"/>
              </a:fillRef>
              <a:effectRef idx="0">
                <a:schemeClr val="dk1"/>
              </a:effectRef>
              <a:fontRef idx="minor">
                <a:schemeClr val="tx1"/>
              </a:fontRef>
            </p:style>
          </p:cxnSp>
          <p:cxnSp>
            <p:nvCxnSpPr>
              <p:cNvPr id="7222" name="Straight Connector 7221">
                <a:extLst>
                  <a:ext uri="{FF2B5EF4-FFF2-40B4-BE49-F238E27FC236}">
                    <a16:creationId xmlns:a16="http://schemas.microsoft.com/office/drawing/2014/main" id="{EA76174A-0992-63CE-AC60-5315B1F00081}"/>
                  </a:ext>
                </a:extLst>
              </p:cNvPr>
              <p:cNvCxnSpPr>
                <a:cxnSpLocks/>
                <a:stCxn id="7201" idx="6"/>
                <a:endCxn id="7203" idx="2"/>
              </p:cNvCxnSpPr>
              <p:nvPr/>
            </p:nvCxnSpPr>
            <p:spPr>
              <a:xfrm flipV="1">
                <a:off x="6168610" y="3455912"/>
                <a:ext cx="226160" cy="352069"/>
              </a:xfrm>
              <a:prstGeom prst="line">
                <a:avLst/>
              </a:prstGeom>
            </p:spPr>
            <p:style>
              <a:lnRef idx="1">
                <a:schemeClr val="dk1"/>
              </a:lnRef>
              <a:fillRef idx="0">
                <a:schemeClr val="dk1"/>
              </a:fillRef>
              <a:effectRef idx="0">
                <a:schemeClr val="dk1"/>
              </a:effectRef>
              <a:fontRef idx="minor">
                <a:schemeClr val="tx1"/>
              </a:fontRef>
            </p:style>
          </p:cxnSp>
          <p:cxnSp>
            <p:nvCxnSpPr>
              <p:cNvPr id="7225" name="Straight Connector 7224">
                <a:extLst>
                  <a:ext uri="{FF2B5EF4-FFF2-40B4-BE49-F238E27FC236}">
                    <a16:creationId xmlns:a16="http://schemas.microsoft.com/office/drawing/2014/main" id="{BEB57C04-8A74-F943-5179-E6DDD85AD124}"/>
                  </a:ext>
                </a:extLst>
              </p:cNvPr>
              <p:cNvCxnSpPr>
                <a:cxnSpLocks/>
                <a:stCxn id="7202" idx="6"/>
                <a:endCxn id="7203" idx="2"/>
              </p:cNvCxnSpPr>
              <p:nvPr/>
            </p:nvCxnSpPr>
            <p:spPr>
              <a:xfrm flipV="1">
                <a:off x="6163913" y="3455912"/>
                <a:ext cx="230857" cy="598382"/>
              </a:xfrm>
              <a:prstGeom prst="line">
                <a:avLst/>
              </a:prstGeom>
            </p:spPr>
            <p:style>
              <a:lnRef idx="1">
                <a:schemeClr val="dk1"/>
              </a:lnRef>
              <a:fillRef idx="0">
                <a:schemeClr val="dk1"/>
              </a:fillRef>
              <a:effectRef idx="0">
                <a:schemeClr val="dk1"/>
              </a:effectRef>
              <a:fontRef idx="minor">
                <a:schemeClr val="tx1"/>
              </a:fontRef>
            </p:style>
          </p:cxnSp>
          <p:cxnSp>
            <p:nvCxnSpPr>
              <p:cNvPr id="7228" name="Straight Connector 7227">
                <a:extLst>
                  <a:ext uri="{FF2B5EF4-FFF2-40B4-BE49-F238E27FC236}">
                    <a16:creationId xmlns:a16="http://schemas.microsoft.com/office/drawing/2014/main" id="{09716E95-E4D9-9064-1A3F-748866EAA051}"/>
                  </a:ext>
                </a:extLst>
              </p:cNvPr>
              <p:cNvCxnSpPr>
                <a:cxnSpLocks/>
                <a:stCxn id="7199" idx="6"/>
                <a:endCxn id="7204" idx="2"/>
              </p:cNvCxnSpPr>
              <p:nvPr/>
            </p:nvCxnSpPr>
            <p:spPr>
              <a:xfrm>
                <a:off x="6168611" y="3342043"/>
                <a:ext cx="226159" cy="353588"/>
              </a:xfrm>
              <a:prstGeom prst="line">
                <a:avLst/>
              </a:prstGeom>
            </p:spPr>
            <p:style>
              <a:lnRef idx="1">
                <a:schemeClr val="dk1"/>
              </a:lnRef>
              <a:fillRef idx="0">
                <a:schemeClr val="dk1"/>
              </a:fillRef>
              <a:effectRef idx="0">
                <a:schemeClr val="dk1"/>
              </a:effectRef>
              <a:fontRef idx="minor">
                <a:schemeClr val="tx1"/>
              </a:fontRef>
            </p:style>
          </p:cxnSp>
          <p:cxnSp>
            <p:nvCxnSpPr>
              <p:cNvPr id="7231" name="Straight Connector 7230">
                <a:extLst>
                  <a:ext uri="{FF2B5EF4-FFF2-40B4-BE49-F238E27FC236}">
                    <a16:creationId xmlns:a16="http://schemas.microsoft.com/office/drawing/2014/main" id="{DD1B2F32-F1F7-B85F-641E-6EB84E40013B}"/>
                  </a:ext>
                </a:extLst>
              </p:cNvPr>
              <p:cNvCxnSpPr>
                <a:cxnSpLocks/>
                <a:stCxn id="7199" idx="6"/>
                <a:endCxn id="7205" idx="2"/>
              </p:cNvCxnSpPr>
              <p:nvPr/>
            </p:nvCxnSpPr>
            <p:spPr>
              <a:xfrm>
                <a:off x="6168611" y="3342043"/>
                <a:ext cx="226159" cy="591608"/>
              </a:xfrm>
              <a:prstGeom prst="line">
                <a:avLst/>
              </a:prstGeom>
            </p:spPr>
            <p:style>
              <a:lnRef idx="1">
                <a:schemeClr val="dk1"/>
              </a:lnRef>
              <a:fillRef idx="0">
                <a:schemeClr val="dk1"/>
              </a:fillRef>
              <a:effectRef idx="0">
                <a:schemeClr val="dk1"/>
              </a:effectRef>
              <a:fontRef idx="minor">
                <a:schemeClr val="tx1"/>
              </a:fontRef>
            </p:style>
          </p:cxnSp>
          <p:cxnSp>
            <p:nvCxnSpPr>
              <p:cNvPr id="4100" name="Straight Connector 4099">
                <a:extLst>
                  <a:ext uri="{FF2B5EF4-FFF2-40B4-BE49-F238E27FC236}">
                    <a16:creationId xmlns:a16="http://schemas.microsoft.com/office/drawing/2014/main" id="{07C4698E-3527-534A-55CF-E939B7484692}"/>
                  </a:ext>
                </a:extLst>
              </p:cNvPr>
              <p:cNvCxnSpPr>
                <a:cxnSpLocks/>
                <a:stCxn id="7200" idx="6"/>
                <a:endCxn id="7204" idx="2"/>
              </p:cNvCxnSpPr>
              <p:nvPr/>
            </p:nvCxnSpPr>
            <p:spPr>
              <a:xfrm>
                <a:off x="6168610" y="3575012"/>
                <a:ext cx="226160" cy="120619"/>
              </a:xfrm>
              <a:prstGeom prst="line">
                <a:avLst/>
              </a:prstGeom>
            </p:spPr>
            <p:style>
              <a:lnRef idx="1">
                <a:schemeClr val="dk1"/>
              </a:lnRef>
              <a:fillRef idx="0">
                <a:schemeClr val="dk1"/>
              </a:fillRef>
              <a:effectRef idx="0">
                <a:schemeClr val="dk1"/>
              </a:effectRef>
              <a:fontRef idx="minor">
                <a:schemeClr val="tx1"/>
              </a:fontRef>
            </p:style>
          </p:cxnSp>
          <p:cxnSp>
            <p:nvCxnSpPr>
              <p:cNvPr id="4103" name="Straight Connector 4102">
                <a:extLst>
                  <a:ext uri="{FF2B5EF4-FFF2-40B4-BE49-F238E27FC236}">
                    <a16:creationId xmlns:a16="http://schemas.microsoft.com/office/drawing/2014/main" id="{867E8F52-22F4-30EB-4BCC-187A76F91074}"/>
                  </a:ext>
                </a:extLst>
              </p:cNvPr>
              <p:cNvCxnSpPr>
                <a:cxnSpLocks/>
                <a:stCxn id="7200" idx="6"/>
                <a:endCxn id="7205" idx="2"/>
              </p:cNvCxnSpPr>
              <p:nvPr/>
            </p:nvCxnSpPr>
            <p:spPr>
              <a:xfrm>
                <a:off x="6168610" y="3575012"/>
                <a:ext cx="226160" cy="358639"/>
              </a:xfrm>
              <a:prstGeom prst="line">
                <a:avLst/>
              </a:prstGeom>
            </p:spPr>
            <p:style>
              <a:lnRef idx="1">
                <a:schemeClr val="dk1"/>
              </a:lnRef>
              <a:fillRef idx="0">
                <a:schemeClr val="dk1"/>
              </a:fillRef>
              <a:effectRef idx="0">
                <a:schemeClr val="dk1"/>
              </a:effectRef>
              <a:fontRef idx="minor">
                <a:schemeClr val="tx1"/>
              </a:fontRef>
            </p:style>
          </p:cxnSp>
          <p:cxnSp>
            <p:nvCxnSpPr>
              <p:cNvPr id="4108" name="Straight Connector 4107">
                <a:extLst>
                  <a:ext uri="{FF2B5EF4-FFF2-40B4-BE49-F238E27FC236}">
                    <a16:creationId xmlns:a16="http://schemas.microsoft.com/office/drawing/2014/main" id="{8CFE2638-1C5F-2343-165C-4D0E5BCB4628}"/>
                  </a:ext>
                </a:extLst>
              </p:cNvPr>
              <p:cNvCxnSpPr>
                <a:cxnSpLocks/>
                <a:stCxn id="7201" idx="6"/>
                <a:endCxn id="7204" idx="2"/>
              </p:cNvCxnSpPr>
              <p:nvPr/>
            </p:nvCxnSpPr>
            <p:spPr>
              <a:xfrm flipV="1">
                <a:off x="6168610" y="3695631"/>
                <a:ext cx="226160" cy="112350"/>
              </a:xfrm>
              <a:prstGeom prst="line">
                <a:avLst/>
              </a:prstGeom>
            </p:spPr>
            <p:style>
              <a:lnRef idx="1">
                <a:schemeClr val="dk1"/>
              </a:lnRef>
              <a:fillRef idx="0">
                <a:schemeClr val="dk1"/>
              </a:fillRef>
              <a:effectRef idx="0">
                <a:schemeClr val="dk1"/>
              </a:effectRef>
              <a:fontRef idx="minor">
                <a:schemeClr val="tx1"/>
              </a:fontRef>
            </p:style>
          </p:cxnSp>
          <p:cxnSp>
            <p:nvCxnSpPr>
              <p:cNvPr id="4112" name="Straight Connector 4111">
                <a:extLst>
                  <a:ext uri="{FF2B5EF4-FFF2-40B4-BE49-F238E27FC236}">
                    <a16:creationId xmlns:a16="http://schemas.microsoft.com/office/drawing/2014/main" id="{3978F88F-AE11-76BA-B845-AFE774E9AA0D}"/>
                  </a:ext>
                </a:extLst>
              </p:cNvPr>
              <p:cNvCxnSpPr>
                <a:cxnSpLocks/>
                <a:stCxn id="7201" idx="6"/>
                <a:endCxn id="7205" idx="2"/>
              </p:cNvCxnSpPr>
              <p:nvPr/>
            </p:nvCxnSpPr>
            <p:spPr>
              <a:xfrm>
                <a:off x="6168610" y="3807981"/>
                <a:ext cx="226160" cy="125670"/>
              </a:xfrm>
              <a:prstGeom prst="line">
                <a:avLst/>
              </a:prstGeom>
            </p:spPr>
            <p:style>
              <a:lnRef idx="1">
                <a:schemeClr val="dk1"/>
              </a:lnRef>
              <a:fillRef idx="0">
                <a:schemeClr val="dk1"/>
              </a:fillRef>
              <a:effectRef idx="0">
                <a:schemeClr val="dk1"/>
              </a:effectRef>
              <a:fontRef idx="minor">
                <a:schemeClr val="tx1"/>
              </a:fontRef>
            </p:style>
          </p:cxnSp>
          <p:cxnSp>
            <p:nvCxnSpPr>
              <p:cNvPr id="4119" name="Straight Connector 4118">
                <a:extLst>
                  <a:ext uri="{FF2B5EF4-FFF2-40B4-BE49-F238E27FC236}">
                    <a16:creationId xmlns:a16="http://schemas.microsoft.com/office/drawing/2014/main" id="{261FBCC4-5CA0-0315-4AD4-74B6B3E87637}"/>
                  </a:ext>
                </a:extLst>
              </p:cNvPr>
              <p:cNvCxnSpPr>
                <a:cxnSpLocks/>
                <a:stCxn id="7202" idx="6"/>
                <a:endCxn id="7205" idx="2"/>
              </p:cNvCxnSpPr>
              <p:nvPr/>
            </p:nvCxnSpPr>
            <p:spPr>
              <a:xfrm flipV="1">
                <a:off x="6163913" y="3933651"/>
                <a:ext cx="230857" cy="120643"/>
              </a:xfrm>
              <a:prstGeom prst="line">
                <a:avLst/>
              </a:prstGeom>
            </p:spPr>
            <p:style>
              <a:lnRef idx="1">
                <a:schemeClr val="dk1"/>
              </a:lnRef>
              <a:fillRef idx="0">
                <a:schemeClr val="dk1"/>
              </a:fillRef>
              <a:effectRef idx="0">
                <a:schemeClr val="dk1"/>
              </a:effectRef>
              <a:fontRef idx="minor">
                <a:schemeClr val="tx1"/>
              </a:fontRef>
            </p:style>
          </p:cxnSp>
          <p:cxnSp>
            <p:nvCxnSpPr>
              <p:cNvPr id="4123" name="Straight Connector 4122">
                <a:extLst>
                  <a:ext uri="{FF2B5EF4-FFF2-40B4-BE49-F238E27FC236}">
                    <a16:creationId xmlns:a16="http://schemas.microsoft.com/office/drawing/2014/main" id="{79F2EA6D-9463-C629-B2B6-5913F049DF10}"/>
                  </a:ext>
                </a:extLst>
              </p:cNvPr>
              <p:cNvCxnSpPr>
                <a:cxnSpLocks/>
                <a:endCxn id="7204" idx="2"/>
              </p:cNvCxnSpPr>
              <p:nvPr/>
            </p:nvCxnSpPr>
            <p:spPr>
              <a:xfrm flipV="1">
                <a:off x="6170518" y="3695631"/>
                <a:ext cx="224252" cy="363507"/>
              </a:xfrm>
              <a:prstGeom prst="line">
                <a:avLst/>
              </a:prstGeom>
            </p:spPr>
            <p:style>
              <a:lnRef idx="1">
                <a:schemeClr val="dk1"/>
              </a:lnRef>
              <a:fillRef idx="0">
                <a:schemeClr val="dk1"/>
              </a:fillRef>
              <a:effectRef idx="0">
                <a:schemeClr val="dk1"/>
              </a:effectRef>
              <a:fontRef idx="minor">
                <a:schemeClr val="tx1"/>
              </a:fontRef>
            </p:style>
          </p:cxnSp>
          <p:cxnSp>
            <p:nvCxnSpPr>
              <p:cNvPr id="4126" name="Straight Connector 4125">
                <a:extLst>
                  <a:ext uri="{FF2B5EF4-FFF2-40B4-BE49-F238E27FC236}">
                    <a16:creationId xmlns:a16="http://schemas.microsoft.com/office/drawing/2014/main" id="{8D4CD55A-F529-02EB-82CB-EB537AF0E9B7}"/>
                  </a:ext>
                </a:extLst>
              </p:cNvPr>
              <p:cNvCxnSpPr>
                <a:cxnSpLocks/>
                <a:stCxn id="7203" idx="6"/>
                <a:endCxn id="7206" idx="2"/>
              </p:cNvCxnSpPr>
              <p:nvPr/>
            </p:nvCxnSpPr>
            <p:spPr>
              <a:xfrm>
                <a:off x="6519667" y="3455912"/>
                <a:ext cx="226609" cy="119099"/>
              </a:xfrm>
              <a:prstGeom prst="line">
                <a:avLst/>
              </a:prstGeom>
            </p:spPr>
            <p:style>
              <a:lnRef idx="1">
                <a:schemeClr val="dk1"/>
              </a:lnRef>
              <a:fillRef idx="0">
                <a:schemeClr val="dk1"/>
              </a:fillRef>
              <a:effectRef idx="0">
                <a:schemeClr val="dk1"/>
              </a:effectRef>
              <a:fontRef idx="minor">
                <a:schemeClr val="tx1"/>
              </a:fontRef>
            </p:style>
          </p:cxnSp>
          <p:cxnSp>
            <p:nvCxnSpPr>
              <p:cNvPr id="4129" name="Straight Connector 4128">
                <a:extLst>
                  <a:ext uri="{FF2B5EF4-FFF2-40B4-BE49-F238E27FC236}">
                    <a16:creationId xmlns:a16="http://schemas.microsoft.com/office/drawing/2014/main" id="{77284AA2-5FD5-5635-D5E6-154F487172C0}"/>
                  </a:ext>
                </a:extLst>
              </p:cNvPr>
              <p:cNvCxnSpPr>
                <a:cxnSpLocks/>
                <a:stCxn id="7204" idx="6"/>
                <a:endCxn id="7206" idx="2"/>
              </p:cNvCxnSpPr>
              <p:nvPr/>
            </p:nvCxnSpPr>
            <p:spPr>
              <a:xfrm flipV="1">
                <a:off x="6519667" y="3575011"/>
                <a:ext cx="226609" cy="120620"/>
              </a:xfrm>
              <a:prstGeom prst="line">
                <a:avLst/>
              </a:prstGeom>
            </p:spPr>
            <p:style>
              <a:lnRef idx="1">
                <a:schemeClr val="dk1"/>
              </a:lnRef>
              <a:fillRef idx="0">
                <a:schemeClr val="dk1"/>
              </a:fillRef>
              <a:effectRef idx="0">
                <a:schemeClr val="dk1"/>
              </a:effectRef>
              <a:fontRef idx="minor">
                <a:schemeClr val="tx1"/>
              </a:fontRef>
            </p:style>
          </p:cxnSp>
          <p:cxnSp>
            <p:nvCxnSpPr>
              <p:cNvPr id="4132" name="Straight Connector 4131">
                <a:extLst>
                  <a:ext uri="{FF2B5EF4-FFF2-40B4-BE49-F238E27FC236}">
                    <a16:creationId xmlns:a16="http://schemas.microsoft.com/office/drawing/2014/main" id="{4F56B7CA-C92E-C8B0-75D7-15E9B73E8423}"/>
                  </a:ext>
                </a:extLst>
              </p:cNvPr>
              <p:cNvCxnSpPr>
                <a:cxnSpLocks/>
                <a:stCxn id="7205" idx="6"/>
                <a:endCxn id="7206" idx="2"/>
              </p:cNvCxnSpPr>
              <p:nvPr/>
            </p:nvCxnSpPr>
            <p:spPr>
              <a:xfrm flipV="1">
                <a:off x="6519667" y="3575011"/>
                <a:ext cx="226609" cy="358640"/>
              </a:xfrm>
              <a:prstGeom prst="line">
                <a:avLst/>
              </a:prstGeom>
            </p:spPr>
            <p:style>
              <a:lnRef idx="1">
                <a:schemeClr val="dk1"/>
              </a:lnRef>
              <a:fillRef idx="0">
                <a:schemeClr val="dk1"/>
              </a:fillRef>
              <a:effectRef idx="0">
                <a:schemeClr val="dk1"/>
              </a:effectRef>
              <a:fontRef idx="minor">
                <a:schemeClr val="tx1"/>
              </a:fontRef>
            </p:style>
          </p:cxnSp>
          <p:cxnSp>
            <p:nvCxnSpPr>
              <p:cNvPr id="4135" name="Straight Connector 4134">
                <a:extLst>
                  <a:ext uri="{FF2B5EF4-FFF2-40B4-BE49-F238E27FC236}">
                    <a16:creationId xmlns:a16="http://schemas.microsoft.com/office/drawing/2014/main" id="{91B36CDE-C0A7-B5C5-E149-C8C78AA2B100}"/>
                  </a:ext>
                </a:extLst>
              </p:cNvPr>
              <p:cNvCxnSpPr>
                <a:cxnSpLocks/>
                <a:stCxn id="7203" idx="6"/>
                <a:endCxn id="7207" idx="2"/>
              </p:cNvCxnSpPr>
              <p:nvPr/>
            </p:nvCxnSpPr>
            <p:spPr>
              <a:xfrm>
                <a:off x="6519667" y="3455912"/>
                <a:ext cx="226610" cy="364616"/>
              </a:xfrm>
              <a:prstGeom prst="line">
                <a:avLst/>
              </a:prstGeom>
            </p:spPr>
            <p:style>
              <a:lnRef idx="1">
                <a:schemeClr val="dk1"/>
              </a:lnRef>
              <a:fillRef idx="0">
                <a:schemeClr val="dk1"/>
              </a:fillRef>
              <a:effectRef idx="0">
                <a:schemeClr val="dk1"/>
              </a:effectRef>
              <a:fontRef idx="minor">
                <a:schemeClr val="tx1"/>
              </a:fontRef>
            </p:style>
          </p:cxnSp>
          <p:cxnSp>
            <p:nvCxnSpPr>
              <p:cNvPr id="4138" name="Straight Connector 4137">
                <a:extLst>
                  <a:ext uri="{FF2B5EF4-FFF2-40B4-BE49-F238E27FC236}">
                    <a16:creationId xmlns:a16="http://schemas.microsoft.com/office/drawing/2014/main" id="{EDC24A60-3E9E-3801-91A5-851344661080}"/>
                  </a:ext>
                </a:extLst>
              </p:cNvPr>
              <p:cNvCxnSpPr>
                <a:cxnSpLocks/>
                <a:stCxn id="7204" idx="6"/>
                <a:endCxn id="7207" idx="2"/>
              </p:cNvCxnSpPr>
              <p:nvPr/>
            </p:nvCxnSpPr>
            <p:spPr>
              <a:xfrm>
                <a:off x="6519667" y="3695631"/>
                <a:ext cx="226610" cy="124897"/>
              </a:xfrm>
              <a:prstGeom prst="line">
                <a:avLst/>
              </a:prstGeom>
            </p:spPr>
            <p:style>
              <a:lnRef idx="1">
                <a:schemeClr val="dk1"/>
              </a:lnRef>
              <a:fillRef idx="0">
                <a:schemeClr val="dk1"/>
              </a:fillRef>
              <a:effectRef idx="0">
                <a:schemeClr val="dk1"/>
              </a:effectRef>
              <a:fontRef idx="minor">
                <a:schemeClr val="tx1"/>
              </a:fontRef>
            </p:style>
          </p:cxnSp>
          <p:cxnSp>
            <p:nvCxnSpPr>
              <p:cNvPr id="4141" name="Straight Connector 4140">
                <a:extLst>
                  <a:ext uri="{FF2B5EF4-FFF2-40B4-BE49-F238E27FC236}">
                    <a16:creationId xmlns:a16="http://schemas.microsoft.com/office/drawing/2014/main" id="{04D8D9AB-0492-E56B-71A6-BFFBF75A8AF8}"/>
                  </a:ext>
                </a:extLst>
              </p:cNvPr>
              <p:cNvCxnSpPr>
                <a:cxnSpLocks/>
                <a:stCxn id="7205" idx="6"/>
                <a:endCxn id="7207" idx="2"/>
              </p:cNvCxnSpPr>
              <p:nvPr/>
            </p:nvCxnSpPr>
            <p:spPr>
              <a:xfrm flipV="1">
                <a:off x="6519667" y="3820528"/>
                <a:ext cx="226610" cy="113123"/>
              </a:xfrm>
              <a:prstGeom prst="line">
                <a:avLst/>
              </a:prstGeom>
            </p:spPr>
            <p:style>
              <a:lnRef idx="1">
                <a:schemeClr val="dk1"/>
              </a:lnRef>
              <a:fillRef idx="0">
                <a:schemeClr val="dk1"/>
              </a:fillRef>
              <a:effectRef idx="0">
                <a:schemeClr val="dk1"/>
              </a:effectRef>
              <a:fontRef idx="minor">
                <a:schemeClr val="tx1"/>
              </a:fontRef>
            </p:style>
          </p:cxnSp>
          <p:cxnSp>
            <p:nvCxnSpPr>
              <p:cNvPr id="4144" name="Straight Connector 4143">
                <a:extLst>
                  <a:ext uri="{FF2B5EF4-FFF2-40B4-BE49-F238E27FC236}">
                    <a16:creationId xmlns:a16="http://schemas.microsoft.com/office/drawing/2014/main" id="{F735E502-E56C-6C88-ED17-0D65CBE3EB32}"/>
                  </a:ext>
                </a:extLst>
              </p:cNvPr>
              <p:cNvCxnSpPr>
                <a:cxnSpLocks/>
                <a:stCxn id="7206" idx="6"/>
                <a:endCxn id="7208" idx="2"/>
              </p:cNvCxnSpPr>
              <p:nvPr/>
            </p:nvCxnSpPr>
            <p:spPr>
              <a:xfrm flipV="1">
                <a:off x="6871173" y="3463174"/>
                <a:ext cx="232437" cy="111837"/>
              </a:xfrm>
              <a:prstGeom prst="line">
                <a:avLst/>
              </a:prstGeom>
            </p:spPr>
            <p:style>
              <a:lnRef idx="1">
                <a:schemeClr val="dk1"/>
              </a:lnRef>
              <a:fillRef idx="0">
                <a:schemeClr val="dk1"/>
              </a:fillRef>
              <a:effectRef idx="0">
                <a:schemeClr val="dk1"/>
              </a:effectRef>
              <a:fontRef idx="minor">
                <a:schemeClr val="tx1"/>
              </a:fontRef>
            </p:style>
          </p:cxnSp>
          <p:cxnSp>
            <p:nvCxnSpPr>
              <p:cNvPr id="4148" name="Straight Connector 4147">
                <a:extLst>
                  <a:ext uri="{FF2B5EF4-FFF2-40B4-BE49-F238E27FC236}">
                    <a16:creationId xmlns:a16="http://schemas.microsoft.com/office/drawing/2014/main" id="{BE897DB9-EF40-4F22-2742-15AFA8F7F911}"/>
                  </a:ext>
                </a:extLst>
              </p:cNvPr>
              <p:cNvCxnSpPr>
                <a:cxnSpLocks/>
                <a:stCxn id="7207" idx="6"/>
                <a:endCxn id="7208" idx="2"/>
              </p:cNvCxnSpPr>
              <p:nvPr/>
            </p:nvCxnSpPr>
            <p:spPr>
              <a:xfrm flipV="1">
                <a:off x="6871174" y="3463174"/>
                <a:ext cx="232436" cy="357354"/>
              </a:xfrm>
              <a:prstGeom prst="line">
                <a:avLst/>
              </a:prstGeom>
            </p:spPr>
            <p:style>
              <a:lnRef idx="1">
                <a:schemeClr val="dk1"/>
              </a:lnRef>
              <a:fillRef idx="0">
                <a:schemeClr val="dk1"/>
              </a:fillRef>
              <a:effectRef idx="0">
                <a:schemeClr val="dk1"/>
              </a:effectRef>
              <a:fontRef idx="minor">
                <a:schemeClr val="tx1"/>
              </a:fontRef>
            </p:style>
          </p:cxnSp>
          <p:cxnSp>
            <p:nvCxnSpPr>
              <p:cNvPr id="4151" name="Straight Connector 4150">
                <a:extLst>
                  <a:ext uri="{FF2B5EF4-FFF2-40B4-BE49-F238E27FC236}">
                    <a16:creationId xmlns:a16="http://schemas.microsoft.com/office/drawing/2014/main" id="{7AA88582-30A7-2E36-189F-D917215E6F37}"/>
                  </a:ext>
                </a:extLst>
              </p:cNvPr>
              <p:cNvCxnSpPr>
                <a:cxnSpLocks/>
                <a:stCxn id="7206" idx="6"/>
                <a:endCxn id="7209" idx="2"/>
              </p:cNvCxnSpPr>
              <p:nvPr/>
            </p:nvCxnSpPr>
            <p:spPr>
              <a:xfrm>
                <a:off x="6871173" y="3575011"/>
                <a:ext cx="239848" cy="120620"/>
              </a:xfrm>
              <a:prstGeom prst="line">
                <a:avLst/>
              </a:prstGeom>
            </p:spPr>
            <p:style>
              <a:lnRef idx="1">
                <a:schemeClr val="dk1"/>
              </a:lnRef>
              <a:fillRef idx="0">
                <a:schemeClr val="dk1"/>
              </a:fillRef>
              <a:effectRef idx="0">
                <a:schemeClr val="dk1"/>
              </a:effectRef>
              <a:fontRef idx="minor">
                <a:schemeClr val="tx1"/>
              </a:fontRef>
            </p:style>
          </p:cxnSp>
          <p:cxnSp>
            <p:nvCxnSpPr>
              <p:cNvPr id="4154" name="Straight Connector 4153">
                <a:extLst>
                  <a:ext uri="{FF2B5EF4-FFF2-40B4-BE49-F238E27FC236}">
                    <a16:creationId xmlns:a16="http://schemas.microsoft.com/office/drawing/2014/main" id="{637DA9E2-3D05-F394-C12F-8C70E2A87BAF}"/>
                  </a:ext>
                </a:extLst>
              </p:cNvPr>
              <p:cNvCxnSpPr>
                <a:cxnSpLocks/>
                <a:stCxn id="7207" idx="6"/>
                <a:endCxn id="7209" idx="2"/>
              </p:cNvCxnSpPr>
              <p:nvPr/>
            </p:nvCxnSpPr>
            <p:spPr>
              <a:xfrm flipV="1">
                <a:off x="6871174" y="3695631"/>
                <a:ext cx="239847" cy="124897"/>
              </a:xfrm>
              <a:prstGeom prst="line">
                <a:avLst/>
              </a:prstGeom>
            </p:spPr>
            <p:style>
              <a:lnRef idx="1">
                <a:schemeClr val="dk1"/>
              </a:lnRef>
              <a:fillRef idx="0">
                <a:schemeClr val="dk1"/>
              </a:fillRef>
              <a:effectRef idx="0">
                <a:schemeClr val="dk1"/>
              </a:effectRef>
              <a:fontRef idx="minor">
                <a:schemeClr val="tx1"/>
              </a:fontRef>
            </p:style>
          </p:cxnSp>
          <p:cxnSp>
            <p:nvCxnSpPr>
              <p:cNvPr id="4157" name="Straight Connector 4156">
                <a:extLst>
                  <a:ext uri="{FF2B5EF4-FFF2-40B4-BE49-F238E27FC236}">
                    <a16:creationId xmlns:a16="http://schemas.microsoft.com/office/drawing/2014/main" id="{9906B160-59FD-9038-5C8F-129B48C627B3}"/>
                  </a:ext>
                </a:extLst>
              </p:cNvPr>
              <p:cNvCxnSpPr>
                <a:cxnSpLocks/>
                <a:stCxn id="7206" idx="6"/>
                <a:endCxn id="7210" idx="2"/>
              </p:cNvCxnSpPr>
              <p:nvPr/>
            </p:nvCxnSpPr>
            <p:spPr>
              <a:xfrm>
                <a:off x="6871173" y="3575011"/>
                <a:ext cx="239847" cy="364420"/>
              </a:xfrm>
              <a:prstGeom prst="line">
                <a:avLst/>
              </a:prstGeom>
            </p:spPr>
            <p:style>
              <a:lnRef idx="1">
                <a:schemeClr val="dk1"/>
              </a:lnRef>
              <a:fillRef idx="0">
                <a:schemeClr val="dk1"/>
              </a:fillRef>
              <a:effectRef idx="0">
                <a:schemeClr val="dk1"/>
              </a:effectRef>
              <a:fontRef idx="minor">
                <a:schemeClr val="tx1"/>
              </a:fontRef>
            </p:style>
          </p:cxnSp>
          <p:cxnSp>
            <p:nvCxnSpPr>
              <p:cNvPr id="7232" name="Straight Connector 7231">
                <a:extLst>
                  <a:ext uri="{FF2B5EF4-FFF2-40B4-BE49-F238E27FC236}">
                    <a16:creationId xmlns:a16="http://schemas.microsoft.com/office/drawing/2014/main" id="{5F1975B6-35AC-82EE-1B7B-041E7A5365F3}"/>
                  </a:ext>
                </a:extLst>
              </p:cNvPr>
              <p:cNvCxnSpPr>
                <a:cxnSpLocks/>
                <a:stCxn id="7207" idx="6"/>
                <a:endCxn id="7210" idx="2"/>
              </p:cNvCxnSpPr>
              <p:nvPr/>
            </p:nvCxnSpPr>
            <p:spPr>
              <a:xfrm>
                <a:off x="6871174" y="3820528"/>
                <a:ext cx="239846" cy="118903"/>
              </a:xfrm>
              <a:prstGeom prst="line">
                <a:avLst/>
              </a:prstGeom>
            </p:spPr>
            <p:style>
              <a:lnRef idx="1">
                <a:schemeClr val="dk1"/>
              </a:lnRef>
              <a:fillRef idx="0">
                <a:schemeClr val="dk1"/>
              </a:fillRef>
              <a:effectRef idx="0">
                <a:schemeClr val="dk1"/>
              </a:effectRef>
              <a:fontRef idx="minor">
                <a:schemeClr val="tx1"/>
              </a:fontRef>
            </p:style>
          </p:cxnSp>
          <p:cxnSp>
            <p:nvCxnSpPr>
              <p:cNvPr id="7235" name="Straight Connector 7234">
                <a:extLst>
                  <a:ext uri="{FF2B5EF4-FFF2-40B4-BE49-F238E27FC236}">
                    <a16:creationId xmlns:a16="http://schemas.microsoft.com/office/drawing/2014/main" id="{9232F3F8-B319-532F-7680-28BBCA20ADAC}"/>
                  </a:ext>
                </a:extLst>
              </p:cNvPr>
              <p:cNvCxnSpPr>
                <a:cxnSpLocks/>
                <a:stCxn id="7208" idx="6"/>
                <a:endCxn id="7211" idx="2"/>
              </p:cNvCxnSpPr>
              <p:nvPr/>
            </p:nvCxnSpPr>
            <p:spPr>
              <a:xfrm flipV="1">
                <a:off x="7228507" y="3342043"/>
                <a:ext cx="236682" cy="121131"/>
              </a:xfrm>
              <a:prstGeom prst="line">
                <a:avLst/>
              </a:prstGeom>
            </p:spPr>
            <p:style>
              <a:lnRef idx="1">
                <a:schemeClr val="dk1"/>
              </a:lnRef>
              <a:fillRef idx="0">
                <a:schemeClr val="dk1"/>
              </a:fillRef>
              <a:effectRef idx="0">
                <a:schemeClr val="dk1"/>
              </a:effectRef>
              <a:fontRef idx="minor">
                <a:schemeClr val="tx1"/>
              </a:fontRef>
            </p:style>
          </p:cxnSp>
          <p:cxnSp>
            <p:nvCxnSpPr>
              <p:cNvPr id="7238" name="Straight Connector 7237">
                <a:extLst>
                  <a:ext uri="{FF2B5EF4-FFF2-40B4-BE49-F238E27FC236}">
                    <a16:creationId xmlns:a16="http://schemas.microsoft.com/office/drawing/2014/main" id="{90E9D013-8A53-1C90-5380-5D6699F25A72}"/>
                  </a:ext>
                </a:extLst>
              </p:cNvPr>
              <p:cNvCxnSpPr>
                <a:cxnSpLocks/>
                <a:stCxn id="7209" idx="6"/>
                <a:endCxn id="7211" idx="2"/>
              </p:cNvCxnSpPr>
              <p:nvPr/>
            </p:nvCxnSpPr>
            <p:spPr>
              <a:xfrm flipV="1">
                <a:off x="7235918" y="3342043"/>
                <a:ext cx="229271" cy="353588"/>
              </a:xfrm>
              <a:prstGeom prst="line">
                <a:avLst/>
              </a:prstGeom>
            </p:spPr>
            <p:style>
              <a:lnRef idx="1">
                <a:schemeClr val="dk1"/>
              </a:lnRef>
              <a:fillRef idx="0">
                <a:schemeClr val="dk1"/>
              </a:fillRef>
              <a:effectRef idx="0">
                <a:schemeClr val="dk1"/>
              </a:effectRef>
              <a:fontRef idx="minor">
                <a:schemeClr val="tx1"/>
              </a:fontRef>
            </p:style>
          </p:cxnSp>
          <p:cxnSp>
            <p:nvCxnSpPr>
              <p:cNvPr id="7241" name="Straight Connector 7240">
                <a:extLst>
                  <a:ext uri="{FF2B5EF4-FFF2-40B4-BE49-F238E27FC236}">
                    <a16:creationId xmlns:a16="http://schemas.microsoft.com/office/drawing/2014/main" id="{4A3365A3-13A5-01A2-87E2-B15BF8A15144}"/>
                  </a:ext>
                </a:extLst>
              </p:cNvPr>
              <p:cNvCxnSpPr>
                <a:cxnSpLocks/>
                <a:stCxn id="7210" idx="6"/>
                <a:endCxn id="7211" idx="2"/>
              </p:cNvCxnSpPr>
              <p:nvPr/>
            </p:nvCxnSpPr>
            <p:spPr>
              <a:xfrm flipV="1">
                <a:off x="7235917" y="3342043"/>
                <a:ext cx="229272" cy="597388"/>
              </a:xfrm>
              <a:prstGeom prst="line">
                <a:avLst/>
              </a:prstGeom>
            </p:spPr>
            <p:style>
              <a:lnRef idx="1">
                <a:schemeClr val="dk1"/>
              </a:lnRef>
              <a:fillRef idx="0">
                <a:schemeClr val="dk1"/>
              </a:fillRef>
              <a:effectRef idx="0">
                <a:schemeClr val="dk1"/>
              </a:effectRef>
              <a:fontRef idx="minor">
                <a:schemeClr val="tx1"/>
              </a:fontRef>
            </p:style>
          </p:cxnSp>
          <p:cxnSp>
            <p:nvCxnSpPr>
              <p:cNvPr id="7244" name="Straight Connector 7243">
                <a:extLst>
                  <a:ext uri="{FF2B5EF4-FFF2-40B4-BE49-F238E27FC236}">
                    <a16:creationId xmlns:a16="http://schemas.microsoft.com/office/drawing/2014/main" id="{0445388C-59DD-D60E-4DA2-210A47102438}"/>
                  </a:ext>
                </a:extLst>
              </p:cNvPr>
              <p:cNvCxnSpPr>
                <a:cxnSpLocks/>
                <a:stCxn id="7208" idx="6"/>
                <a:endCxn id="7212" idx="2"/>
              </p:cNvCxnSpPr>
              <p:nvPr/>
            </p:nvCxnSpPr>
            <p:spPr>
              <a:xfrm>
                <a:off x="7228507" y="3463174"/>
                <a:ext cx="236681" cy="124130"/>
              </a:xfrm>
              <a:prstGeom prst="line">
                <a:avLst/>
              </a:prstGeom>
            </p:spPr>
            <p:style>
              <a:lnRef idx="1">
                <a:schemeClr val="dk1"/>
              </a:lnRef>
              <a:fillRef idx="0">
                <a:schemeClr val="dk1"/>
              </a:fillRef>
              <a:effectRef idx="0">
                <a:schemeClr val="dk1"/>
              </a:effectRef>
              <a:fontRef idx="minor">
                <a:schemeClr val="tx1"/>
              </a:fontRef>
            </p:style>
          </p:cxnSp>
          <p:cxnSp>
            <p:nvCxnSpPr>
              <p:cNvPr id="7247" name="Straight Connector 7246">
                <a:extLst>
                  <a:ext uri="{FF2B5EF4-FFF2-40B4-BE49-F238E27FC236}">
                    <a16:creationId xmlns:a16="http://schemas.microsoft.com/office/drawing/2014/main" id="{1E8B9737-5F99-EEFA-13BD-439483DD51D7}"/>
                  </a:ext>
                </a:extLst>
              </p:cNvPr>
              <p:cNvCxnSpPr>
                <a:cxnSpLocks/>
                <a:stCxn id="7209" idx="6"/>
                <a:endCxn id="7212" idx="2"/>
              </p:cNvCxnSpPr>
              <p:nvPr/>
            </p:nvCxnSpPr>
            <p:spPr>
              <a:xfrm flipV="1">
                <a:off x="7235918" y="3587304"/>
                <a:ext cx="229270" cy="108327"/>
              </a:xfrm>
              <a:prstGeom prst="line">
                <a:avLst/>
              </a:prstGeom>
            </p:spPr>
            <p:style>
              <a:lnRef idx="1">
                <a:schemeClr val="dk1"/>
              </a:lnRef>
              <a:fillRef idx="0">
                <a:schemeClr val="dk1"/>
              </a:fillRef>
              <a:effectRef idx="0">
                <a:schemeClr val="dk1"/>
              </a:effectRef>
              <a:fontRef idx="minor">
                <a:schemeClr val="tx1"/>
              </a:fontRef>
            </p:style>
          </p:cxnSp>
          <p:cxnSp>
            <p:nvCxnSpPr>
              <p:cNvPr id="7250" name="Straight Connector 7249">
                <a:extLst>
                  <a:ext uri="{FF2B5EF4-FFF2-40B4-BE49-F238E27FC236}">
                    <a16:creationId xmlns:a16="http://schemas.microsoft.com/office/drawing/2014/main" id="{0B0A24B1-2226-9B48-77A9-5DFCDCF59F7C}"/>
                  </a:ext>
                </a:extLst>
              </p:cNvPr>
              <p:cNvCxnSpPr>
                <a:cxnSpLocks/>
                <a:stCxn id="7210" idx="6"/>
                <a:endCxn id="7212" idx="2"/>
              </p:cNvCxnSpPr>
              <p:nvPr/>
            </p:nvCxnSpPr>
            <p:spPr>
              <a:xfrm flipV="1">
                <a:off x="7235917" y="3587304"/>
                <a:ext cx="229271" cy="352127"/>
              </a:xfrm>
              <a:prstGeom prst="line">
                <a:avLst/>
              </a:prstGeom>
            </p:spPr>
            <p:style>
              <a:lnRef idx="1">
                <a:schemeClr val="dk1"/>
              </a:lnRef>
              <a:fillRef idx="0">
                <a:schemeClr val="dk1"/>
              </a:fillRef>
              <a:effectRef idx="0">
                <a:schemeClr val="dk1"/>
              </a:effectRef>
              <a:fontRef idx="minor">
                <a:schemeClr val="tx1"/>
              </a:fontRef>
            </p:style>
          </p:cxnSp>
          <p:cxnSp>
            <p:nvCxnSpPr>
              <p:cNvPr id="7253" name="Straight Connector 7252">
                <a:extLst>
                  <a:ext uri="{FF2B5EF4-FFF2-40B4-BE49-F238E27FC236}">
                    <a16:creationId xmlns:a16="http://schemas.microsoft.com/office/drawing/2014/main" id="{65F3638A-5FE2-A8D4-38B6-DAD3F676BBD4}"/>
                  </a:ext>
                </a:extLst>
              </p:cNvPr>
              <p:cNvCxnSpPr>
                <a:cxnSpLocks/>
                <a:stCxn id="7208" idx="6"/>
                <a:endCxn id="7213" idx="2"/>
              </p:cNvCxnSpPr>
              <p:nvPr/>
            </p:nvCxnSpPr>
            <p:spPr>
              <a:xfrm>
                <a:off x="7228507" y="3463174"/>
                <a:ext cx="237388" cy="344807"/>
              </a:xfrm>
              <a:prstGeom prst="line">
                <a:avLst/>
              </a:prstGeom>
            </p:spPr>
            <p:style>
              <a:lnRef idx="1">
                <a:schemeClr val="dk1"/>
              </a:lnRef>
              <a:fillRef idx="0">
                <a:schemeClr val="dk1"/>
              </a:fillRef>
              <a:effectRef idx="0">
                <a:schemeClr val="dk1"/>
              </a:effectRef>
              <a:fontRef idx="minor">
                <a:schemeClr val="tx1"/>
              </a:fontRef>
            </p:style>
          </p:cxnSp>
          <p:cxnSp>
            <p:nvCxnSpPr>
              <p:cNvPr id="7256" name="Straight Connector 7255">
                <a:extLst>
                  <a:ext uri="{FF2B5EF4-FFF2-40B4-BE49-F238E27FC236}">
                    <a16:creationId xmlns:a16="http://schemas.microsoft.com/office/drawing/2014/main" id="{0CBBA6C4-51A9-A0C4-BCAB-41A270FAA127}"/>
                  </a:ext>
                </a:extLst>
              </p:cNvPr>
              <p:cNvCxnSpPr>
                <a:cxnSpLocks/>
                <a:stCxn id="7209" idx="6"/>
                <a:endCxn id="7213" idx="2"/>
              </p:cNvCxnSpPr>
              <p:nvPr/>
            </p:nvCxnSpPr>
            <p:spPr>
              <a:xfrm>
                <a:off x="7235918" y="3695631"/>
                <a:ext cx="229977" cy="112350"/>
              </a:xfrm>
              <a:prstGeom prst="line">
                <a:avLst/>
              </a:prstGeom>
            </p:spPr>
            <p:style>
              <a:lnRef idx="1">
                <a:schemeClr val="dk1"/>
              </a:lnRef>
              <a:fillRef idx="0">
                <a:schemeClr val="dk1"/>
              </a:fillRef>
              <a:effectRef idx="0">
                <a:schemeClr val="dk1"/>
              </a:effectRef>
              <a:fontRef idx="minor">
                <a:schemeClr val="tx1"/>
              </a:fontRef>
            </p:style>
          </p:cxnSp>
          <p:cxnSp>
            <p:nvCxnSpPr>
              <p:cNvPr id="7259" name="Straight Connector 7258">
                <a:extLst>
                  <a:ext uri="{FF2B5EF4-FFF2-40B4-BE49-F238E27FC236}">
                    <a16:creationId xmlns:a16="http://schemas.microsoft.com/office/drawing/2014/main" id="{F39F303A-4621-A464-8711-5A7CC47FD6D8}"/>
                  </a:ext>
                </a:extLst>
              </p:cNvPr>
              <p:cNvCxnSpPr>
                <a:cxnSpLocks/>
                <a:stCxn id="7210" idx="6"/>
                <a:endCxn id="7213" idx="2"/>
              </p:cNvCxnSpPr>
              <p:nvPr/>
            </p:nvCxnSpPr>
            <p:spPr>
              <a:xfrm flipV="1">
                <a:off x="7235917" y="3807981"/>
                <a:ext cx="229978" cy="131450"/>
              </a:xfrm>
              <a:prstGeom prst="line">
                <a:avLst/>
              </a:prstGeom>
            </p:spPr>
            <p:style>
              <a:lnRef idx="1">
                <a:schemeClr val="dk1"/>
              </a:lnRef>
              <a:fillRef idx="0">
                <a:schemeClr val="dk1"/>
              </a:fillRef>
              <a:effectRef idx="0">
                <a:schemeClr val="dk1"/>
              </a:effectRef>
              <a:fontRef idx="minor">
                <a:schemeClr val="tx1"/>
              </a:fontRef>
            </p:style>
          </p:cxnSp>
          <p:cxnSp>
            <p:nvCxnSpPr>
              <p:cNvPr id="7262" name="Straight Connector 7261">
                <a:extLst>
                  <a:ext uri="{FF2B5EF4-FFF2-40B4-BE49-F238E27FC236}">
                    <a16:creationId xmlns:a16="http://schemas.microsoft.com/office/drawing/2014/main" id="{7D00C824-E48C-DA1B-658D-CE43BDE8F6CD}"/>
                  </a:ext>
                </a:extLst>
              </p:cNvPr>
              <p:cNvCxnSpPr>
                <a:cxnSpLocks/>
                <a:stCxn id="7208" idx="6"/>
                <a:endCxn id="7214" idx="2"/>
              </p:cNvCxnSpPr>
              <p:nvPr/>
            </p:nvCxnSpPr>
            <p:spPr>
              <a:xfrm>
                <a:off x="7228507" y="3463174"/>
                <a:ext cx="244671" cy="592637"/>
              </a:xfrm>
              <a:prstGeom prst="line">
                <a:avLst/>
              </a:prstGeom>
            </p:spPr>
            <p:style>
              <a:lnRef idx="1">
                <a:schemeClr val="dk1"/>
              </a:lnRef>
              <a:fillRef idx="0">
                <a:schemeClr val="dk1"/>
              </a:fillRef>
              <a:effectRef idx="0">
                <a:schemeClr val="dk1"/>
              </a:effectRef>
              <a:fontRef idx="minor">
                <a:schemeClr val="tx1"/>
              </a:fontRef>
            </p:style>
          </p:cxnSp>
          <p:cxnSp>
            <p:nvCxnSpPr>
              <p:cNvPr id="7265" name="Straight Connector 7264">
                <a:extLst>
                  <a:ext uri="{FF2B5EF4-FFF2-40B4-BE49-F238E27FC236}">
                    <a16:creationId xmlns:a16="http://schemas.microsoft.com/office/drawing/2014/main" id="{11B49C70-19A7-01EF-064D-E74A0BEC481E}"/>
                  </a:ext>
                </a:extLst>
              </p:cNvPr>
              <p:cNvCxnSpPr>
                <a:cxnSpLocks/>
                <a:stCxn id="7209" idx="6"/>
                <a:endCxn id="7214" idx="2"/>
              </p:cNvCxnSpPr>
              <p:nvPr/>
            </p:nvCxnSpPr>
            <p:spPr>
              <a:xfrm>
                <a:off x="7235918" y="3695631"/>
                <a:ext cx="237260" cy="360180"/>
              </a:xfrm>
              <a:prstGeom prst="line">
                <a:avLst/>
              </a:prstGeom>
            </p:spPr>
            <p:style>
              <a:lnRef idx="1">
                <a:schemeClr val="dk1"/>
              </a:lnRef>
              <a:fillRef idx="0">
                <a:schemeClr val="dk1"/>
              </a:fillRef>
              <a:effectRef idx="0">
                <a:schemeClr val="dk1"/>
              </a:effectRef>
              <a:fontRef idx="minor">
                <a:schemeClr val="tx1"/>
              </a:fontRef>
            </p:style>
          </p:cxnSp>
          <p:cxnSp>
            <p:nvCxnSpPr>
              <p:cNvPr id="7268" name="Straight Connector 7267">
                <a:extLst>
                  <a:ext uri="{FF2B5EF4-FFF2-40B4-BE49-F238E27FC236}">
                    <a16:creationId xmlns:a16="http://schemas.microsoft.com/office/drawing/2014/main" id="{B1140520-3FC4-2B40-AA9B-5FAFA66D88E4}"/>
                  </a:ext>
                </a:extLst>
              </p:cNvPr>
              <p:cNvCxnSpPr>
                <a:cxnSpLocks/>
                <a:stCxn id="7210" idx="6"/>
                <a:endCxn id="7214" idx="2"/>
              </p:cNvCxnSpPr>
              <p:nvPr/>
            </p:nvCxnSpPr>
            <p:spPr>
              <a:xfrm>
                <a:off x="7235917" y="3939431"/>
                <a:ext cx="237261" cy="116380"/>
              </a:xfrm>
              <a:prstGeom prst="line">
                <a:avLst/>
              </a:prstGeom>
            </p:spPr>
            <p:style>
              <a:lnRef idx="1">
                <a:schemeClr val="dk1"/>
              </a:lnRef>
              <a:fillRef idx="0">
                <a:schemeClr val="dk1"/>
              </a:fillRef>
              <a:effectRef idx="0">
                <a:schemeClr val="dk1"/>
              </a:effectRef>
              <a:fontRef idx="minor">
                <a:schemeClr val="tx1"/>
              </a:fontRef>
            </p:style>
          </p:cxnSp>
          <p:cxnSp>
            <p:nvCxnSpPr>
              <p:cNvPr id="7274" name="Straight Arrow Connector 7273">
                <a:extLst>
                  <a:ext uri="{FF2B5EF4-FFF2-40B4-BE49-F238E27FC236}">
                    <a16:creationId xmlns:a16="http://schemas.microsoft.com/office/drawing/2014/main" id="{A08C6DFE-C17B-0994-0D13-9104F97B6A84}"/>
                  </a:ext>
                </a:extLst>
              </p:cNvPr>
              <p:cNvCxnSpPr>
                <a:cxnSpLocks/>
              </p:cNvCxnSpPr>
              <p:nvPr/>
            </p:nvCxnSpPr>
            <p:spPr>
              <a:xfrm>
                <a:off x="6811637" y="3298447"/>
                <a:ext cx="1" cy="20106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7276" name="TextBox 7275">
                <a:extLst>
                  <a:ext uri="{FF2B5EF4-FFF2-40B4-BE49-F238E27FC236}">
                    <a16:creationId xmlns:a16="http://schemas.microsoft.com/office/drawing/2014/main" id="{CD1FD795-B36C-5781-D176-CC8D45E18E10}"/>
                  </a:ext>
                </a:extLst>
              </p:cNvPr>
              <p:cNvSpPr txBox="1"/>
              <p:nvPr/>
            </p:nvSpPr>
            <p:spPr>
              <a:xfrm>
                <a:off x="6552638" y="3155175"/>
                <a:ext cx="555732" cy="184666"/>
              </a:xfrm>
              <a:prstGeom prst="rect">
                <a:avLst/>
              </a:prstGeom>
              <a:noFill/>
            </p:spPr>
            <p:txBody>
              <a:bodyPr wrap="square" rtlCol="0">
                <a:spAutoFit/>
              </a:bodyPr>
              <a:lstStyle/>
              <a:p>
                <a:r>
                  <a:rPr lang="en-SG" sz="600">
                    <a:latin typeface="Fira Sans" panose="020B0503050000020004" pitchFamily="34" charset="0"/>
                  </a:rPr>
                  <a:t>Bottleneck</a:t>
                </a:r>
              </a:p>
            </p:txBody>
          </p:sp>
          <p:cxnSp>
            <p:nvCxnSpPr>
              <p:cNvPr id="7277" name="Straight Arrow Connector 7276">
                <a:extLst>
                  <a:ext uri="{FF2B5EF4-FFF2-40B4-BE49-F238E27FC236}">
                    <a16:creationId xmlns:a16="http://schemas.microsoft.com/office/drawing/2014/main" id="{271E8C27-ED07-7DB0-CF72-08B0684252C5}"/>
                  </a:ext>
                </a:extLst>
              </p:cNvPr>
              <p:cNvCxnSpPr>
                <a:cxnSpLocks/>
                <a:endCxn id="7205" idx="4"/>
              </p:cNvCxnSpPr>
              <p:nvPr/>
            </p:nvCxnSpPr>
            <p:spPr>
              <a:xfrm flipV="1">
                <a:off x="6457218" y="3996099"/>
                <a:ext cx="1" cy="246003"/>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7280" name="TextBox 7279">
                <a:extLst>
                  <a:ext uri="{FF2B5EF4-FFF2-40B4-BE49-F238E27FC236}">
                    <a16:creationId xmlns:a16="http://schemas.microsoft.com/office/drawing/2014/main" id="{2A73BCD9-37E5-CF07-B1B0-7AE57EB408CD}"/>
                  </a:ext>
                </a:extLst>
              </p:cNvPr>
              <p:cNvSpPr txBox="1"/>
              <p:nvPr/>
            </p:nvSpPr>
            <p:spPr>
              <a:xfrm>
                <a:off x="6219065" y="4223464"/>
                <a:ext cx="476306" cy="184666"/>
              </a:xfrm>
              <a:prstGeom prst="rect">
                <a:avLst/>
              </a:prstGeom>
              <a:noFill/>
            </p:spPr>
            <p:txBody>
              <a:bodyPr wrap="square" rtlCol="0">
                <a:spAutoFit/>
              </a:bodyPr>
              <a:lstStyle/>
              <a:p>
                <a:r>
                  <a:rPr lang="en-SG" sz="600">
                    <a:latin typeface="Fira Sans" panose="020B0503050000020004" pitchFamily="34" charset="0"/>
                  </a:rPr>
                  <a:t>Encoder</a:t>
                </a:r>
              </a:p>
            </p:txBody>
          </p:sp>
          <p:sp>
            <p:nvSpPr>
              <p:cNvPr id="7281" name="TextBox 7280">
                <a:extLst>
                  <a:ext uri="{FF2B5EF4-FFF2-40B4-BE49-F238E27FC236}">
                    <a16:creationId xmlns:a16="http://schemas.microsoft.com/office/drawing/2014/main" id="{DDEF072B-89AB-271F-1489-D2304DDA30C6}"/>
                  </a:ext>
                </a:extLst>
              </p:cNvPr>
              <p:cNvSpPr txBox="1"/>
              <p:nvPr/>
            </p:nvSpPr>
            <p:spPr>
              <a:xfrm>
                <a:off x="6944873" y="4242211"/>
                <a:ext cx="476307" cy="184666"/>
              </a:xfrm>
              <a:prstGeom prst="rect">
                <a:avLst/>
              </a:prstGeom>
              <a:noFill/>
            </p:spPr>
            <p:txBody>
              <a:bodyPr wrap="square" rtlCol="0">
                <a:spAutoFit/>
              </a:bodyPr>
              <a:lstStyle/>
              <a:p>
                <a:r>
                  <a:rPr lang="en-SG" sz="600">
                    <a:latin typeface="Fira Sans" panose="020B0503050000020004" pitchFamily="34" charset="0"/>
                  </a:rPr>
                  <a:t>Decoder</a:t>
                </a:r>
              </a:p>
            </p:txBody>
          </p:sp>
          <p:cxnSp>
            <p:nvCxnSpPr>
              <p:cNvPr id="7282" name="Straight Arrow Connector 7281">
                <a:extLst>
                  <a:ext uri="{FF2B5EF4-FFF2-40B4-BE49-F238E27FC236}">
                    <a16:creationId xmlns:a16="http://schemas.microsoft.com/office/drawing/2014/main" id="{E91C1ABB-1374-AE9A-CB12-352EEE278106}"/>
                  </a:ext>
                </a:extLst>
              </p:cNvPr>
              <p:cNvCxnSpPr>
                <a:cxnSpLocks/>
              </p:cNvCxnSpPr>
              <p:nvPr/>
            </p:nvCxnSpPr>
            <p:spPr>
              <a:xfrm flipV="1">
                <a:off x="7174755" y="4022909"/>
                <a:ext cx="1" cy="246003"/>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grpSp>
      </p:grpSp>
      <p:sp>
        <p:nvSpPr>
          <p:cNvPr id="2" name="Google Shape;2433;p44">
            <a:extLst>
              <a:ext uri="{FF2B5EF4-FFF2-40B4-BE49-F238E27FC236}">
                <a16:creationId xmlns:a16="http://schemas.microsoft.com/office/drawing/2014/main" id="{8CB2523C-966B-336C-5636-170337FA1C20}"/>
              </a:ext>
            </a:extLst>
          </p:cNvPr>
          <p:cNvSpPr txBox="1">
            <a:spLocks/>
          </p:cNvSpPr>
          <p:nvPr/>
        </p:nvSpPr>
        <p:spPr>
          <a:xfrm>
            <a:off x="590616" y="1316933"/>
            <a:ext cx="4132785" cy="408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5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1pPr>
            <a:lvl2pPr marR="0" lvl="1"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2pPr>
            <a:lvl3pPr marR="0" lvl="2"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3pPr>
            <a:lvl4pPr marR="0" lvl="3"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4pPr>
            <a:lvl5pPr marR="0" lvl="4"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5pPr>
            <a:lvl6pPr marR="0" lvl="5"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6pPr>
            <a:lvl7pPr marR="0" lvl="6"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7pPr>
            <a:lvl8pPr marR="0" lvl="7"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8pPr>
            <a:lvl9pPr marR="0" lvl="8"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9pPr>
          </a:lstStyle>
          <a:p>
            <a:pPr>
              <a:lnSpc>
                <a:spcPct val="100000"/>
              </a:lnSpc>
            </a:pPr>
            <a:r>
              <a:rPr lang="en-US" sz="2800" b="0"/>
              <a:t>Semi-supervised Learning</a:t>
            </a:r>
          </a:p>
        </p:txBody>
      </p:sp>
      <p:cxnSp>
        <p:nvCxnSpPr>
          <p:cNvPr id="8" name="Straight Arrow Connector 7">
            <a:extLst>
              <a:ext uri="{FF2B5EF4-FFF2-40B4-BE49-F238E27FC236}">
                <a16:creationId xmlns:a16="http://schemas.microsoft.com/office/drawing/2014/main" id="{6DA822B2-6603-7F53-8366-BBEF1CCBD912}"/>
              </a:ext>
            </a:extLst>
          </p:cNvPr>
          <p:cNvCxnSpPr>
            <a:cxnSpLocks/>
          </p:cNvCxnSpPr>
          <p:nvPr/>
        </p:nvCxnSpPr>
        <p:spPr>
          <a:xfrm flipH="1" flipV="1">
            <a:off x="4572000" y="1828800"/>
            <a:ext cx="1071563" cy="983475"/>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046888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Google Shape;1205;p32">
            <a:extLst>
              <a:ext uri="{FF2B5EF4-FFF2-40B4-BE49-F238E27FC236}">
                <a16:creationId xmlns:a16="http://schemas.microsoft.com/office/drawing/2014/main" id="{BAEE5E8C-F8A4-CDC0-F2C2-7CA644633266}"/>
              </a:ext>
            </a:extLst>
          </p:cNvPr>
          <p:cNvSpPr txBox="1">
            <a:spLocks/>
          </p:cNvSpPr>
          <p:nvPr/>
        </p:nvSpPr>
        <p:spPr>
          <a:xfrm>
            <a:off x="359079" y="4612864"/>
            <a:ext cx="8730642" cy="117217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5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1pPr>
            <a:lvl2pPr marR="0" lvl="1"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2pPr>
            <a:lvl3pPr marR="0" lvl="2"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3pPr>
            <a:lvl4pPr marR="0" lvl="3"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4pPr>
            <a:lvl5pPr marR="0" lvl="4"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5pPr>
            <a:lvl6pPr marR="0" lvl="5"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6pPr>
            <a:lvl7pPr marR="0" lvl="6"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7pPr>
            <a:lvl8pPr marR="0" lvl="7"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8pPr>
            <a:lvl9pPr marR="0" lvl="8"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9pPr>
          </a:lstStyle>
          <a:p>
            <a:pPr>
              <a:lnSpc>
                <a:spcPct val="100000"/>
              </a:lnSpc>
              <a:buSzPts val="1100"/>
              <a:buFont typeface="Arial"/>
              <a:buNone/>
            </a:pPr>
            <a:r>
              <a:rPr lang="en-US" sz="2600"/>
              <a:t>…the club’s performances have nosedived over the past decade.</a:t>
            </a:r>
          </a:p>
        </p:txBody>
      </p:sp>
      <p:grpSp>
        <p:nvGrpSpPr>
          <p:cNvPr id="20" name="Group 19">
            <a:extLst>
              <a:ext uri="{FF2B5EF4-FFF2-40B4-BE49-F238E27FC236}">
                <a16:creationId xmlns:a16="http://schemas.microsoft.com/office/drawing/2014/main" id="{5605DF7D-F2DC-C9FD-0EF6-B90F844FF684}"/>
              </a:ext>
            </a:extLst>
          </p:cNvPr>
          <p:cNvGrpSpPr/>
          <p:nvPr/>
        </p:nvGrpSpPr>
        <p:grpSpPr>
          <a:xfrm>
            <a:off x="745736" y="957546"/>
            <a:ext cx="4666774" cy="3369035"/>
            <a:chOff x="745736" y="957546"/>
            <a:chExt cx="4666774" cy="3369035"/>
          </a:xfrm>
        </p:grpSpPr>
        <p:pic>
          <p:nvPicPr>
            <p:cNvPr id="5" name="Picture 4" descr="A screenshot of a computer&#10;&#10;Description automatically generated with medium confidence">
              <a:extLst>
                <a:ext uri="{FF2B5EF4-FFF2-40B4-BE49-F238E27FC236}">
                  <a16:creationId xmlns:a16="http://schemas.microsoft.com/office/drawing/2014/main" id="{5C2023E3-AA72-D965-2F62-E62D309B79C0}"/>
                </a:ext>
              </a:extLst>
            </p:cNvPr>
            <p:cNvPicPr>
              <a:picLocks noChangeAspect="1"/>
            </p:cNvPicPr>
            <p:nvPr/>
          </p:nvPicPr>
          <p:blipFill rotWithShape="1">
            <a:blip r:embed="rId2">
              <a:extLst>
                <a:ext uri="{BEBA8EAE-BF5A-486C-A8C5-ECC9F3942E4B}">
                  <a14:imgProps xmlns:a14="http://schemas.microsoft.com/office/drawing/2010/main">
                    <a14:imgLayer r:embed="rId3">
                      <a14:imgEffect>
                        <a14:saturation sat="0"/>
                      </a14:imgEffect>
                    </a14:imgLayer>
                  </a14:imgProps>
                </a:ext>
              </a:extLst>
            </a:blip>
            <a:srcRect r="12487"/>
            <a:stretch/>
          </p:blipFill>
          <p:spPr>
            <a:xfrm rot="21427319">
              <a:off x="783793" y="957546"/>
              <a:ext cx="4002203" cy="2987371"/>
            </a:xfrm>
            <a:prstGeom prst="rect">
              <a:avLst/>
            </a:prstGeom>
          </p:spPr>
        </p:pic>
        <p:pic>
          <p:nvPicPr>
            <p:cNvPr id="7" name="Picture 6" descr="A screenshot of a computer&#10;&#10;Description automatically generated with medium confidence">
              <a:extLst>
                <a:ext uri="{FF2B5EF4-FFF2-40B4-BE49-F238E27FC236}">
                  <a16:creationId xmlns:a16="http://schemas.microsoft.com/office/drawing/2014/main" id="{809A70C4-79D9-4248-FFF3-F899925C651E}"/>
                </a:ext>
              </a:extLst>
            </p:cNvPr>
            <p:cNvPicPr>
              <a:picLocks noChangeAspect="1"/>
            </p:cNvPicPr>
            <p:nvPr/>
          </p:nvPicPr>
          <p:blipFill rotWithShape="1">
            <a:blip r:embed="rId4"/>
            <a:srcRect t="57404" b="33785"/>
            <a:stretch/>
          </p:blipFill>
          <p:spPr>
            <a:xfrm rot="21427319">
              <a:off x="745736" y="2655135"/>
              <a:ext cx="4666774" cy="268590"/>
            </a:xfrm>
            <a:prstGeom prst="rect">
              <a:avLst/>
            </a:prstGeom>
            <a:effectLst>
              <a:glow rad="63500">
                <a:schemeClr val="accent1"/>
              </a:glow>
            </a:effectLst>
          </p:spPr>
        </p:pic>
        <p:sp>
          <p:nvSpPr>
            <p:cNvPr id="16" name="TextBox 15">
              <a:extLst>
                <a:ext uri="{FF2B5EF4-FFF2-40B4-BE49-F238E27FC236}">
                  <a16:creationId xmlns:a16="http://schemas.microsoft.com/office/drawing/2014/main" id="{C050FAAB-2502-A7DA-6EE1-E3649819BFA5}"/>
                </a:ext>
              </a:extLst>
            </p:cNvPr>
            <p:cNvSpPr txBox="1"/>
            <p:nvPr/>
          </p:nvSpPr>
          <p:spPr>
            <a:xfrm rot="21404830">
              <a:off x="1211087" y="3957249"/>
              <a:ext cx="3505659" cy="369332"/>
            </a:xfrm>
            <a:prstGeom prst="rect">
              <a:avLst/>
            </a:prstGeom>
            <a:noFill/>
          </p:spPr>
          <p:txBody>
            <a:bodyPr wrap="square" rtlCol="0">
              <a:spAutoFit/>
            </a:bodyPr>
            <a:lstStyle/>
            <a:p>
              <a:pPr algn="ctr"/>
              <a:r>
                <a:rPr lang="en-US" sz="1800" b="0">
                  <a:latin typeface="Fira Sans" panose="020B0503050000020004" pitchFamily="34" charset="0"/>
                </a:rPr>
                <a:t>2013/14 Premier League Table</a:t>
              </a:r>
            </a:p>
          </p:txBody>
        </p:sp>
      </p:grpSp>
      <p:grpSp>
        <p:nvGrpSpPr>
          <p:cNvPr id="21" name="Group 20">
            <a:extLst>
              <a:ext uri="{FF2B5EF4-FFF2-40B4-BE49-F238E27FC236}">
                <a16:creationId xmlns:a16="http://schemas.microsoft.com/office/drawing/2014/main" id="{0242CBE4-DE9F-C168-87DD-B13DC85765BC}"/>
              </a:ext>
            </a:extLst>
          </p:cNvPr>
          <p:cNvGrpSpPr/>
          <p:nvPr/>
        </p:nvGrpSpPr>
        <p:grpSpPr>
          <a:xfrm>
            <a:off x="4423675" y="798350"/>
            <a:ext cx="4393537" cy="3456350"/>
            <a:chOff x="4423675" y="798350"/>
            <a:chExt cx="4393537" cy="3456350"/>
          </a:xfrm>
        </p:grpSpPr>
        <p:pic>
          <p:nvPicPr>
            <p:cNvPr id="11" name="Picture 10" descr="A picture containing graphical user interface&#10;&#10;Description automatically generated">
              <a:extLst>
                <a:ext uri="{FF2B5EF4-FFF2-40B4-BE49-F238E27FC236}">
                  <a16:creationId xmlns:a16="http://schemas.microsoft.com/office/drawing/2014/main" id="{988DC3A1-2215-FBF3-9446-EA1507A2A1CF}"/>
                </a:ext>
              </a:extLst>
            </p:cNvPr>
            <p:cNvPicPr>
              <a:picLocks noChangeAspect="1"/>
            </p:cNvPicPr>
            <p:nvPr/>
          </p:nvPicPr>
          <p:blipFill>
            <a:blip r:embed="rId5">
              <a:extLst>
                <a:ext uri="{BEBA8EAE-BF5A-486C-A8C5-ECC9F3942E4B}">
                  <a14:imgProps xmlns:a14="http://schemas.microsoft.com/office/drawing/2010/main">
                    <a14:imgLayer r:embed="rId6">
                      <a14:imgEffect>
                        <a14:saturation sat="0"/>
                      </a14:imgEffect>
                    </a14:imgLayer>
                  </a14:imgProps>
                </a:ext>
              </a:extLst>
            </a:blip>
            <a:stretch>
              <a:fillRect/>
            </a:stretch>
          </p:blipFill>
          <p:spPr>
            <a:xfrm rot="449838">
              <a:off x="4668907" y="798350"/>
              <a:ext cx="3886200" cy="3086100"/>
            </a:xfrm>
            <a:prstGeom prst="rect">
              <a:avLst/>
            </a:prstGeom>
            <a:effectLst>
              <a:glow>
                <a:schemeClr val="accent1"/>
              </a:glow>
            </a:effectLst>
          </p:spPr>
        </p:pic>
        <p:pic>
          <p:nvPicPr>
            <p:cNvPr id="12" name="Picture 11" descr="A picture containing graphical user interface&#10;&#10;Description automatically generated">
              <a:extLst>
                <a:ext uri="{FF2B5EF4-FFF2-40B4-BE49-F238E27FC236}">
                  <a16:creationId xmlns:a16="http://schemas.microsoft.com/office/drawing/2014/main" id="{86CFE843-AA33-49CA-FE4D-A67CA1F62653}"/>
                </a:ext>
              </a:extLst>
            </p:cNvPr>
            <p:cNvPicPr>
              <a:picLocks noChangeAspect="1"/>
            </p:cNvPicPr>
            <p:nvPr/>
          </p:nvPicPr>
          <p:blipFill rotWithShape="1">
            <a:blip r:embed="rId7"/>
            <a:srcRect t="49536" b="43190"/>
            <a:stretch/>
          </p:blipFill>
          <p:spPr>
            <a:xfrm rot="449838">
              <a:off x="4423675" y="2324156"/>
              <a:ext cx="4393537" cy="253781"/>
            </a:xfrm>
            <a:prstGeom prst="rect">
              <a:avLst/>
            </a:prstGeom>
            <a:effectLst>
              <a:glow rad="63500">
                <a:schemeClr val="accent1"/>
              </a:glow>
            </a:effectLst>
          </p:spPr>
        </p:pic>
        <p:sp>
          <p:nvSpPr>
            <p:cNvPr id="18" name="TextBox 17">
              <a:extLst>
                <a:ext uri="{FF2B5EF4-FFF2-40B4-BE49-F238E27FC236}">
                  <a16:creationId xmlns:a16="http://schemas.microsoft.com/office/drawing/2014/main" id="{3C25D8D1-6731-9E11-9AB6-F76B5880AFE4}"/>
                </a:ext>
              </a:extLst>
            </p:cNvPr>
            <p:cNvSpPr txBox="1"/>
            <p:nvPr/>
          </p:nvSpPr>
          <p:spPr>
            <a:xfrm rot="433271">
              <a:off x="4733709" y="3885368"/>
              <a:ext cx="3505659" cy="369332"/>
            </a:xfrm>
            <a:prstGeom prst="rect">
              <a:avLst/>
            </a:prstGeom>
            <a:noFill/>
          </p:spPr>
          <p:txBody>
            <a:bodyPr wrap="square" rtlCol="0">
              <a:spAutoFit/>
            </a:bodyPr>
            <a:lstStyle/>
            <a:p>
              <a:pPr algn="ctr"/>
              <a:r>
                <a:rPr lang="en-US" sz="1800" b="0">
                  <a:latin typeface="Fira Sans" panose="020B0503050000020004" pitchFamily="34" charset="0"/>
                </a:rPr>
                <a:t>2021/22 Premier League Table</a:t>
              </a:r>
            </a:p>
          </p:txBody>
        </p:sp>
      </p:grpSp>
    </p:spTree>
    <p:extLst>
      <p:ext uri="{BB962C8B-B14F-4D97-AF65-F5344CB8AC3E}">
        <p14:creationId xmlns:p14="http://schemas.microsoft.com/office/powerpoint/2010/main" val="38284503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300" fill="hold"/>
                                        <p:tgtEl>
                                          <p:spTgt spid="20"/>
                                        </p:tgtEl>
                                        <p:attrNameLst>
                                          <p:attrName>ppt_x</p:attrName>
                                        </p:attrNameLst>
                                      </p:cBhvr>
                                      <p:tavLst>
                                        <p:tav tm="0">
                                          <p:val>
                                            <p:strVal val="0-#ppt_w/2"/>
                                          </p:val>
                                        </p:tav>
                                        <p:tav tm="100000">
                                          <p:val>
                                            <p:strVal val="#ppt_x"/>
                                          </p:val>
                                        </p:tav>
                                      </p:tavLst>
                                    </p:anim>
                                    <p:anim calcmode="lin" valueType="num">
                                      <p:cBhvr additive="base">
                                        <p:cTn id="8" dur="300" fill="hold"/>
                                        <p:tgtEl>
                                          <p:spTgt spid="20"/>
                                        </p:tgtEl>
                                        <p:attrNameLst>
                                          <p:attrName>ppt_y</p:attrName>
                                        </p:attrNameLst>
                                      </p:cBhvr>
                                      <p:tavLst>
                                        <p:tav tm="0">
                                          <p:val>
                                            <p:strVal val="#ppt_y"/>
                                          </p:val>
                                        </p:tav>
                                        <p:tav tm="100000">
                                          <p:val>
                                            <p:strVal val="#ppt_y"/>
                                          </p:val>
                                        </p:tav>
                                      </p:tavLst>
                                    </p:anim>
                                  </p:childTnLst>
                                </p:cTn>
                              </p:par>
                              <p:par>
                                <p:cTn id="9" presetID="2" presetClass="entr" presetSubtype="2" decel="100000" fill="hold" nodeType="withEffect">
                                  <p:stCondLst>
                                    <p:cond delay="250"/>
                                  </p:stCondLst>
                                  <p:childTnLst>
                                    <p:set>
                                      <p:cBhvr>
                                        <p:cTn id="10" dur="1" fill="hold">
                                          <p:stCondLst>
                                            <p:cond delay="0"/>
                                          </p:stCondLst>
                                        </p:cTn>
                                        <p:tgtEl>
                                          <p:spTgt spid="21"/>
                                        </p:tgtEl>
                                        <p:attrNameLst>
                                          <p:attrName>style.visibility</p:attrName>
                                        </p:attrNameLst>
                                      </p:cBhvr>
                                      <p:to>
                                        <p:strVal val="visible"/>
                                      </p:to>
                                    </p:set>
                                    <p:anim calcmode="lin" valueType="num">
                                      <p:cBhvr additive="base">
                                        <p:cTn id="11" dur="300" fill="hold"/>
                                        <p:tgtEl>
                                          <p:spTgt spid="21"/>
                                        </p:tgtEl>
                                        <p:attrNameLst>
                                          <p:attrName>ppt_x</p:attrName>
                                        </p:attrNameLst>
                                      </p:cBhvr>
                                      <p:tavLst>
                                        <p:tav tm="0">
                                          <p:val>
                                            <p:strVal val="1+#ppt_w/2"/>
                                          </p:val>
                                        </p:tav>
                                        <p:tav tm="100000">
                                          <p:val>
                                            <p:strVal val="#ppt_x"/>
                                          </p:val>
                                        </p:tav>
                                      </p:tavLst>
                                    </p:anim>
                                    <p:anim calcmode="lin" valueType="num">
                                      <p:cBhvr additive="base">
                                        <p:cTn id="12" dur="300" fill="hold"/>
                                        <p:tgtEl>
                                          <p:spTgt spid="2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C30DFC-5442-9255-280C-C20479AA2911}"/>
              </a:ext>
            </a:extLst>
          </p:cNvPr>
          <p:cNvSpPr>
            <a:spLocks noGrp="1"/>
          </p:cNvSpPr>
          <p:nvPr>
            <p:ph type="title"/>
          </p:nvPr>
        </p:nvSpPr>
        <p:spPr/>
        <p:txBody>
          <a:bodyPr/>
          <a:lstStyle/>
          <a:p>
            <a:r>
              <a:rPr lang="en-US" dirty="0"/>
              <a:t>Anomaly Detection Performance Metrics</a:t>
            </a:r>
          </a:p>
        </p:txBody>
      </p:sp>
      <p:grpSp>
        <p:nvGrpSpPr>
          <p:cNvPr id="21" name="Google Shape;1289;p33">
            <a:extLst>
              <a:ext uri="{FF2B5EF4-FFF2-40B4-BE49-F238E27FC236}">
                <a16:creationId xmlns:a16="http://schemas.microsoft.com/office/drawing/2014/main" id="{F0C749E1-99B8-2467-1260-693E15E7FB0F}"/>
              </a:ext>
            </a:extLst>
          </p:cNvPr>
          <p:cNvGrpSpPr/>
          <p:nvPr/>
        </p:nvGrpSpPr>
        <p:grpSpPr>
          <a:xfrm>
            <a:off x="4180485" y="2033841"/>
            <a:ext cx="582949" cy="606424"/>
            <a:chOff x="8115770" y="1849088"/>
            <a:chExt cx="582949" cy="606424"/>
          </a:xfrm>
        </p:grpSpPr>
        <p:sp>
          <p:nvSpPr>
            <p:cNvPr id="22" name="Google Shape;1290;p33">
              <a:extLst>
                <a:ext uri="{FF2B5EF4-FFF2-40B4-BE49-F238E27FC236}">
                  <a16:creationId xmlns:a16="http://schemas.microsoft.com/office/drawing/2014/main" id="{EAE515E3-B0D4-31C3-9D13-836829FE0741}"/>
                </a:ext>
              </a:extLst>
            </p:cNvPr>
            <p:cNvSpPr/>
            <p:nvPr/>
          </p:nvSpPr>
          <p:spPr>
            <a:xfrm>
              <a:off x="8115770" y="1849088"/>
              <a:ext cx="31966" cy="606424"/>
            </a:xfrm>
            <a:custGeom>
              <a:avLst/>
              <a:gdLst/>
              <a:ahLst/>
              <a:cxnLst/>
              <a:rect l="l" t="t" r="r" b="b"/>
              <a:pathLst>
                <a:path w="3090" h="58620" extrusionOk="0">
                  <a:moveTo>
                    <a:pt x="1555" y="1"/>
                  </a:moveTo>
                  <a:cubicBezTo>
                    <a:pt x="692" y="1"/>
                    <a:pt x="0" y="692"/>
                    <a:pt x="0" y="1533"/>
                  </a:cubicBezTo>
                  <a:lnTo>
                    <a:pt x="0" y="57065"/>
                  </a:lnTo>
                  <a:cubicBezTo>
                    <a:pt x="0" y="57929"/>
                    <a:pt x="692" y="58620"/>
                    <a:pt x="1555" y="58620"/>
                  </a:cubicBezTo>
                  <a:cubicBezTo>
                    <a:pt x="2399" y="58620"/>
                    <a:pt x="3090" y="57929"/>
                    <a:pt x="3090" y="57065"/>
                  </a:cubicBezTo>
                  <a:lnTo>
                    <a:pt x="3090" y="1533"/>
                  </a:lnTo>
                  <a:cubicBezTo>
                    <a:pt x="3090" y="692"/>
                    <a:pt x="2399" y="1"/>
                    <a:pt x="15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291;p33">
              <a:extLst>
                <a:ext uri="{FF2B5EF4-FFF2-40B4-BE49-F238E27FC236}">
                  <a16:creationId xmlns:a16="http://schemas.microsoft.com/office/drawing/2014/main" id="{31CC1FA3-6DF5-94C8-9D1F-FFD2233A0DF2}"/>
                </a:ext>
              </a:extLst>
            </p:cNvPr>
            <p:cNvSpPr/>
            <p:nvPr/>
          </p:nvSpPr>
          <p:spPr>
            <a:xfrm>
              <a:off x="8147723" y="1883492"/>
              <a:ext cx="275508" cy="211390"/>
            </a:xfrm>
            <a:custGeom>
              <a:avLst/>
              <a:gdLst/>
              <a:ahLst/>
              <a:cxnLst/>
              <a:rect l="l" t="t" r="r" b="b"/>
              <a:pathLst>
                <a:path w="26632" h="20434" extrusionOk="0">
                  <a:moveTo>
                    <a:pt x="1" y="1"/>
                  </a:moveTo>
                  <a:lnTo>
                    <a:pt x="1" y="17410"/>
                  </a:lnTo>
                  <a:cubicBezTo>
                    <a:pt x="1" y="17410"/>
                    <a:pt x="11512" y="20261"/>
                    <a:pt x="26631" y="20433"/>
                  </a:cubicBezTo>
                  <a:lnTo>
                    <a:pt x="26631" y="3025"/>
                  </a:lnTo>
                  <a:cubicBezTo>
                    <a:pt x="11512" y="2873"/>
                    <a:pt x="1" y="1"/>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292;p33">
              <a:extLst>
                <a:ext uri="{FF2B5EF4-FFF2-40B4-BE49-F238E27FC236}">
                  <a16:creationId xmlns:a16="http://schemas.microsoft.com/office/drawing/2014/main" id="{4391BBE2-AB57-A1BA-E746-C6EC76571E8F}"/>
                </a:ext>
              </a:extLst>
            </p:cNvPr>
            <p:cNvSpPr/>
            <p:nvPr/>
          </p:nvSpPr>
          <p:spPr>
            <a:xfrm>
              <a:off x="8423201" y="1883492"/>
              <a:ext cx="275518" cy="211390"/>
            </a:xfrm>
            <a:custGeom>
              <a:avLst/>
              <a:gdLst/>
              <a:ahLst/>
              <a:cxnLst/>
              <a:rect l="l" t="t" r="r" b="b"/>
              <a:pathLst>
                <a:path w="26633" h="20434" extrusionOk="0">
                  <a:moveTo>
                    <a:pt x="26633" y="1"/>
                  </a:moveTo>
                  <a:cubicBezTo>
                    <a:pt x="26633" y="1"/>
                    <a:pt x="15119" y="2873"/>
                    <a:pt x="0" y="3025"/>
                  </a:cubicBezTo>
                  <a:lnTo>
                    <a:pt x="0" y="20433"/>
                  </a:lnTo>
                  <a:cubicBezTo>
                    <a:pt x="15119" y="20261"/>
                    <a:pt x="26633" y="17410"/>
                    <a:pt x="26633" y="17410"/>
                  </a:cubicBezTo>
                  <a:lnTo>
                    <a:pt x="266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293;p33">
              <a:extLst>
                <a:ext uri="{FF2B5EF4-FFF2-40B4-BE49-F238E27FC236}">
                  <a16:creationId xmlns:a16="http://schemas.microsoft.com/office/drawing/2014/main" id="{54C6D6F9-280C-3381-8B68-66EACFB40E81}"/>
                </a:ext>
              </a:extLst>
            </p:cNvPr>
            <p:cNvSpPr/>
            <p:nvPr/>
          </p:nvSpPr>
          <p:spPr>
            <a:xfrm>
              <a:off x="8423201" y="2063347"/>
              <a:ext cx="275518" cy="211379"/>
            </a:xfrm>
            <a:custGeom>
              <a:avLst/>
              <a:gdLst/>
              <a:ahLst/>
              <a:cxnLst/>
              <a:rect l="l" t="t" r="r" b="b"/>
              <a:pathLst>
                <a:path w="26633" h="20433" extrusionOk="0">
                  <a:moveTo>
                    <a:pt x="26633" y="0"/>
                  </a:moveTo>
                  <a:cubicBezTo>
                    <a:pt x="26633" y="0"/>
                    <a:pt x="15119" y="2851"/>
                    <a:pt x="0" y="3024"/>
                  </a:cubicBezTo>
                  <a:lnTo>
                    <a:pt x="0" y="20433"/>
                  </a:lnTo>
                  <a:cubicBezTo>
                    <a:pt x="15119" y="20260"/>
                    <a:pt x="26633" y="17409"/>
                    <a:pt x="26633" y="17409"/>
                  </a:cubicBezTo>
                  <a:lnTo>
                    <a:pt x="2663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294;p33">
              <a:extLst>
                <a:ext uri="{FF2B5EF4-FFF2-40B4-BE49-F238E27FC236}">
                  <a16:creationId xmlns:a16="http://schemas.microsoft.com/office/drawing/2014/main" id="{105CA395-3EC9-DCA5-73E6-317AF49C5F6D}"/>
                </a:ext>
              </a:extLst>
            </p:cNvPr>
            <p:cNvSpPr/>
            <p:nvPr/>
          </p:nvSpPr>
          <p:spPr>
            <a:xfrm>
              <a:off x="8147723" y="2063347"/>
              <a:ext cx="275508" cy="211379"/>
            </a:xfrm>
            <a:custGeom>
              <a:avLst/>
              <a:gdLst/>
              <a:ahLst/>
              <a:cxnLst/>
              <a:rect l="l" t="t" r="r" b="b"/>
              <a:pathLst>
                <a:path w="26632" h="20433" extrusionOk="0">
                  <a:moveTo>
                    <a:pt x="1" y="0"/>
                  </a:moveTo>
                  <a:lnTo>
                    <a:pt x="1" y="17409"/>
                  </a:lnTo>
                  <a:cubicBezTo>
                    <a:pt x="1" y="17409"/>
                    <a:pt x="11512" y="20260"/>
                    <a:pt x="26631" y="20433"/>
                  </a:cubicBezTo>
                  <a:lnTo>
                    <a:pt x="26631" y="3024"/>
                  </a:lnTo>
                  <a:cubicBezTo>
                    <a:pt x="11512" y="2851"/>
                    <a:pt x="1" y="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 name="Google Shape;1295;p33">
            <a:extLst>
              <a:ext uri="{FF2B5EF4-FFF2-40B4-BE49-F238E27FC236}">
                <a16:creationId xmlns:a16="http://schemas.microsoft.com/office/drawing/2014/main" id="{56544FA0-2610-8BD0-AFC8-E8F46B06B0DE}"/>
              </a:ext>
            </a:extLst>
          </p:cNvPr>
          <p:cNvGrpSpPr/>
          <p:nvPr/>
        </p:nvGrpSpPr>
        <p:grpSpPr>
          <a:xfrm>
            <a:off x="1332700" y="2174214"/>
            <a:ext cx="637703" cy="353499"/>
            <a:chOff x="6293525" y="2740097"/>
            <a:chExt cx="637703" cy="353499"/>
          </a:xfrm>
        </p:grpSpPr>
        <p:sp>
          <p:nvSpPr>
            <p:cNvPr id="28" name="Google Shape;1296;p33">
              <a:extLst>
                <a:ext uri="{FF2B5EF4-FFF2-40B4-BE49-F238E27FC236}">
                  <a16:creationId xmlns:a16="http://schemas.microsoft.com/office/drawing/2014/main" id="{AE176F14-73F1-EB22-1F70-ECA86DE8F08D}"/>
                </a:ext>
              </a:extLst>
            </p:cNvPr>
            <p:cNvSpPr/>
            <p:nvPr/>
          </p:nvSpPr>
          <p:spPr>
            <a:xfrm>
              <a:off x="6293525" y="2857173"/>
              <a:ext cx="119557" cy="119330"/>
            </a:xfrm>
            <a:custGeom>
              <a:avLst/>
              <a:gdLst/>
              <a:ahLst/>
              <a:cxnLst/>
              <a:rect l="l" t="t" r="r" b="b"/>
              <a:pathLst>
                <a:path w="11557" h="11535" extrusionOk="0">
                  <a:moveTo>
                    <a:pt x="5768" y="1772"/>
                  </a:moveTo>
                  <a:cubicBezTo>
                    <a:pt x="7971" y="1772"/>
                    <a:pt x="9763" y="3563"/>
                    <a:pt x="9763" y="5767"/>
                  </a:cubicBezTo>
                  <a:cubicBezTo>
                    <a:pt x="9763" y="7970"/>
                    <a:pt x="7971" y="9763"/>
                    <a:pt x="5768" y="9763"/>
                  </a:cubicBezTo>
                  <a:cubicBezTo>
                    <a:pt x="3586" y="9763"/>
                    <a:pt x="1794" y="7970"/>
                    <a:pt x="1794" y="5767"/>
                  </a:cubicBezTo>
                  <a:cubicBezTo>
                    <a:pt x="1794" y="3563"/>
                    <a:pt x="3586" y="1772"/>
                    <a:pt x="5768" y="1772"/>
                  </a:cubicBezTo>
                  <a:close/>
                  <a:moveTo>
                    <a:pt x="5768" y="1"/>
                  </a:moveTo>
                  <a:cubicBezTo>
                    <a:pt x="2592" y="1"/>
                    <a:pt x="1" y="2592"/>
                    <a:pt x="1" y="5767"/>
                  </a:cubicBezTo>
                  <a:cubicBezTo>
                    <a:pt x="1" y="8942"/>
                    <a:pt x="2592" y="11534"/>
                    <a:pt x="5768" y="11534"/>
                  </a:cubicBezTo>
                  <a:cubicBezTo>
                    <a:pt x="8965" y="11534"/>
                    <a:pt x="11557" y="8942"/>
                    <a:pt x="11557" y="5767"/>
                  </a:cubicBezTo>
                  <a:cubicBezTo>
                    <a:pt x="11557" y="2592"/>
                    <a:pt x="8965" y="1"/>
                    <a:pt x="57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297;p33">
              <a:extLst>
                <a:ext uri="{FF2B5EF4-FFF2-40B4-BE49-F238E27FC236}">
                  <a16:creationId xmlns:a16="http://schemas.microsoft.com/office/drawing/2014/main" id="{11748ECF-AD19-5C60-A59D-DCED698F660C}"/>
                </a:ext>
              </a:extLst>
            </p:cNvPr>
            <p:cNvSpPr/>
            <p:nvPr/>
          </p:nvSpPr>
          <p:spPr>
            <a:xfrm>
              <a:off x="6353191" y="2740097"/>
              <a:ext cx="578037" cy="353499"/>
            </a:xfrm>
            <a:custGeom>
              <a:avLst/>
              <a:gdLst/>
              <a:ahLst/>
              <a:cxnLst/>
              <a:rect l="l" t="t" r="r" b="b"/>
              <a:pathLst>
                <a:path w="55876" h="34171" extrusionOk="0">
                  <a:moveTo>
                    <a:pt x="17084" y="1"/>
                  </a:moveTo>
                  <a:cubicBezTo>
                    <a:pt x="7646" y="1"/>
                    <a:pt x="0" y="7647"/>
                    <a:pt x="0" y="17085"/>
                  </a:cubicBezTo>
                  <a:cubicBezTo>
                    <a:pt x="0" y="26524"/>
                    <a:pt x="7646" y="34170"/>
                    <a:pt x="17084" y="34170"/>
                  </a:cubicBezTo>
                  <a:cubicBezTo>
                    <a:pt x="20324" y="34170"/>
                    <a:pt x="23370" y="33263"/>
                    <a:pt x="25940" y="31708"/>
                  </a:cubicBezTo>
                  <a:lnTo>
                    <a:pt x="25940" y="31685"/>
                  </a:lnTo>
                  <a:cubicBezTo>
                    <a:pt x="27365" y="30821"/>
                    <a:pt x="28661" y="29764"/>
                    <a:pt x="29763" y="28532"/>
                  </a:cubicBezTo>
                  <a:cubicBezTo>
                    <a:pt x="32269" y="26026"/>
                    <a:pt x="34881" y="22766"/>
                    <a:pt x="40822" y="17085"/>
                  </a:cubicBezTo>
                  <a:cubicBezTo>
                    <a:pt x="48186" y="10043"/>
                    <a:pt x="55876" y="10043"/>
                    <a:pt x="55876" y="10043"/>
                  </a:cubicBezTo>
                  <a:lnTo>
                    <a:pt x="55876" y="1"/>
                  </a:lnTo>
                  <a:lnTo>
                    <a:pt x="39181" y="1"/>
                  </a:lnTo>
                  <a:lnTo>
                    <a:pt x="39181" y="2290"/>
                  </a:lnTo>
                  <a:cubicBezTo>
                    <a:pt x="39181" y="3650"/>
                    <a:pt x="38078" y="4773"/>
                    <a:pt x="36696" y="4773"/>
                  </a:cubicBezTo>
                  <a:cubicBezTo>
                    <a:pt x="35336" y="4773"/>
                    <a:pt x="34234" y="3650"/>
                    <a:pt x="34234" y="2290"/>
                  </a:cubicBezTo>
                  <a:lnTo>
                    <a:pt x="342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298;p33">
              <a:extLst>
                <a:ext uri="{FF2B5EF4-FFF2-40B4-BE49-F238E27FC236}">
                  <a16:creationId xmlns:a16="http://schemas.microsoft.com/office/drawing/2014/main" id="{EBFC13BF-4B9B-DAD7-F82D-99E7F467C187}"/>
                </a:ext>
              </a:extLst>
            </p:cNvPr>
            <p:cNvSpPr/>
            <p:nvPr/>
          </p:nvSpPr>
          <p:spPr>
            <a:xfrm>
              <a:off x="6415742" y="2802659"/>
              <a:ext cx="228138" cy="228366"/>
            </a:xfrm>
            <a:custGeom>
              <a:avLst/>
              <a:gdLst/>
              <a:ahLst/>
              <a:cxnLst/>
              <a:rect l="l" t="t" r="r" b="b"/>
              <a:pathLst>
                <a:path w="22053" h="22075" extrusionOk="0">
                  <a:moveTo>
                    <a:pt x="11037" y="0"/>
                  </a:moveTo>
                  <a:cubicBezTo>
                    <a:pt x="4946" y="0"/>
                    <a:pt x="1" y="4946"/>
                    <a:pt x="1" y="11037"/>
                  </a:cubicBezTo>
                  <a:cubicBezTo>
                    <a:pt x="1" y="17127"/>
                    <a:pt x="4946" y="22074"/>
                    <a:pt x="11037" y="22074"/>
                  </a:cubicBezTo>
                  <a:cubicBezTo>
                    <a:pt x="17107" y="22074"/>
                    <a:pt x="22052" y="17127"/>
                    <a:pt x="22052" y="11037"/>
                  </a:cubicBezTo>
                  <a:cubicBezTo>
                    <a:pt x="22052" y="4946"/>
                    <a:pt x="17107" y="0"/>
                    <a:pt x="110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 name="Google Shape;1284;p33">
            <a:extLst>
              <a:ext uri="{FF2B5EF4-FFF2-40B4-BE49-F238E27FC236}">
                <a16:creationId xmlns:a16="http://schemas.microsoft.com/office/drawing/2014/main" id="{99657C45-CE24-82DA-AB39-D7904E4C41ED}"/>
              </a:ext>
            </a:extLst>
          </p:cNvPr>
          <p:cNvSpPr/>
          <p:nvPr/>
        </p:nvSpPr>
        <p:spPr>
          <a:xfrm>
            <a:off x="6977000" y="2197113"/>
            <a:ext cx="834300" cy="330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 name="Google Shape;1285;p33">
            <a:extLst>
              <a:ext uri="{FF2B5EF4-FFF2-40B4-BE49-F238E27FC236}">
                <a16:creationId xmlns:a16="http://schemas.microsoft.com/office/drawing/2014/main" id="{4756FD7C-4B4D-BA0D-4044-F43CA62A1572}"/>
              </a:ext>
            </a:extLst>
          </p:cNvPr>
          <p:cNvGrpSpPr/>
          <p:nvPr/>
        </p:nvGrpSpPr>
        <p:grpSpPr>
          <a:xfrm>
            <a:off x="7078888" y="2132773"/>
            <a:ext cx="635780" cy="408573"/>
            <a:chOff x="71800" y="2337050"/>
            <a:chExt cx="1282850" cy="824400"/>
          </a:xfrm>
        </p:grpSpPr>
        <p:sp>
          <p:nvSpPr>
            <p:cNvPr id="33" name="Google Shape;1286;p33">
              <a:extLst>
                <a:ext uri="{FF2B5EF4-FFF2-40B4-BE49-F238E27FC236}">
                  <a16:creationId xmlns:a16="http://schemas.microsoft.com/office/drawing/2014/main" id="{60A75581-D2A8-DFA7-01C4-E3264DAEE3C8}"/>
                </a:ext>
              </a:extLst>
            </p:cNvPr>
            <p:cNvSpPr/>
            <p:nvPr/>
          </p:nvSpPr>
          <p:spPr>
            <a:xfrm>
              <a:off x="71800" y="2337050"/>
              <a:ext cx="1282850" cy="824400"/>
            </a:xfrm>
            <a:custGeom>
              <a:avLst/>
              <a:gdLst/>
              <a:ahLst/>
              <a:cxnLst/>
              <a:rect l="l" t="t" r="r" b="b"/>
              <a:pathLst>
                <a:path w="51314" h="32976" extrusionOk="0">
                  <a:moveTo>
                    <a:pt x="0" y="1"/>
                  </a:moveTo>
                  <a:lnTo>
                    <a:pt x="0" y="32975"/>
                  </a:lnTo>
                  <a:lnTo>
                    <a:pt x="51313" y="32975"/>
                  </a:lnTo>
                  <a:lnTo>
                    <a:pt x="513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287;p33">
              <a:extLst>
                <a:ext uri="{FF2B5EF4-FFF2-40B4-BE49-F238E27FC236}">
                  <a16:creationId xmlns:a16="http://schemas.microsoft.com/office/drawing/2014/main" id="{0A9D3770-693E-DFC4-8D06-E0B3F255D0F5}"/>
                </a:ext>
              </a:extLst>
            </p:cNvPr>
            <p:cNvSpPr/>
            <p:nvPr/>
          </p:nvSpPr>
          <p:spPr>
            <a:xfrm>
              <a:off x="145125" y="2410375"/>
              <a:ext cx="1136200" cy="677725"/>
            </a:xfrm>
            <a:custGeom>
              <a:avLst/>
              <a:gdLst/>
              <a:ahLst/>
              <a:cxnLst/>
              <a:rect l="l" t="t" r="r" b="b"/>
              <a:pathLst>
                <a:path w="45448" h="27109" extrusionOk="0">
                  <a:moveTo>
                    <a:pt x="0" y="1"/>
                  </a:moveTo>
                  <a:lnTo>
                    <a:pt x="0" y="27108"/>
                  </a:lnTo>
                  <a:lnTo>
                    <a:pt x="45448" y="27108"/>
                  </a:lnTo>
                  <a:lnTo>
                    <a:pt x="4544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288;p33">
              <a:extLst>
                <a:ext uri="{FF2B5EF4-FFF2-40B4-BE49-F238E27FC236}">
                  <a16:creationId xmlns:a16="http://schemas.microsoft.com/office/drawing/2014/main" id="{F0397A4A-461C-341A-AD6A-7FBB6173C09B}"/>
                </a:ext>
              </a:extLst>
            </p:cNvPr>
            <p:cNvSpPr/>
            <p:nvPr/>
          </p:nvSpPr>
          <p:spPr>
            <a:xfrm>
              <a:off x="145125" y="2410375"/>
              <a:ext cx="568325" cy="677725"/>
            </a:xfrm>
            <a:custGeom>
              <a:avLst/>
              <a:gdLst/>
              <a:ahLst/>
              <a:cxnLst/>
              <a:rect l="l" t="t" r="r" b="b"/>
              <a:pathLst>
                <a:path w="22733" h="27109" extrusionOk="0">
                  <a:moveTo>
                    <a:pt x="0" y="1"/>
                  </a:moveTo>
                  <a:lnTo>
                    <a:pt x="0" y="27108"/>
                  </a:lnTo>
                  <a:lnTo>
                    <a:pt x="22732" y="27108"/>
                  </a:lnTo>
                  <a:lnTo>
                    <a:pt x="2273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1305;p33">
            <a:extLst>
              <a:ext uri="{FF2B5EF4-FFF2-40B4-BE49-F238E27FC236}">
                <a16:creationId xmlns:a16="http://schemas.microsoft.com/office/drawing/2014/main" id="{2F63082F-31A4-093B-0551-2F5BE7C3B234}"/>
              </a:ext>
            </a:extLst>
          </p:cNvPr>
          <p:cNvSpPr txBox="1"/>
          <p:nvPr/>
        </p:nvSpPr>
        <p:spPr>
          <a:xfrm>
            <a:off x="7110103" y="2215263"/>
            <a:ext cx="285000" cy="243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700">
                <a:solidFill>
                  <a:schemeClr val="accent3"/>
                </a:solidFill>
                <a:latin typeface="Fira Sans Extra Condensed SemiBold"/>
                <a:ea typeface="Fira Sans Extra Condensed SemiBold"/>
                <a:cs typeface="Fira Sans Extra Condensed SemiBold"/>
                <a:sym typeface="Fira Sans Extra Condensed SemiBold"/>
              </a:rPr>
              <a:t>1</a:t>
            </a:r>
            <a:endParaRPr sz="1700">
              <a:solidFill>
                <a:schemeClr val="accent3"/>
              </a:solidFill>
              <a:latin typeface="Fira Sans Extra Condensed SemiBold"/>
              <a:ea typeface="Fira Sans Extra Condensed SemiBold"/>
              <a:cs typeface="Fira Sans Extra Condensed SemiBold"/>
              <a:sym typeface="Fira Sans Extra Condensed SemiBold"/>
            </a:endParaRPr>
          </a:p>
        </p:txBody>
      </p:sp>
      <p:sp>
        <p:nvSpPr>
          <p:cNvPr id="37" name="Google Shape;1306;p33">
            <a:extLst>
              <a:ext uri="{FF2B5EF4-FFF2-40B4-BE49-F238E27FC236}">
                <a16:creationId xmlns:a16="http://schemas.microsoft.com/office/drawing/2014/main" id="{56E25ACA-C093-8D06-817E-A37BD23EC3C7}"/>
              </a:ext>
            </a:extLst>
          </p:cNvPr>
          <p:cNvSpPr txBox="1"/>
          <p:nvPr/>
        </p:nvSpPr>
        <p:spPr>
          <a:xfrm>
            <a:off x="7395103" y="2215263"/>
            <a:ext cx="285000" cy="243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700">
                <a:solidFill>
                  <a:schemeClr val="accent1"/>
                </a:solidFill>
                <a:latin typeface="Fira Sans Extra Condensed SemiBold"/>
                <a:ea typeface="Fira Sans Extra Condensed SemiBold"/>
                <a:cs typeface="Fira Sans Extra Condensed SemiBold"/>
                <a:sym typeface="Fira Sans Extra Condensed SemiBold"/>
              </a:rPr>
              <a:t>0</a:t>
            </a:r>
            <a:endParaRPr sz="1700">
              <a:solidFill>
                <a:schemeClr val="accent1"/>
              </a:solidFill>
              <a:latin typeface="Fira Sans Extra Condensed SemiBold"/>
              <a:ea typeface="Fira Sans Extra Condensed SemiBold"/>
              <a:cs typeface="Fira Sans Extra Condensed SemiBold"/>
              <a:sym typeface="Fira Sans Extra Condensed SemiBold"/>
            </a:endParaRPr>
          </a:p>
        </p:txBody>
      </p:sp>
      <p:sp>
        <p:nvSpPr>
          <p:cNvPr id="38" name="Google Shape;2433;p44">
            <a:extLst>
              <a:ext uri="{FF2B5EF4-FFF2-40B4-BE49-F238E27FC236}">
                <a16:creationId xmlns:a16="http://schemas.microsoft.com/office/drawing/2014/main" id="{DAB61860-8D37-ED6B-1EDF-66FC37ED4666}"/>
              </a:ext>
            </a:extLst>
          </p:cNvPr>
          <p:cNvSpPr txBox="1">
            <a:spLocks/>
          </p:cNvSpPr>
          <p:nvPr/>
        </p:nvSpPr>
        <p:spPr>
          <a:xfrm>
            <a:off x="140988" y="2944401"/>
            <a:ext cx="2855996" cy="408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5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1pPr>
            <a:lvl2pPr marR="0" lvl="1"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2pPr>
            <a:lvl3pPr marR="0" lvl="2"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3pPr>
            <a:lvl4pPr marR="0" lvl="3"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4pPr>
            <a:lvl5pPr marR="0" lvl="4"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5pPr>
            <a:lvl6pPr marR="0" lvl="5"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6pPr>
            <a:lvl7pPr marR="0" lvl="6"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7pPr>
            <a:lvl8pPr marR="0" lvl="7"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8pPr>
            <a:lvl9pPr marR="0" lvl="8"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9pPr>
          </a:lstStyle>
          <a:p>
            <a:pPr>
              <a:lnSpc>
                <a:spcPct val="100000"/>
              </a:lnSpc>
            </a:pPr>
            <a:r>
              <a:rPr lang="en-US" sz="2000" b="0"/>
              <a:t>Lack of “ground truth” in unsupervised learning</a:t>
            </a:r>
          </a:p>
        </p:txBody>
      </p:sp>
      <p:sp>
        <p:nvSpPr>
          <p:cNvPr id="42" name="Google Shape;2433;p44">
            <a:extLst>
              <a:ext uri="{FF2B5EF4-FFF2-40B4-BE49-F238E27FC236}">
                <a16:creationId xmlns:a16="http://schemas.microsoft.com/office/drawing/2014/main" id="{6E715E21-4DF0-CDC6-3C03-6FAF8FFDE3D1}"/>
              </a:ext>
            </a:extLst>
          </p:cNvPr>
          <p:cNvSpPr txBox="1">
            <a:spLocks/>
          </p:cNvSpPr>
          <p:nvPr/>
        </p:nvSpPr>
        <p:spPr>
          <a:xfrm>
            <a:off x="3043962" y="2978170"/>
            <a:ext cx="2855996" cy="93940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5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1pPr>
            <a:lvl2pPr marR="0" lvl="1"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2pPr>
            <a:lvl3pPr marR="0" lvl="2"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3pPr>
            <a:lvl4pPr marR="0" lvl="3"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4pPr>
            <a:lvl5pPr marR="0" lvl="4"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5pPr>
            <a:lvl6pPr marR="0" lvl="5"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6pPr>
            <a:lvl7pPr marR="0" lvl="6"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7pPr>
            <a:lvl8pPr marR="0" lvl="7"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8pPr>
            <a:lvl9pPr marR="0" lvl="8"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9pPr>
          </a:lstStyle>
          <a:p>
            <a:pPr>
              <a:lnSpc>
                <a:spcPct val="100000"/>
              </a:lnSpc>
            </a:pPr>
            <a:r>
              <a:rPr lang="en-US" sz="2000" b="0"/>
              <a:t>Difficult to compare the performance of these 4 models with one another</a:t>
            </a:r>
          </a:p>
          <a:p>
            <a:pPr>
              <a:lnSpc>
                <a:spcPct val="100000"/>
              </a:lnSpc>
            </a:pPr>
            <a:endParaRPr lang="en-SG" sz="2000" b="0">
              <a:solidFill>
                <a:schemeClr val="tx1"/>
              </a:solidFill>
              <a:effectLst/>
              <a:latin typeface="Fira Sans" panose="020B0503050000020004" pitchFamily="34" charset="0"/>
            </a:endParaRPr>
          </a:p>
        </p:txBody>
      </p:sp>
      <p:sp>
        <p:nvSpPr>
          <p:cNvPr id="43" name="Google Shape;2433;p44">
            <a:extLst>
              <a:ext uri="{FF2B5EF4-FFF2-40B4-BE49-F238E27FC236}">
                <a16:creationId xmlns:a16="http://schemas.microsoft.com/office/drawing/2014/main" id="{E323220D-06C5-541A-0313-72F19698DDCA}"/>
              </a:ext>
            </a:extLst>
          </p:cNvPr>
          <p:cNvSpPr txBox="1">
            <a:spLocks/>
          </p:cNvSpPr>
          <p:nvPr/>
        </p:nvSpPr>
        <p:spPr>
          <a:xfrm>
            <a:off x="5966152" y="2820390"/>
            <a:ext cx="2855996" cy="93940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5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1pPr>
            <a:lvl2pPr marR="0" lvl="1"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2pPr>
            <a:lvl3pPr marR="0" lvl="2"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3pPr>
            <a:lvl4pPr marR="0" lvl="3"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4pPr>
            <a:lvl5pPr marR="0" lvl="4"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5pPr>
            <a:lvl6pPr marR="0" lvl="5"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6pPr>
            <a:lvl7pPr marR="0" lvl="6"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7pPr>
            <a:lvl8pPr marR="0" lvl="7"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8pPr>
            <a:lvl9pPr marR="0" lvl="8"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9pPr>
          </a:lstStyle>
          <a:p>
            <a:pPr>
              <a:lnSpc>
                <a:spcPct val="100000"/>
              </a:lnSpc>
            </a:pPr>
            <a:r>
              <a:rPr lang="en-US" sz="2000" b="0"/>
              <a:t>All 4 models were used to predict underperforming Manchester United Players</a:t>
            </a:r>
            <a:endParaRPr lang="en-SG" sz="2000" b="0">
              <a:solidFill>
                <a:schemeClr val="tx1"/>
              </a:solidFill>
              <a:effectLst/>
              <a:latin typeface="Fira Sans" panose="020B0503050000020004" pitchFamily="34" charset="0"/>
            </a:endParaRPr>
          </a:p>
        </p:txBody>
      </p:sp>
    </p:spTree>
    <p:extLst>
      <p:ext uri="{BB962C8B-B14F-4D97-AF65-F5344CB8AC3E}">
        <p14:creationId xmlns:p14="http://schemas.microsoft.com/office/powerpoint/2010/main" val="145704368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23CED3-81D0-8038-8703-6193812C20F5}"/>
              </a:ext>
            </a:extLst>
          </p:cNvPr>
          <p:cNvSpPr>
            <a:spLocks noGrp="1"/>
          </p:cNvSpPr>
          <p:nvPr>
            <p:ph type="title"/>
          </p:nvPr>
        </p:nvSpPr>
        <p:spPr/>
        <p:txBody>
          <a:bodyPr/>
          <a:lstStyle/>
          <a:p>
            <a:r>
              <a:rPr lang="en-US"/>
              <a:t>Anomaly Detection Isolation Forest</a:t>
            </a:r>
          </a:p>
        </p:txBody>
      </p:sp>
      <p:graphicFrame>
        <p:nvGraphicFramePr>
          <p:cNvPr id="3" name="Table 8">
            <a:extLst>
              <a:ext uri="{FF2B5EF4-FFF2-40B4-BE49-F238E27FC236}">
                <a16:creationId xmlns:a16="http://schemas.microsoft.com/office/drawing/2014/main" id="{CC19BA9A-74F4-BF58-449F-AD1A84BBF673}"/>
              </a:ext>
            </a:extLst>
          </p:cNvPr>
          <p:cNvGraphicFramePr>
            <a:graphicFrameLocks noGrp="1"/>
          </p:cNvGraphicFramePr>
          <p:nvPr>
            <p:extLst>
              <p:ext uri="{D42A27DB-BD31-4B8C-83A1-F6EECF244321}">
                <p14:modId xmlns:p14="http://schemas.microsoft.com/office/powerpoint/2010/main" val="1639495993"/>
              </p:ext>
            </p:extLst>
          </p:nvPr>
        </p:nvGraphicFramePr>
        <p:xfrm>
          <a:off x="900112" y="1273810"/>
          <a:ext cx="3414714" cy="2001520"/>
        </p:xfrm>
        <a:graphic>
          <a:graphicData uri="http://schemas.openxmlformats.org/drawingml/2006/table">
            <a:tbl>
              <a:tblPr firstRow="1" bandRow="1">
                <a:tableStyleId>{F1F352F7-BCA6-4D26-B7AB-98A790528103}</a:tableStyleId>
              </a:tblPr>
              <a:tblGrid>
                <a:gridCol w="2114551">
                  <a:extLst>
                    <a:ext uri="{9D8B030D-6E8A-4147-A177-3AD203B41FA5}">
                      <a16:colId xmlns:a16="http://schemas.microsoft.com/office/drawing/2014/main" val="2706254517"/>
                    </a:ext>
                  </a:extLst>
                </a:gridCol>
                <a:gridCol w="1300163">
                  <a:extLst>
                    <a:ext uri="{9D8B030D-6E8A-4147-A177-3AD203B41FA5}">
                      <a16:colId xmlns:a16="http://schemas.microsoft.com/office/drawing/2014/main" val="146658267"/>
                    </a:ext>
                  </a:extLst>
                </a:gridCol>
              </a:tblGrid>
              <a:tr h="370840">
                <a:tc>
                  <a:txBody>
                    <a:bodyPr/>
                    <a:lstStyle/>
                    <a:p>
                      <a:r>
                        <a:rPr lang="en-US"/>
                        <a:t>Hyperparameters</a:t>
                      </a:r>
                    </a:p>
                  </a:txBody>
                  <a:tcP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85000"/>
                      </a:schemeClr>
                    </a:solidFill>
                  </a:tcPr>
                </a:tc>
                <a:tc>
                  <a:txBody>
                    <a:bodyPr/>
                    <a:lstStyle/>
                    <a:p>
                      <a:r>
                        <a:rPr lang="en-US"/>
                        <a:t>Values</a:t>
                      </a:r>
                    </a:p>
                  </a:txBody>
                  <a:tcP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85000"/>
                      </a:schemeClr>
                    </a:solidFill>
                  </a:tcPr>
                </a:tc>
                <a:extLst>
                  <a:ext uri="{0D108BD9-81ED-4DB2-BD59-A6C34878D82A}">
                    <a16:rowId xmlns:a16="http://schemas.microsoft.com/office/drawing/2014/main" val="1686325268"/>
                  </a:ext>
                </a:extLst>
              </a:tr>
              <a:tr h="370840">
                <a:tc>
                  <a:txBody>
                    <a:bodyPr/>
                    <a:lstStyle/>
                    <a:p>
                      <a:r>
                        <a:rPr lang="en-US"/>
                        <a:t>No. of Estimators</a:t>
                      </a:r>
                    </a:p>
                  </a:txBody>
                  <a:tcP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100</a:t>
                      </a:r>
                    </a:p>
                  </a:txBody>
                  <a:tcP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43171471"/>
                  </a:ext>
                </a:extLst>
              </a:tr>
              <a:tr h="370840">
                <a:tc>
                  <a:txBody>
                    <a:bodyPr/>
                    <a:lstStyle/>
                    <a:p>
                      <a:r>
                        <a:rPr lang="en-US"/>
                        <a:t>Max Samples</a:t>
                      </a:r>
                    </a:p>
                  </a:txBody>
                  <a:tcP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‘auto’</a:t>
                      </a:r>
                    </a:p>
                  </a:txBody>
                  <a:tcP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09765967"/>
                  </a:ext>
                </a:extLst>
              </a:tr>
              <a:tr h="370840">
                <a:tc>
                  <a:txBody>
                    <a:bodyPr/>
                    <a:lstStyle/>
                    <a:p>
                      <a:r>
                        <a:rPr lang="en-US"/>
                        <a:t>Contamination</a:t>
                      </a:r>
                    </a:p>
                  </a:txBody>
                  <a:tcP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‘auto’</a:t>
                      </a:r>
                    </a:p>
                  </a:txBody>
                  <a:tcP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18197662"/>
                  </a:ext>
                </a:extLst>
              </a:tr>
              <a:tr h="370840">
                <a:tc>
                  <a:txBody>
                    <a:bodyPr/>
                    <a:lstStyle/>
                    <a:p>
                      <a:r>
                        <a:rPr lang="en-US"/>
                        <a:t>Max Features to train each estimator</a:t>
                      </a:r>
                    </a:p>
                  </a:txBody>
                  <a:tcP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r>
                        <a:rPr lang="en-US"/>
                        <a:t>1</a:t>
                      </a:r>
                    </a:p>
                  </a:txBody>
                  <a:tcP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12820852"/>
                  </a:ext>
                </a:extLst>
              </a:tr>
            </a:tbl>
          </a:graphicData>
        </a:graphic>
      </p:graphicFrame>
      <p:graphicFrame>
        <p:nvGraphicFramePr>
          <p:cNvPr id="4" name="Table 8">
            <a:extLst>
              <a:ext uri="{FF2B5EF4-FFF2-40B4-BE49-F238E27FC236}">
                <a16:creationId xmlns:a16="http://schemas.microsoft.com/office/drawing/2014/main" id="{DEA256ED-20AD-1DAB-D2C6-5D996A4A5275}"/>
              </a:ext>
            </a:extLst>
          </p:cNvPr>
          <p:cNvGraphicFramePr>
            <a:graphicFrameLocks noGrp="1"/>
          </p:cNvGraphicFramePr>
          <p:nvPr>
            <p:extLst>
              <p:ext uri="{D42A27DB-BD31-4B8C-83A1-F6EECF244321}">
                <p14:modId xmlns:p14="http://schemas.microsoft.com/office/powerpoint/2010/main" val="2098578720"/>
              </p:ext>
            </p:extLst>
          </p:nvPr>
        </p:nvGraphicFramePr>
        <p:xfrm>
          <a:off x="4829176" y="1273810"/>
          <a:ext cx="3414714" cy="2595880"/>
        </p:xfrm>
        <a:graphic>
          <a:graphicData uri="http://schemas.openxmlformats.org/drawingml/2006/table">
            <a:tbl>
              <a:tblPr firstRow="1" bandRow="1">
                <a:tableStyleId>{F1F352F7-BCA6-4D26-B7AB-98A790528103}</a:tableStyleId>
              </a:tblPr>
              <a:tblGrid>
                <a:gridCol w="2114551">
                  <a:extLst>
                    <a:ext uri="{9D8B030D-6E8A-4147-A177-3AD203B41FA5}">
                      <a16:colId xmlns:a16="http://schemas.microsoft.com/office/drawing/2014/main" val="2706254517"/>
                    </a:ext>
                  </a:extLst>
                </a:gridCol>
                <a:gridCol w="1300163">
                  <a:extLst>
                    <a:ext uri="{9D8B030D-6E8A-4147-A177-3AD203B41FA5}">
                      <a16:colId xmlns:a16="http://schemas.microsoft.com/office/drawing/2014/main" val="146658267"/>
                    </a:ext>
                  </a:extLst>
                </a:gridCol>
              </a:tblGrid>
              <a:tr h="370840">
                <a:tc>
                  <a:txBody>
                    <a:bodyPr/>
                    <a:lstStyle/>
                    <a:p>
                      <a:r>
                        <a:rPr lang="en-US"/>
                        <a:t>Player</a:t>
                      </a:r>
                    </a:p>
                  </a:txBody>
                  <a:tcP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85000"/>
                      </a:schemeClr>
                    </a:solidFill>
                  </a:tcPr>
                </a:tc>
                <a:tc>
                  <a:txBody>
                    <a:bodyPr/>
                    <a:lstStyle/>
                    <a:p>
                      <a:r>
                        <a:rPr lang="en-US"/>
                        <a:t>Season</a:t>
                      </a:r>
                    </a:p>
                  </a:txBody>
                  <a:tcP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85000"/>
                      </a:schemeClr>
                    </a:solidFill>
                  </a:tcPr>
                </a:tc>
                <a:extLst>
                  <a:ext uri="{0D108BD9-81ED-4DB2-BD59-A6C34878D82A}">
                    <a16:rowId xmlns:a16="http://schemas.microsoft.com/office/drawing/2014/main" val="1686325268"/>
                  </a:ext>
                </a:extLst>
              </a:tr>
              <a:tr h="370840">
                <a:tc>
                  <a:txBody>
                    <a:bodyPr/>
                    <a:lstStyle/>
                    <a:p>
                      <a:r>
                        <a:rPr lang="en-SG" sz="1400" b="0" i="0" u="none" strike="noStrike" cap="none">
                          <a:solidFill>
                            <a:srgbClr val="000000"/>
                          </a:solidFill>
                          <a:effectLst/>
                          <a:latin typeface="Arial"/>
                          <a:ea typeface="Arial"/>
                          <a:cs typeface="Arial"/>
                          <a:sym typeface="Arial"/>
                        </a:rPr>
                        <a:t>Alexander Büttner</a:t>
                      </a:r>
                      <a:endParaRPr lang="en-US"/>
                    </a:p>
                  </a:txBody>
                  <a:tcP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2013-2014</a:t>
                      </a:r>
                    </a:p>
                  </a:txBody>
                  <a:tcP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43171471"/>
                  </a:ext>
                </a:extLst>
              </a:tr>
              <a:tr h="370840">
                <a:tc>
                  <a:txBody>
                    <a:bodyPr/>
                    <a:lstStyle/>
                    <a:p>
                      <a:pPr algn="l"/>
                      <a:r>
                        <a:rPr lang="en-SG">
                          <a:effectLst/>
                        </a:rPr>
                        <a:t>Tyler Blackett</a:t>
                      </a:r>
                    </a:p>
                  </a:txBody>
                  <a:tcPr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2014-2015</a:t>
                      </a:r>
                    </a:p>
                  </a:txBody>
                  <a:tcP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09765967"/>
                  </a:ext>
                </a:extLst>
              </a:tr>
              <a:tr h="370840">
                <a:tc>
                  <a:txBody>
                    <a:bodyPr/>
                    <a:lstStyle/>
                    <a:p>
                      <a:pPr algn="l"/>
                      <a:r>
                        <a:rPr lang="en-SG" sz="1400" b="0" i="0" u="none" strike="noStrike" cap="none">
                          <a:solidFill>
                            <a:srgbClr val="000000"/>
                          </a:solidFill>
                          <a:effectLst/>
                          <a:latin typeface="Arial"/>
                          <a:ea typeface="Arial"/>
                          <a:cs typeface="Arial"/>
                          <a:sym typeface="Arial"/>
                        </a:rPr>
                        <a:t>Paddy McNair</a:t>
                      </a:r>
                      <a:endParaRPr lang="en-US"/>
                    </a:p>
                  </a:txBody>
                  <a:tcP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a:t>2014-2015</a:t>
                      </a:r>
                    </a:p>
                  </a:txBody>
                  <a:tcP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18197662"/>
                  </a:ext>
                </a:extLst>
              </a:tr>
              <a:tr h="370840">
                <a:tc>
                  <a:txBody>
                    <a:bodyPr/>
                    <a:lstStyle/>
                    <a:p>
                      <a:pPr algn="l"/>
                      <a:r>
                        <a:rPr lang="en-US"/>
                        <a:t>…</a:t>
                      </a:r>
                    </a:p>
                  </a:txBody>
                  <a:tcP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a:t>…</a:t>
                      </a:r>
                    </a:p>
                  </a:txBody>
                  <a:tcP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12820852"/>
                  </a:ext>
                </a:extLst>
              </a:tr>
              <a:tr h="370840">
                <a:tc>
                  <a:txBody>
                    <a:bodyPr/>
                    <a:lstStyle/>
                    <a:p>
                      <a:pPr algn="l"/>
                      <a:r>
                        <a:rPr lang="en-US"/>
                        <a:t>Andreas Pereira</a:t>
                      </a:r>
                    </a:p>
                  </a:txBody>
                  <a:tcP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SG" sz="1400" b="0" i="0" u="none" strike="noStrike" cap="none">
                          <a:solidFill>
                            <a:srgbClr val="000000"/>
                          </a:solidFill>
                          <a:effectLst/>
                          <a:latin typeface="Arial"/>
                          <a:ea typeface="Arial"/>
                          <a:cs typeface="Arial"/>
                          <a:sym typeface="Arial"/>
                        </a:rPr>
                        <a:t>2018-2019</a:t>
                      </a:r>
                      <a:endParaRPr lang="en-US"/>
                    </a:p>
                  </a:txBody>
                  <a:tcP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42891393"/>
                  </a:ext>
                </a:extLst>
              </a:tr>
              <a:tr h="370840">
                <a:tc>
                  <a:txBody>
                    <a:bodyPr/>
                    <a:lstStyle/>
                    <a:p>
                      <a:pPr algn="l"/>
                      <a:r>
                        <a:rPr lang="en-SG" sz="1400" b="0" i="0" u="none" strike="noStrike" cap="none">
                          <a:solidFill>
                            <a:srgbClr val="000000"/>
                          </a:solidFill>
                          <a:effectLst/>
                          <a:latin typeface="Arial"/>
                          <a:ea typeface="Arial"/>
                          <a:cs typeface="Arial"/>
                          <a:sym typeface="Arial"/>
                        </a:rPr>
                        <a:t>Brandon Williams</a:t>
                      </a:r>
                      <a:endParaRPr lang="en-US"/>
                    </a:p>
                  </a:txBody>
                  <a:tcP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l"/>
                      <a:r>
                        <a:rPr lang="en-SG">
                          <a:effectLst/>
                        </a:rPr>
                        <a:t>2019-2020</a:t>
                      </a:r>
                    </a:p>
                  </a:txBody>
                  <a:tcPr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73269386"/>
                  </a:ext>
                </a:extLst>
              </a:tr>
            </a:tbl>
          </a:graphicData>
        </a:graphic>
      </p:graphicFrame>
      <p:sp>
        <p:nvSpPr>
          <p:cNvPr id="5" name="Title 1">
            <a:extLst>
              <a:ext uri="{FF2B5EF4-FFF2-40B4-BE49-F238E27FC236}">
                <a16:creationId xmlns:a16="http://schemas.microsoft.com/office/drawing/2014/main" id="{F10CB10B-2DE0-085B-96EE-D94709D8FE9E}"/>
              </a:ext>
            </a:extLst>
          </p:cNvPr>
          <p:cNvSpPr txBox="1">
            <a:spLocks/>
          </p:cNvSpPr>
          <p:nvPr/>
        </p:nvSpPr>
        <p:spPr>
          <a:xfrm>
            <a:off x="4498143" y="3846003"/>
            <a:ext cx="4076779" cy="408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5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1pPr>
            <a:lvl2pPr marR="0" lvl="1"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2pPr>
            <a:lvl3pPr marR="0" lvl="2"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3pPr>
            <a:lvl4pPr marR="0" lvl="3"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4pPr>
            <a:lvl5pPr marR="0" lvl="4"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5pPr>
            <a:lvl6pPr marR="0" lvl="5"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6pPr>
            <a:lvl7pPr marR="0" lvl="6"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7pPr>
            <a:lvl8pPr marR="0" lvl="7"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8pPr>
            <a:lvl9pPr marR="0" lvl="8"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9pPr>
          </a:lstStyle>
          <a:p>
            <a:pPr>
              <a:lnSpc>
                <a:spcPct val="100000"/>
              </a:lnSpc>
            </a:pPr>
            <a:r>
              <a:rPr lang="en-US" sz="1800" b="0"/>
              <a:t>List of underperforming </a:t>
            </a:r>
          </a:p>
          <a:p>
            <a:pPr>
              <a:lnSpc>
                <a:spcPct val="100000"/>
              </a:lnSpc>
            </a:pPr>
            <a:r>
              <a:rPr lang="en-US" sz="1800" b="0"/>
              <a:t>outliers from training</a:t>
            </a:r>
          </a:p>
        </p:txBody>
      </p:sp>
    </p:spTree>
    <p:extLst>
      <p:ext uri="{BB962C8B-B14F-4D97-AF65-F5344CB8AC3E}">
        <p14:creationId xmlns:p14="http://schemas.microsoft.com/office/powerpoint/2010/main" val="109451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par>
                                <p:cTn id="9" presetID="2" presetClass="entr" presetSubtype="2" decel="50000" fill="hold" nodeType="withEffect">
                                  <p:stCondLst>
                                    <p:cond delay="20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1+#ppt_w/2"/>
                                          </p:val>
                                        </p:tav>
                                        <p:tav tm="100000">
                                          <p:val>
                                            <p:strVal val="#ppt_x"/>
                                          </p:val>
                                        </p:tav>
                                      </p:tavLst>
                                    </p:anim>
                                    <p:anim calcmode="lin" valueType="num">
                                      <p:cBhvr additive="base">
                                        <p:cTn id="12" dur="500" fill="hold"/>
                                        <p:tgtEl>
                                          <p:spTgt spid="4"/>
                                        </p:tgtEl>
                                        <p:attrNameLst>
                                          <p:attrName>ppt_y</p:attrName>
                                        </p:attrNameLst>
                                      </p:cBhvr>
                                      <p:tavLst>
                                        <p:tav tm="0">
                                          <p:val>
                                            <p:strVal val="#ppt_y"/>
                                          </p:val>
                                        </p:tav>
                                        <p:tav tm="100000">
                                          <p:val>
                                            <p:strVal val="#ppt_y"/>
                                          </p:val>
                                        </p:tav>
                                      </p:tavLst>
                                    </p:anim>
                                  </p:childTnLst>
                                </p:cTn>
                              </p:par>
                              <p:par>
                                <p:cTn id="13" presetID="2" presetClass="entr" presetSubtype="2" decel="50000" fill="hold" grpId="0" nodeType="withEffect">
                                  <p:stCondLst>
                                    <p:cond delay="20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fill="hold"/>
                                        <p:tgtEl>
                                          <p:spTgt spid="5"/>
                                        </p:tgtEl>
                                        <p:attrNameLst>
                                          <p:attrName>ppt_x</p:attrName>
                                        </p:attrNameLst>
                                      </p:cBhvr>
                                      <p:tavLst>
                                        <p:tav tm="0">
                                          <p:val>
                                            <p:strVal val="1+#ppt_w/2"/>
                                          </p:val>
                                        </p:tav>
                                        <p:tav tm="100000">
                                          <p:val>
                                            <p:strVal val="#ppt_x"/>
                                          </p:val>
                                        </p:tav>
                                      </p:tavLst>
                                    </p:anim>
                                    <p:anim calcmode="lin" valueType="num">
                                      <p:cBhvr additive="base">
                                        <p:cTn id="16"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23CED3-81D0-8038-8703-6193812C20F5}"/>
              </a:ext>
            </a:extLst>
          </p:cNvPr>
          <p:cNvSpPr>
            <a:spLocks noGrp="1"/>
          </p:cNvSpPr>
          <p:nvPr>
            <p:ph type="title"/>
          </p:nvPr>
        </p:nvSpPr>
        <p:spPr/>
        <p:txBody>
          <a:bodyPr/>
          <a:lstStyle/>
          <a:p>
            <a:r>
              <a:rPr lang="en-US"/>
              <a:t>Anomaly Detection One Class SVM</a:t>
            </a:r>
          </a:p>
        </p:txBody>
      </p:sp>
      <p:graphicFrame>
        <p:nvGraphicFramePr>
          <p:cNvPr id="3" name="Table 8">
            <a:extLst>
              <a:ext uri="{FF2B5EF4-FFF2-40B4-BE49-F238E27FC236}">
                <a16:creationId xmlns:a16="http://schemas.microsoft.com/office/drawing/2014/main" id="{CC19BA9A-74F4-BF58-449F-AD1A84BBF673}"/>
              </a:ext>
            </a:extLst>
          </p:cNvPr>
          <p:cNvGraphicFramePr>
            <a:graphicFrameLocks noGrp="1"/>
          </p:cNvGraphicFramePr>
          <p:nvPr>
            <p:extLst>
              <p:ext uri="{D42A27DB-BD31-4B8C-83A1-F6EECF244321}">
                <p14:modId xmlns:p14="http://schemas.microsoft.com/office/powerpoint/2010/main" val="221443779"/>
              </p:ext>
            </p:extLst>
          </p:nvPr>
        </p:nvGraphicFramePr>
        <p:xfrm>
          <a:off x="900112" y="1273810"/>
          <a:ext cx="3414714" cy="1483360"/>
        </p:xfrm>
        <a:graphic>
          <a:graphicData uri="http://schemas.openxmlformats.org/drawingml/2006/table">
            <a:tbl>
              <a:tblPr firstRow="1" bandRow="1">
                <a:tableStyleId>{F1F352F7-BCA6-4D26-B7AB-98A790528103}</a:tableStyleId>
              </a:tblPr>
              <a:tblGrid>
                <a:gridCol w="2114551">
                  <a:extLst>
                    <a:ext uri="{9D8B030D-6E8A-4147-A177-3AD203B41FA5}">
                      <a16:colId xmlns:a16="http://schemas.microsoft.com/office/drawing/2014/main" val="2706254517"/>
                    </a:ext>
                  </a:extLst>
                </a:gridCol>
                <a:gridCol w="1300163">
                  <a:extLst>
                    <a:ext uri="{9D8B030D-6E8A-4147-A177-3AD203B41FA5}">
                      <a16:colId xmlns:a16="http://schemas.microsoft.com/office/drawing/2014/main" val="146658267"/>
                    </a:ext>
                  </a:extLst>
                </a:gridCol>
              </a:tblGrid>
              <a:tr h="370840">
                <a:tc>
                  <a:txBody>
                    <a:bodyPr/>
                    <a:lstStyle/>
                    <a:p>
                      <a:r>
                        <a:rPr lang="en-US"/>
                        <a:t>Hyperparameters</a:t>
                      </a:r>
                    </a:p>
                  </a:txBody>
                  <a:tcP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85000"/>
                      </a:schemeClr>
                    </a:solidFill>
                  </a:tcPr>
                </a:tc>
                <a:tc>
                  <a:txBody>
                    <a:bodyPr/>
                    <a:lstStyle/>
                    <a:p>
                      <a:r>
                        <a:rPr lang="en-US"/>
                        <a:t>Values</a:t>
                      </a:r>
                    </a:p>
                  </a:txBody>
                  <a:tcP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85000"/>
                      </a:schemeClr>
                    </a:solidFill>
                  </a:tcPr>
                </a:tc>
                <a:extLst>
                  <a:ext uri="{0D108BD9-81ED-4DB2-BD59-A6C34878D82A}">
                    <a16:rowId xmlns:a16="http://schemas.microsoft.com/office/drawing/2014/main" val="1686325268"/>
                  </a:ext>
                </a:extLst>
              </a:tr>
              <a:tr h="370840">
                <a:tc>
                  <a:txBody>
                    <a:bodyPr/>
                    <a:lstStyle/>
                    <a:p>
                      <a:r>
                        <a:rPr lang="en-US"/>
                        <a:t>Kernel</a:t>
                      </a:r>
                    </a:p>
                  </a:txBody>
                  <a:tcP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'rbf’</a:t>
                      </a:r>
                    </a:p>
                  </a:txBody>
                  <a:tcP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43171471"/>
                  </a:ext>
                </a:extLst>
              </a:tr>
              <a:tr h="370840">
                <a:tc>
                  <a:txBody>
                    <a:bodyPr/>
                    <a:lstStyle/>
                    <a:p>
                      <a:r>
                        <a:rPr lang="en-US"/>
                        <a:t>nu</a:t>
                      </a:r>
                    </a:p>
                  </a:txBody>
                  <a:tcP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0.15</a:t>
                      </a:r>
                    </a:p>
                  </a:txBody>
                  <a:tcP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09765967"/>
                  </a:ext>
                </a:extLst>
              </a:tr>
              <a:tr h="370840">
                <a:tc>
                  <a:txBody>
                    <a:bodyPr/>
                    <a:lstStyle/>
                    <a:p>
                      <a:r>
                        <a:rPr lang="en-US"/>
                        <a:t>gamma</a:t>
                      </a:r>
                    </a:p>
                  </a:txBody>
                  <a:tcP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r>
                        <a:rPr lang="en-US"/>
                        <a:t>‘scale’</a:t>
                      </a:r>
                    </a:p>
                  </a:txBody>
                  <a:tcP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18197662"/>
                  </a:ext>
                </a:extLst>
              </a:tr>
            </a:tbl>
          </a:graphicData>
        </a:graphic>
      </p:graphicFrame>
      <p:graphicFrame>
        <p:nvGraphicFramePr>
          <p:cNvPr id="4" name="Table 8">
            <a:extLst>
              <a:ext uri="{FF2B5EF4-FFF2-40B4-BE49-F238E27FC236}">
                <a16:creationId xmlns:a16="http://schemas.microsoft.com/office/drawing/2014/main" id="{DEA256ED-20AD-1DAB-D2C6-5D996A4A5275}"/>
              </a:ext>
            </a:extLst>
          </p:cNvPr>
          <p:cNvGraphicFramePr>
            <a:graphicFrameLocks noGrp="1"/>
          </p:cNvGraphicFramePr>
          <p:nvPr>
            <p:extLst>
              <p:ext uri="{D42A27DB-BD31-4B8C-83A1-F6EECF244321}">
                <p14:modId xmlns:p14="http://schemas.microsoft.com/office/powerpoint/2010/main" val="2470934411"/>
              </p:ext>
            </p:extLst>
          </p:nvPr>
        </p:nvGraphicFramePr>
        <p:xfrm>
          <a:off x="4829176" y="1273810"/>
          <a:ext cx="3414714" cy="2595880"/>
        </p:xfrm>
        <a:graphic>
          <a:graphicData uri="http://schemas.openxmlformats.org/drawingml/2006/table">
            <a:tbl>
              <a:tblPr firstRow="1" bandRow="1">
                <a:tableStyleId>{F1F352F7-BCA6-4D26-B7AB-98A790528103}</a:tableStyleId>
              </a:tblPr>
              <a:tblGrid>
                <a:gridCol w="2114551">
                  <a:extLst>
                    <a:ext uri="{9D8B030D-6E8A-4147-A177-3AD203B41FA5}">
                      <a16:colId xmlns:a16="http://schemas.microsoft.com/office/drawing/2014/main" val="2706254517"/>
                    </a:ext>
                  </a:extLst>
                </a:gridCol>
                <a:gridCol w="1300163">
                  <a:extLst>
                    <a:ext uri="{9D8B030D-6E8A-4147-A177-3AD203B41FA5}">
                      <a16:colId xmlns:a16="http://schemas.microsoft.com/office/drawing/2014/main" val="146658267"/>
                    </a:ext>
                  </a:extLst>
                </a:gridCol>
              </a:tblGrid>
              <a:tr h="370840">
                <a:tc>
                  <a:txBody>
                    <a:bodyPr/>
                    <a:lstStyle/>
                    <a:p>
                      <a:r>
                        <a:rPr lang="en-US"/>
                        <a:t>Player</a:t>
                      </a:r>
                    </a:p>
                  </a:txBody>
                  <a:tcP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85000"/>
                      </a:schemeClr>
                    </a:solidFill>
                  </a:tcPr>
                </a:tc>
                <a:tc>
                  <a:txBody>
                    <a:bodyPr/>
                    <a:lstStyle/>
                    <a:p>
                      <a:r>
                        <a:rPr lang="en-US"/>
                        <a:t>Season</a:t>
                      </a:r>
                    </a:p>
                  </a:txBody>
                  <a:tcP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85000"/>
                      </a:schemeClr>
                    </a:solidFill>
                  </a:tcPr>
                </a:tc>
                <a:extLst>
                  <a:ext uri="{0D108BD9-81ED-4DB2-BD59-A6C34878D82A}">
                    <a16:rowId xmlns:a16="http://schemas.microsoft.com/office/drawing/2014/main" val="1686325268"/>
                  </a:ext>
                </a:extLst>
              </a:tr>
              <a:tr h="370840">
                <a:tc>
                  <a:txBody>
                    <a:bodyPr/>
                    <a:lstStyle/>
                    <a:p>
                      <a:r>
                        <a:rPr lang="en-US"/>
                        <a:t>Ashley Young</a:t>
                      </a:r>
                    </a:p>
                  </a:txBody>
                  <a:tcP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2013-2014</a:t>
                      </a:r>
                    </a:p>
                  </a:txBody>
                  <a:tcP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43171471"/>
                  </a:ext>
                </a:extLst>
              </a:tr>
              <a:tr h="370840">
                <a:tc>
                  <a:txBody>
                    <a:bodyPr/>
                    <a:lstStyle/>
                    <a:p>
                      <a:pPr algn="l"/>
                      <a:r>
                        <a:rPr lang="en-SG">
                          <a:effectLst/>
                        </a:rPr>
                        <a:t>Tyler Blackett</a:t>
                      </a:r>
                    </a:p>
                  </a:txBody>
                  <a:tcPr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2014-2015</a:t>
                      </a:r>
                    </a:p>
                  </a:txBody>
                  <a:tcP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09765967"/>
                  </a:ext>
                </a:extLst>
              </a:tr>
              <a:tr h="370840">
                <a:tc>
                  <a:txBody>
                    <a:bodyPr/>
                    <a:lstStyle/>
                    <a:p>
                      <a:pPr algn="l"/>
                      <a:r>
                        <a:rPr lang="en-SG" sz="1400" b="0" i="0" u="none" strike="noStrike" cap="none">
                          <a:solidFill>
                            <a:srgbClr val="000000"/>
                          </a:solidFill>
                          <a:effectLst/>
                          <a:latin typeface="Arial"/>
                          <a:ea typeface="Arial"/>
                          <a:cs typeface="Arial"/>
                          <a:sym typeface="Arial"/>
                        </a:rPr>
                        <a:t>Paddy McNair</a:t>
                      </a:r>
                      <a:endParaRPr lang="en-US"/>
                    </a:p>
                  </a:txBody>
                  <a:tcP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a:t>2014-2015</a:t>
                      </a:r>
                    </a:p>
                  </a:txBody>
                  <a:tcP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18197662"/>
                  </a:ext>
                </a:extLst>
              </a:tr>
              <a:tr h="370840">
                <a:tc>
                  <a:txBody>
                    <a:bodyPr/>
                    <a:lstStyle/>
                    <a:p>
                      <a:pPr algn="l"/>
                      <a:r>
                        <a:rPr lang="en-US"/>
                        <a:t>…</a:t>
                      </a:r>
                    </a:p>
                  </a:txBody>
                  <a:tcP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a:t>…</a:t>
                      </a:r>
                    </a:p>
                  </a:txBody>
                  <a:tcP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12820852"/>
                  </a:ext>
                </a:extLst>
              </a:tr>
              <a:tr h="370840">
                <a:tc>
                  <a:txBody>
                    <a:bodyPr/>
                    <a:lstStyle/>
                    <a:p>
                      <a:pPr algn="l"/>
                      <a:r>
                        <a:rPr lang="en-SG">
                          <a:effectLst/>
                        </a:rPr>
                        <a:t>Scott McTominay</a:t>
                      </a:r>
                    </a:p>
                  </a:txBody>
                  <a:tcPr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SG" sz="1400" b="0" i="0" u="none" strike="noStrike" cap="none">
                          <a:solidFill>
                            <a:srgbClr val="000000"/>
                          </a:solidFill>
                          <a:effectLst/>
                          <a:latin typeface="Arial"/>
                          <a:ea typeface="Arial"/>
                          <a:cs typeface="Arial"/>
                          <a:sym typeface="Arial"/>
                        </a:rPr>
                        <a:t>2018-2019</a:t>
                      </a:r>
                      <a:endParaRPr lang="en-US"/>
                    </a:p>
                  </a:txBody>
                  <a:tcP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42891393"/>
                  </a:ext>
                </a:extLst>
              </a:tr>
              <a:tr h="370840">
                <a:tc>
                  <a:txBody>
                    <a:bodyPr/>
                    <a:lstStyle/>
                    <a:p>
                      <a:pPr algn="l"/>
                      <a:r>
                        <a:rPr lang="en-US"/>
                        <a:t>Andreas Pereira</a:t>
                      </a:r>
                    </a:p>
                  </a:txBody>
                  <a:tcP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l"/>
                      <a:r>
                        <a:rPr lang="en-SG" sz="1400" b="0" i="0" u="none" strike="noStrike" cap="none">
                          <a:solidFill>
                            <a:srgbClr val="000000"/>
                          </a:solidFill>
                          <a:effectLst/>
                          <a:latin typeface="Arial"/>
                          <a:ea typeface="Arial"/>
                          <a:cs typeface="Arial"/>
                          <a:sym typeface="Arial"/>
                        </a:rPr>
                        <a:t>2018-2019</a:t>
                      </a:r>
                      <a:endParaRPr lang="en-US"/>
                    </a:p>
                  </a:txBody>
                  <a:tcP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73269386"/>
                  </a:ext>
                </a:extLst>
              </a:tr>
            </a:tbl>
          </a:graphicData>
        </a:graphic>
      </p:graphicFrame>
      <p:sp>
        <p:nvSpPr>
          <p:cNvPr id="5" name="Title 1">
            <a:extLst>
              <a:ext uri="{FF2B5EF4-FFF2-40B4-BE49-F238E27FC236}">
                <a16:creationId xmlns:a16="http://schemas.microsoft.com/office/drawing/2014/main" id="{F10CB10B-2DE0-085B-96EE-D94709D8FE9E}"/>
              </a:ext>
            </a:extLst>
          </p:cNvPr>
          <p:cNvSpPr txBox="1">
            <a:spLocks/>
          </p:cNvSpPr>
          <p:nvPr/>
        </p:nvSpPr>
        <p:spPr>
          <a:xfrm>
            <a:off x="4498143" y="3846003"/>
            <a:ext cx="4076779" cy="408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5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1pPr>
            <a:lvl2pPr marR="0" lvl="1"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2pPr>
            <a:lvl3pPr marR="0" lvl="2"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3pPr>
            <a:lvl4pPr marR="0" lvl="3"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4pPr>
            <a:lvl5pPr marR="0" lvl="4"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5pPr>
            <a:lvl6pPr marR="0" lvl="5"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6pPr>
            <a:lvl7pPr marR="0" lvl="6"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7pPr>
            <a:lvl8pPr marR="0" lvl="7"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8pPr>
            <a:lvl9pPr marR="0" lvl="8"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9pPr>
          </a:lstStyle>
          <a:p>
            <a:pPr>
              <a:lnSpc>
                <a:spcPct val="100000"/>
              </a:lnSpc>
            </a:pPr>
            <a:r>
              <a:rPr lang="en-US" sz="1800" b="0"/>
              <a:t>List of underperforming </a:t>
            </a:r>
          </a:p>
          <a:p>
            <a:pPr>
              <a:lnSpc>
                <a:spcPct val="100000"/>
              </a:lnSpc>
            </a:pPr>
            <a:r>
              <a:rPr lang="en-US" sz="1800" b="0"/>
              <a:t>outliers from training</a:t>
            </a:r>
          </a:p>
        </p:txBody>
      </p:sp>
    </p:spTree>
    <p:extLst>
      <p:ext uri="{BB962C8B-B14F-4D97-AF65-F5344CB8AC3E}">
        <p14:creationId xmlns:p14="http://schemas.microsoft.com/office/powerpoint/2010/main" val="285641926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23CED3-81D0-8038-8703-6193812C20F5}"/>
              </a:ext>
            </a:extLst>
          </p:cNvPr>
          <p:cNvSpPr>
            <a:spLocks noGrp="1"/>
          </p:cNvSpPr>
          <p:nvPr>
            <p:ph type="title"/>
          </p:nvPr>
        </p:nvSpPr>
        <p:spPr/>
        <p:txBody>
          <a:bodyPr/>
          <a:lstStyle/>
          <a:p>
            <a:r>
              <a:rPr lang="en-US"/>
              <a:t>Anomaly Detection SGD One Class SVM</a:t>
            </a:r>
          </a:p>
        </p:txBody>
      </p:sp>
      <p:graphicFrame>
        <p:nvGraphicFramePr>
          <p:cNvPr id="3" name="Table 8">
            <a:extLst>
              <a:ext uri="{FF2B5EF4-FFF2-40B4-BE49-F238E27FC236}">
                <a16:creationId xmlns:a16="http://schemas.microsoft.com/office/drawing/2014/main" id="{CC19BA9A-74F4-BF58-449F-AD1A84BBF673}"/>
              </a:ext>
            </a:extLst>
          </p:cNvPr>
          <p:cNvGraphicFramePr>
            <a:graphicFrameLocks noGrp="1"/>
          </p:cNvGraphicFramePr>
          <p:nvPr>
            <p:extLst>
              <p:ext uri="{D42A27DB-BD31-4B8C-83A1-F6EECF244321}">
                <p14:modId xmlns:p14="http://schemas.microsoft.com/office/powerpoint/2010/main" val="2068213508"/>
              </p:ext>
            </p:extLst>
          </p:nvPr>
        </p:nvGraphicFramePr>
        <p:xfrm>
          <a:off x="900112" y="1273810"/>
          <a:ext cx="3414714" cy="1483360"/>
        </p:xfrm>
        <a:graphic>
          <a:graphicData uri="http://schemas.openxmlformats.org/drawingml/2006/table">
            <a:tbl>
              <a:tblPr firstRow="1" bandRow="1">
                <a:tableStyleId>{F1F352F7-BCA6-4D26-B7AB-98A790528103}</a:tableStyleId>
              </a:tblPr>
              <a:tblGrid>
                <a:gridCol w="2114551">
                  <a:extLst>
                    <a:ext uri="{9D8B030D-6E8A-4147-A177-3AD203B41FA5}">
                      <a16:colId xmlns:a16="http://schemas.microsoft.com/office/drawing/2014/main" val="2706254517"/>
                    </a:ext>
                  </a:extLst>
                </a:gridCol>
                <a:gridCol w="1300163">
                  <a:extLst>
                    <a:ext uri="{9D8B030D-6E8A-4147-A177-3AD203B41FA5}">
                      <a16:colId xmlns:a16="http://schemas.microsoft.com/office/drawing/2014/main" val="146658267"/>
                    </a:ext>
                  </a:extLst>
                </a:gridCol>
              </a:tblGrid>
              <a:tr h="370840">
                <a:tc>
                  <a:txBody>
                    <a:bodyPr/>
                    <a:lstStyle/>
                    <a:p>
                      <a:r>
                        <a:rPr lang="en-US"/>
                        <a:t>Hyperparameters</a:t>
                      </a:r>
                    </a:p>
                  </a:txBody>
                  <a:tcP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85000"/>
                      </a:schemeClr>
                    </a:solidFill>
                  </a:tcPr>
                </a:tc>
                <a:tc>
                  <a:txBody>
                    <a:bodyPr/>
                    <a:lstStyle/>
                    <a:p>
                      <a:r>
                        <a:rPr lang="en-US"/>
                        <a:t>Values</a:t>
                      </a:r>
                    </a:p>
                  </a:txBody>
                  <a:tcP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85000"/>
                      </a:schemeClr>
                    </a:solidFill>
                  </a:tcPr>
                </a:tc>
                <a:extLst>
                  <a:ext uri="{0D108BD9-81ED-4DB2-BD59-A6C34878D82A}">
                    <a16:rowId xmlns:a16="http://schemas.microsoft.com/office/drawing/2014/main" val="1686325268"/>
                  </a:ext>
                </a:extLst>
              </a:tr>
              <a:tr h="370840">
                <a:tc>
                  <a:txBody>
                    <a:bodyPr/>
                    <a:lstStyle/>
                    <a:p>
                      <a:r>
                        <a:rPr lang="en-US"/>
                        <a:t>Kernel</a:t>
                      </a:r>
                    </a:p>
                  </a:txBody>
                  <a:tcP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'rbf’</a:t>
                      </a:r>
                    </a:p>
                  </a:txBody>
                  <a:tcP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43171471"/>
                  </a:ext>
                </a:extLst>
              </a:tr>
              <a:tr h="370840">
                <a:tc>
                  <a:txBody>
                    <a:bodyPr/>
                    <a:lstStyle/>
                    <a:p>
                      <a:r>
                        <a:rPr lang="en-US"/>
                        <a:t>nu</a:t>
                      </a:r>
                    </a:p>
                  </a:txBody>
                  <a:tcP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0.1</a:t>
                      </a:r>
                    </a:p>
                  </a:txBody>
                  <a:tcP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09765967"/>
                  </a:ext>
                </a:extLst>
              </a:tr>
              <a:tr h="370840">
                <a:tc>
                  <a:txBody>
                    <a:bodyPr/>
                    <a:lstStyle/>
                    <a:p>
                      <a:r>
                        <a:rPr lang="en-US"/>
                        <a:t>gamma</a:t>
                      </a:r>
                    </a:p>
                  </a:txBody>
                  <a:tcP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r>
                        <a:rPr lang="en-US"/>
                        <a:t>‘scale’</a:t>
                      </a:r>
                    </a:p>
                  </a:txBody>
                  <a:tcP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18197662"/>
                  </a:ext>
                </a:extLst>
              </a:tr>
            </a:tbl>
          </a:graphicData>
        </a:graphic>
      </p:graphicFrame>
      <p:graphicFrame>
        <p:nvGraphicFramePr>
          <p:cNvPr id="4" name="Table 8">
            <a:extLst>
              <a:ext uri="{FF2B5EF4-FFF2-40B4-BE49-F238E27FC236}">
                <a16:creationId xmlns:a16="http://schemas.microsoft.com/office/drawing/2014/main" id="{DEA256ED-20AD-1DAB-D2C6-5D996A4A5275}"/>
              </a:ext>
            </a:extLst>
          </p:cNvPr>
          <p:cNvGraphicFramePr>
            <a:graphicFrameLocks noGrp="1"/>
          </p:cNvGraphicFramePr>
          <p:nvPr>
            <p:extLst>
              <p:ext uri="{D42A27DB-BD31-4B8C-83A1-F6EECF244321}">
                <p14:modId xmlns:p14="http://schemas.microsoft.com/office/powerpoint/2010/main" val="2661690971"/>
              </p:ext>
            </p:extLst>
          </p:nvPr>
        </p:nvGraphicFramePr>
        <p:xfrm>
          <a:off x="4829176" y="1273810"/>
          <a:ext cx="3414714" cy="2595880"/>
        </p:xfrm>
        <a:graphic>
          <a:graphicData uri="http://schemas.openxmlformats.org/drawingml/2006/table">
            <a:tbl>
              <a:tblPr firstRow="1" bandRow="1">
                <a:tableStyleId>{F1F352F7-BCA6-4D26-B7AB-98A790528103}</a:tableStyleId>
              </a:tblPr>
              <a:tblGrid>
                <a:gridCol w="2114551">
                  <a:extLst>
                    <a:ext uri="{9D8B030D-6E8A-4147-A177-3AD203B41FA5}">
                      <a16:colId xmlns:a16="http://schemas.microsoft.com/office/drawing/2014/main" val="2706254517"/>
                    </a:ext>
                  </a:extLst>
                </a:gridCol>
                <a:gridCol w="1300163">
                  <a:extLst>
                    <a:ext uri="{9D8B030D-6E8A-4147-A177-3AD203B41FA5}">
                      <a16:colId xmlns:a16="http://schemas.microsoft.com/office/drawing/2014/main" val="146658267"/>
                    </a:ext>
                  </a:extLst>
                </a:gridCol>
              </a:tblGrid>
              <a:tr h="370840">
                <a:tc>
                  <a:txBody>
                    <a:bodyPr/>
                    <a:lstStyle/>
                    <a:p>
                      <a:r>
                        <a:rPr lang="en-US"/>
                        <a:t>Player</a:t>
                      </a:r>
                    </a:p>
                  </a:txBody>
                  <a:tcP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85000"/>
                      </a:schemeClr>
                    </a:solidFill>
                  </a:tcPr>
                </a:tc>
                <a:tc>
                  <a:txBody>
                    <a:bodyPr/>
                    <a:lstStyle/>
                    <a:p>
                      <a:r>
                        <a:rPr lang="en-US"/>
                        <a:t>Season</a:t>
                      </a:r>
                    </a:p>
                  </a:txBody>
                  <a:tcP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85000"/>
                      </a:schemeClr>
                    </a:solidFill>
                  </a:tcPr>
                </a:tc>
                <a:extLst>
                  <a:ext uri="{0D108BD9-81ED-4DB2-BD59-A6C34878D82A}">
                    <a16:rowId xmlns:a16="http://schemas.microsoft.com/office/drawing/2014/main" val="1686325268"/>
                  </a:ext>
                </a:extLst>
              </a:tr>
              <a:tr h="370840">
                <a:tc>
                  <a:txBody>
                    <a:bodyPr/>
                    <a:lstStyle/>
                    <a:p>
                      <a:r>
                        <a:rPr lang="en-US"/>
                        <a:t>Ashley Young</a:t>
                      </a:r>
                    </a:p>
                  </a:txBody>
                  <a:tcP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2013-2014</a:t>
                      </a:r>
                    </a:p>
                  </a:txBody>
                  <a:tcP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43171471"/>
                  </a:ext>
                </a:extLst>
              </a:tr>
              <a:tr h="370840">
                <a:tc>
                  <a:txBody>
                    <a:bodyPr/>
                    <a:lstStyle/>
                    <a:p>
                      <a:pPr algn="l"/>
                      <a:r>
                        <a:rPr lang="en-SG">
                          <a:effectLst/>
                        </a:rPr>
                        <a:t>Alexander Büttner</a:t>
                      </a:r>
                    </a:p>
                  </a:txBody>
                  <a:tcPr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2013-2014</a:t>
                      </a:r>
                    </a:p>
                  </a:txBody>
                  <a:tcP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09765967"/>
                  </a:ext>
                </a:extLst>
              </a:tr>
              <a:tr h="370840">
                <a:tc>
                  <a:txBody>
                    <a:bodyPr/>
                    <a:lstStyle/>
                    <a:p>
                      <a:pPr algn="l"/>
                      <a:r>
                        <a:rPr lang="en-SG" sz="1400" b="0" i="0" u="none" strike="noStrike" cap="none">
                          <a:solidFill>
                            <a:srgbClr val="000000"/>
                          </a:solidFill>
                          <a:effectLst/>
                          <a:latin typeface="Arial"/>
                          <a:ea typeface="Arial"/>
                          <a:cs typeface="Arial"/>
                          <a:sym typeface="Arial"/>
                        </a:rPr>
                        <a:t>Tyler Blackett</a:t>
                      </a:r>
                      <a:endParaRPr lang="en-US"/>
                    </a:p>
                  </a:txBody>
                  <a:tcP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a:t>2014-2015</a:t>
                      </a:r>
                    </a:p>
                  </a:txBody>
                  <a:tcP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18197662"/>
                  </a:ext>
                </a:extLst>
              </a:tr>
              <a:tr h="370840">
                <a:tc>
                  <a:txBody>
                    <a:bodyPr/>
                    <a:lstStyle/>
                    <a:p>
                      <a:pPr algn="l"/>
                      <a:r>
                        <a:rPr lang="en-US"/>
                        <a:t>…</a:t>
                      </a:r>
                    </a:p>
                  </a:txBody>
                  <a:tcP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a:t>…</a:t>
                      </a:r>
                    </a:p>
                  </a:txBody>
                  <a:tcP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12820852"/>
                  </a:ext>
                </a:extLst>
              </a:tr>
              <a:tr h="370840">
                <a:tc>
                  <a:txBody>
                    <a:bodyPr/>
                    <a:lstStyle/>
                    <a:p>
                      <a:pPr algn="l"/>
                      <a:r>
                        <a:rPr lang="en-SG">
                          <a:effectLst/>
                        </a:rPr>
                        <a:t>Juan Mata</a:t>
                      </a:r>
                    </a:p>
                  </a:txBody>
                  <a:tcPr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SG" sz="1400" b="0" i="0" u="none" strike="noStrike" cap="none">
                          <a:solidFill>
                            <a:srgbClr val="000000"/>
                          </a:solidFill>
                          <a:effectLst/>
                          <a:latin typeface="Arial"/>
                          <a:ea typeface="Arial"/>
                          <a:cs typeface="Arial"/>
                          <a:sym typeface="Arial"/>
                        </a:rPr>
                        <a:t>2019-2020</a:t>
                      </a:r>
                      <a:endParaRPr lang="en-US"/>
                    </a:p>
                  </a:txBody>
                  <a:tcP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42891393"/>
                  </a:ext>
                </a:extLst>
              </a:tr>
              <a:tr h="370840">
                <a:tc>
                  <a:txBody>
                    <a:bodyPr/>
                    <a:lstStyle/>
                    <a:p>
                      <a:pPr algn="l"/>
                      <a:r>
                        <a:rPr lang="en-SG" sz="1400" b="0" i="0" u="none" strike="noStrike" cap="none">
                          <a:solidFill>
                            <a:srgbClr val="000000"/>
                          </a:solidFill>
                          <a:effectLst/>
                          <a:latin typeface="Arial"/>
                          <a:ea typeface="Arial"/>
                          <a:cs typeface="Arial"/>
                          <a:sym typeface="Arial"/>
                        </a:rPr>
                        <a:t>Nemanja Matić</a:t>
                      </a:r>
                      <a:endParaRPr lang="en-US"/>
                    </a:p>
                  </a:txBody>
                  <a:tcP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l"/>
                      <a:r>
                        <a:rPr lang="en-SG" sz="1400" b="0" i="0" u="none" strike="noStrike" cap="none">
                          <a:solidFill>
                            <a:srgbClr val="000000"/>
                          </a:solidFill>
                          <a:effectLst/>
                          <a:latin typeface="Arial"/>
                          <a:ea typeface="Arial"/>
                          <a:cs typeface="Arial"/>
                          <a:sym typeface="Arial"/>
                        </a:rPr>
                        <a:t>2020-2021</a:t>
                      </a:r>
                      <a:endParaRPr lang="en-US"/>
                    </a:p>
                  </a:txBody>
                  <a:tcP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73269386"/>
                  </a:ext>
                </a:extLst>
              </a:tr>
            </a:tbl>
          </a:graphicData>
        </a:graphic>
      </p:graphicFrame>
      <p:sp>
        <p:nvSpPr>
          <p:cNvPr id="5" name="Title 1">
            <a:extLst>
              <a:ext uri="{FF2B5EF4-FFF2-40B4-BE49-F238E27FC236}">
                <a16:creationId xmlns:a16="http://schemas.microsoft.com/office/drawing/2014/main" id="{F10CB10B-2DE0-085B-96EE-D94709D8FE9E}"/>
              </a:ext>
            </a:extLst>
          </p:cNvPr>
          <p:cNvSpPr txBox="1">
            <a:spLocks/>
          </p:cNvSpPr>
          <p:nvPr/>
        </p:nvSpPr>
        <p:spPr>
          <a:xfrm>
            <a:off x="4498143" y="3846003"/>
            <a:ext cx="4076779" cy="408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5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1pPr>
            <a:lvl2pPr marR="0" lvl="1"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2pPr>
            <a:lvl3pPr marR="0" lvl="2"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3pPr>
            <a:lvl4pPr marR="0" lvl="3"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4pPr>
            <a:lvl5pPr marR="0" lvl="4"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5pPr>
            <a:lvl6pPr marR="0" lvl="5"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6pPr>
            <a:lvl7pPr marR="0" lvl="6"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7pPr>
            <a:lvl8pPr marR="0" lvl="7"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8pPr>
            <a:lvl9pPr marR="0" lvl="8"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9pPr>
          </a:lstStyle>
          <a:p>
            <a:pPr>
              <a:lnSpc>
                <a:spcPct val="100000"/>
              </a:lnSpc>
            </a:pPr>
            <a:r>
              <a:rPr lang="en-US" sz="1800" b="0"/>
              <a:t>List of underperforming </a:t>
            </a:r>
          </a:p>
          <a:p>
            <a:pPr>
              <a:lnSpc>
                <a:spcPct val="100000"/>
              </a:lnSpc>
            </a:pPr>
            <a:r>
              <a:rPr lang="en-US" sz="1800" b="0"/>
              <a:t>outliers from training</a:t>
            </a:r>
          </a:p>
        </p:txBody>
      </p:sp>
    </p:spTree>
    <p:extLst>
      <p:ext uri="{BB962C8B-B14F-4D97-AF65-F5344CB8AC3E}">
        <p14:creationId xmlns:p14="http://schemas.microsoft.com/office/powerpoint/2010/main" val="215985258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23CED3-81D0-8038-8703-6193812C20F5}"/>
              </a:ext>
            </a:extLst>
          </p:cNvPr>
          <p:cNvSpPr>
            <a:spLocks noGrp="1"/>
          </p:cNvSpPr>
          <p:nvPr>
            <p:ph type="title"/>
          </p:nvPr>
        </p:nvSpPr>
        <p:spPr/>
        <p:txBody>
          <a:bodyPr/>
          <a:lstStyle/>
          <a:p>
            <a:r>
              <a:rPr lang="en-US"/>
              <a:t>Anomaly Detection </a:t>
            </a:r>
            <a:r>
              <a:rPr lang="en-US" err="1"/>
              <a:t>AutoEncoder</a:t>
            </a:r>
            <a:endParaRPr lang="en-US"/>
          </a:p>
        </p:txBody>
      </p:sp>
      <p:graphicFrame>
        <p:nvGraphicFramePr>
          <p:cNvPr id="3" name="Table 8">
            <a:extLst>
              <a:ext uri="{FF2B5EF4-FFF2-40B4-BE49-F238E27FC236}">
                <a16:creationId xmlns:a16="http://schemas.microsoft.com/office/drawing/2014/main" id="{CC19BA9A-74F4-BF58-449F-AD1A84BBF673}"/>
              </a:ext>
            </a:extLst>
          </p:cNvPr>
          <p:cNvGraphicFramePr>
            <a:graphicFrameLocks noGrp="1"/>
          </p:cNvGraphicFramePr>
          <p:nvPr>
            <p:extLst>
              <p:ext uri="{D42A27DB-BD31-4B8C-83A1-F6EECF244321}">
                <p14:modId xmlns:p14="http://schemas.microsoft.com/office/powerpoint/2010/main" val="3297127549"/>
              </p:ext>
            </p:extLst>
          </p:nvPr>
        </p:nvGraphicFramePr>
        <p:xfrm>
          <a:off x="4829176" y="3331528"/>
          <a:ext cx="3414714" cy="1630680"/>
        </p:xfrm>
        <a:graphic>
          <a:graphicData uri="http://schemas.openxmlformats.org/drawingml/2006/table">
            <a:tbl>
              <a:tblPr firstRow="1" bandRow="1">
                <a:tableStyleId>{F1F352F7-BCA6-4D26-B7AB-98A790528103}</a:tableStyleId>
              </a:tblPr>
              <a:tblGrid>
                <a:gridCol w="2114551">
                  <a:extLst>
                    <a:ext uri="{9D8B030D-6E8A-4147-A177-3AD203B41FA5}">
                      <a16:colId xmlns:a16="http://schemas.microsoft.com/office/drawing/2014/main" val="2706254517"/>
                    </a:ext>
                  </a:extLst>
                </a:gridCol>
                <a:gridCol w="1300163">
                  <a:extLst>
                    <a:ext uri="{9D8B030D-6E8A-4147-A177-3AD203B41FA5}">
                      <a16:colId xmlns:a16="http://schemas.microsoft.com/office/drawing/2014/main" val="146658267"/>
                    </a:ext>
                  </a:extLst>
                </a:gridCol>
              </a:tblGrid>
              <a:tr h="370840">
                <a:tc>
                  <a:txBody>
                    <a:bodyPr/>
                    <a:lstStyle/>
                    <a:p>
                      <a:r>
                        <a:rPr lang="en-US"/>
                        <a:t>Hyperparameters</a:t>
                      </a:r>
                    </a:p>
                  </a:txBody>
                  <a:tcP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85000"/>
                      </a:schemeClr>
                    </a:solidFill>
                  </a:tcPr>
                </a:tc>
                <a:tc>
                  <a:txBody>
                    <a:bodyPr/>
                    <a:lstStyle/>
                    <a:p>
                      <a:r>
                        <a:rPr lang="en-US"/>
                        <a:t>Values</a:t>
                      </a:r>
                    </a:p>
                  </a:txBody>
                  <a:tcP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85000"/>
                      </a:schemeClr>
                    </a:solidFill>
                  </a:tcPr>
                </a:tc>
                <a:extLst>
                  <a:ext uri="{0D108BD9-81ED-4DB2-BD59-A6C34878D82A}">
                    <a16:rowId xmlns:a16="http://schemas.microsoft.com/office/drawing/2014/main" val="1686325268"/>
                  </a:ext>
                </a:extLst>
              </a:tr>
              <a:tr h="370840">
                <a:tc>
                  <a:txBody>
                    <a:bodyPr/>
                    <a:lstStyle/>
                    <a:p>
                      <a:r>
                        <a:rPr lang="en-US"/>
                        <a:t>Bottleneck Dimensions</a:t>
                      </a:r>
                    </a:p>
                  </a:txBody>
                  <a:tcP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2</a:t>
                      </a:r>
                    </a:p>
                  </a:txBody>
                  <a:tcP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43171471"/>
                  </a:ext>
                </a:extLst>
              </a:tr>
              <a:tr h="370840">
                <a:tc>
                  <a:txBody>
                    <a:bodyPr/>
                    <a:lstStyle/>
                    <a:p>
                      <a:r>
                        <a:rPr lang="en-US"/>
                        <a:t>Epochs</a:t>
                      </a:r>
                    </a:p>
                  </a:txBody>
                  <a:tcP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600 with </a:t>
                      </a:r>
                    </a:p>
                    <a:p>
                      <a:r>
                        <a:rPr lang="en-US"/>
                        <a:t>early stopping</a:t>
                      </a:r>
                    </a:p>
                  </a:txBody>
                  <a:tcP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09765967"/>
                  </a:ext>
                </a:extLst>
              </a:tr>
              <a:tr h="370840">
                <a:tc>
                  <a:txBody>
                    <a:bodyPr/>
                    <a:lstStyle/>
                    <a:p>
                      <a:r>
                        <a:rPr lang="en-US"/>
                        <a:t>Batch Size</a:t>
                      </a:r>
                    </a:p>
                  </a:txBody>
                  <a:tcP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r>
                        <a:rPr lang="en-US"/>
                        <a:t>8</a:t>
                      </a:r>
                    </a:p>
                  </a:txBody>
                  <a:tcP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18197662"/>
                  </a:ext>
                </a:extLst>
              </a:tr>
            </a:tbl>
          </a:graphicData>
        </a:graphic>
      </p:graphicFrame>
      <p:graphicFrame>
        <p:nvGraphicFramePr>
          <p:cNvPr id="4" name="Table 8">
            <a:extLst>
              <a:ext uri="{FF2B5EF4-FFF2-40B4-BE49-F238E27FC236}">
                <a16:creationId xmlns:a16="http://schemas.microsoft.com/office/drawing/2014/main" id="{DEA256ED-20AD-1DAB-D2C6-5D996A4A5275}"/>
              </a:ext>
            </a:extLst>
          </p:cNvPr>
          <p:cNvGraphicFramePr>
            <a:graphicFrameLocks noGrp="1"/>
          </p:cNvGraphicFramePr>
          <p:nvPr>
            <p:extLst>
              <p:ext uri="{D42A27DB-BD31-4B8C-83A1-F6EECF244321}">
                <p14:modId xmlns:p14="http://schemas.microsoft.com/office/powerpoint/2010/main" val="1222036787"/>
              </p:ext>
            </p:extLst>
          </p:nvPr>
        </p:nvGraphicFramePr>
        <p:xfrm>
          <a:off x="4829176" y="1273810"/>
          <a:ext cx="3414714" cy="1854200"/>
        </p:xfrm>
        <a:graphic>
          <a:graphicData uri="http://schemas.openxmlformats.org/drawingml/2006/table">
            <a:tbl>
              <a:tblPr firstRow="1" bandRow="1">
                <a:tableStyleId>{F1F352F7-BCA6-4D26-B7AB-98A790528103}</a:tableStyleId>
              </a:tblPr>
              <a:tblGrid>
                <a:gridCol w="2114551">
                  <a:extLst>
                    <a:ext uri="{9D8B030D-6E8A-4147-A177-3AD203B41FA5}">
                      <a16:colId xmlns:a16="http://schemas.microsoft.com/office/drawing/2014/main" val="2706254517"/>
                    </a:ext>
                  </a:extLst>
                </a:gridCol>
                <a:gridCol w="1300163">
                  <a:extLst>
                    <a:ext uri="{9D8B030D-6E8A-4147-A177-3AD203B41FA5}">
                      <a16:colId xmlns:a16="http://schemas.microsoft.com/office/drawing/2014/main" val="146658267"/>
                    </a:ext>
                  </a:extLst>
                </a:gridCol>
              </a:tblGrid>
              <a:tr h="370840">
                <a:tc>
                  <a:txBody>
                    <a:bodyPr/>
                    <a:lstStyle/>
                    <a:p>
                      <a:r>
                        <a:rPr lang="en-US"/>
                        <a:t>Player</a:t>
                      </a:r>
                    </a:p>
                  </a:txBody>
                  <a:tcP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85000"/>
                      </a:schemeClr>
                    </a:solidFill>
                  </a:tcPr>
                </a:tc>
                <a:tc>
                  <a:txBody>
                    <a:bodyPr/>
                    <a:lstStyle/>
                    <a:p>
                      <a:r>
                        <a:rPr lang="en-US"/>
                        <a:t>Season</a:t>
                      </a:r>
                    </a:p>
                  </a:txBody>
                  <a:tcP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85000"/>
                      </a:schemeClr>
                    </a:solidFill>
                  </a:tcPr>
                </a:tc>
                <a:extLst>
                  <a:ext uri="{0D108BD9-81ED-4DB2-BD59-A6C34878D82A}">
                    <a16:rowId xmlns:a16="http://schemas.microsoft.com/office/drawing/2014/main" val="1686325268"/>
                  </a:ext>
                </a:extLst>
              </a:tr>
              <a:tr h="370840">
                <a:tc>
                  <a:txBody>
                    <a:bodyPr/>
                    <a:lstStyle/>
                    <a:p>
                      <a:r>
                        <a:rPr lang="en-US"/>
                        <a:t>Paul Scholes</a:t>
                      </a:r>
                    </a:p>
                  </a:txBody>
                  <a:tcP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SG" sz="1400" b="0" i="0" u="none" strike="noStrike" cap="none">
                          <a:solidFill>
                            <a:srgbClr val="000000"/>
                          </a:solidFill>
                          <a:effectLst/>
                          <a:latin typeface="Arial"/>
                          <a:ea typeface="Arial"/>
                          <a:cs typeface="Arial"/>
                          <a:sym typeface="Arial"/>
                        </a:rPr>
                        <a:t>2011-2012</a:t>
                      </a:r>
                      <a:endParaRPr lang="en-US"/>
                    </a:p>
                  </a:txBody>
                  <a:tcP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43171471"/>
                  </a:ext>
                </a:extLst>
              </a:tr>
              <a:tr h="370840">
                <a:tc>
                  <a:txBody>
                    <a:bodyPr/>
                    <a:lstStyle/>
                    <a:p>
                      <a:pPr algn="l"/>
                      <a:r>
                        <a:rPr lang="en-SG">
                          <a:effectLst/>
                        </a:rPr>
                        <a:t>Phil Jones</a:t>
                      </a:r>
                    </a:p>
                  </a:txBody>
                  <a:tcPr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SG" sz="1400" b="0" i="0" u="none" strike="noStrike" cap="none">
                          <a:solidFill>
                            <a:srgbClr val="000000"/>
                          </a:solidFill>
                          <a:effectLst/>
                          <a:latin typeface="Arial"/>
                          <a:ea typeface="Arial"/>
                          <a:cs typeface="Arial"/>
                          <a:sym typeface="Arial"/>
                        </a:rPr>
                        <a:t>2011-2012</a:t>
                      </a:r>
                      <a:endParaRPr lang="en-US"/>
                    </a:p>
                  </a:txBody>
                  <a:tcP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09765967"/>
                  </a:ext>
                </a:extLst>
              </a:tr>
              <a:tr h="370840">
                <a:tc>
                  <a:txBody>
                    <a:bodyPr/>
                    <a:lstStyle/>
                    <a:p>
                      <a:pPr algn="l"/>
                      <a:r>
                        <a:rPr lang="en-US"/>
                        <a:t>…</a:t>
                      </a:r>
                    </a:p>
                  </a:txBody>
                  <a:tcP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a:t>…</a:t>
                      </a:r>
                    </a:p>
                  </a:txBody>
                  <a:tcP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12820852"/>
                  </a:ext>
                </a:extLst>
              </a:tr>
              <a:tr h="370840">
                <a:tc>
                  <a:txBody>
                    <a:bodyPr/>
                    <a:lstStyle/>
                    <a:p>
                      <a:pPr algn="l"/>
                      <a:r>
                        <a:rPr lang="en-SG">
                          <a:effectLst/>
                        </a:rPr>
                        <a:t>Mason Greenwood</a:t>
                      </a:r>
                    </a:p>
                  </a:txBody>
                  <a:tcPr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l"/>
                      <a:r>
                        <a:rPr lang="en-SG" sz="1400" b="0" i="0" u="none" strike="noStrike" cap="none">
                          <a:solidFill>
                            <a:srgbClr val="000000"/>
                          </a:solidFill>
                          <a:effectLst/>
                          <a:latin typeface="Arial"/>
                          <a:ea typeface="Arial"/>
                          <a:cs typeface="Arial"/>
                          <a:sym typeface="Arial"/>
                        </a:rPr>
                        <a:t>2020-2021</a:t>
                      </a:r>
                      <a:endParaRPr lang="en-US"/>
                    </a:p>
                  </a:txBody>
                  <a:tcP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73269386"/>
                  </a:ext>
                </a:extLst>
              </a:tr>
            </a:tbl>
          </a:graphicData>
        </a:graphic>
      </p:graphicFrame>
      <p:pic>
        <p:nvPicPr>
          <p:cNvPr id="7" name="Picture 6" descr="Chart, line chart&#10;&#10;Description automatically generated">
            <a:extLst>
              <a:ext uri="{FF2B5EF4-FFF2-40B4-BE49-F238E27FC236}">
                <a16:creationId xmlns:a16="http://schemas.microsoft.com/office/drawing/2014/main" id="{CCF5CCC6-88CA-7427-4685-53D5E7651D12}"/>
              </a:ext>
            </a:extLst>
          </p:cNvPr>
          <p:cNvPicPr>
            <a:picLocks noChangeAspect="1"/>
          </p:cNvPicPr>
          <p:nvPr/>
        </p:nvPicPr>
        <p:blipFill>
          <a:blip r:embed="rId3"/>
          <a:stretch>
            <a:fillRect/>
          </a:stretch>
        </p:blipFill>
        <p:spPr>
          <a:xfrm rot="21425831">
            <a:off x="553992" y="1367261"/>
            <a:ext cx="3760833" cy="2771825"/>
          </a:xfrm>
          <a:prstGeom prst="rect">
            <a:avLst/>
          </a:prstGeom>
          <a:ln w="38100">
            <a:solidFill>
              <a:schemeClr val="tx1"/>
            </a:solidFill>
          </a:ln>
        </p:spPr>
      </p:pic>
      <p:sp>
        <p:nvSpPr>
          <p:cNvPr id="8" name="Title 1">
            <a:extLst>
              <a:ext uri="{FF2B5EF4-FFF2-40B4-BE49-F238E27FC236}">
                <a16:creationId xmlns:a16="http://schemas.microsoft.com/office/drawing/2014/main" id="{20983D2F-D3D6-8D5B-F980-58211E2D9FA9}"/>
              </a:ext>
            </a:extLst>
          </p:cNvPr>
          <p:cNvSpPr txBox="1">
            <a:spLocks/>
          </p:cNvSpPr>
          <p:nvPr/>
        </p:nvSpPr>
        <p:spPr>
          <a:xfrm rot="21430641">
            <a:off x="1123842" y="4306635"/>
            <a:ext cx="3019506" cy="408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5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1pPr>
            <a:lvl2pPr marR="0" lvl="1"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2pPr>
            <a:lvl3pPr marR="0" lvl="2"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3pPr>
            <a:lvl4pPr marR="0" lvl="3"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4pPr>
            <a:lvl5pPr marR="0" lvl="4"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5pPr>
            <a:lvl6pPr marR="0" lvl="5"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6pPr>
            <a:lvl7pPr marR="0" lvl="6"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7pPr>
            <a:lvl8pPr marR="0" lvl="7"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8pPr>
            <a:lvl9pPr marR="0" lvl="8"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9pPr>
          </a:lstStyle>
          <a:p>
            <a:r>
              <a:rPr lang="en-US" sz="2400" b="0"/>
              <a:t>Training Metrics</a:t>
            </a:r>
          </a:p>
        </p:txBody>
      </p:sp>
    </p:spTree>
    <p:extLst>
      <p:ext uri="{BB962C8B-B14F-4D97-AF65-F5344CB8AC3E}">
        <p14:creationId xmlns:p14="http://schemas.microsoft.com/office/powerpoint/2010/main" val="120911928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C30DFC-5442-9255-280C-C20479AA2911}"/>
              </a:ext>
            </a:extLst>
          </p:cNvPr>
          <p:cNvSpPr>
            <a:spLocks noGrp="1"/>
          </p:cNvSpPr>
          <p:nvPr>
            <p:ph type="title"/>
          </p:nvPr>
        </p:nvSpPr>
        <p:spPr>
          <a:xfrm>
            <a:off x="713225" y="353762"/>
            <a:ext cx="7717500" cy="408600"/>
          </a:xfrm>
        </p:spPr>
        <p:txBody>
          <a:bodyPr/>
          <a:lstStyle/>
          <a:p>
            <a:pPr>
              <a:lnSpc>
                <a:spcPct val="100000"/>
              </a:lnSpc>
            </a:pPr>
            <a:r>
              <a:rPr lang="en-US"/>
              <a:t>Compiled List of Poor-Performing </a:t>
            </a:r>
            <a:br>
              <a:rPr lang="en-US"/>
            </a:br>
            <a:r>
              <a:rPr lang="en-US"/>
              <a:t>Anomalies over 2021/2022</a:t>
            </a:r>
          </a:p>
        </p:txBody>
      </p:sp>
      <p:graphicFrame>
        <p:nvGraphicFramePr>
          <p:cNvPr id="3" name="Table 3">
            <a:extLst>
              <a:ext uri="{FF2B5EF4-FFF2-40B4-BE49-F238E27FC236}">
                <a16:creationId xmlns:a16="http://schemas.microsoft.com/office/drawing/2014/main" id="{FEBC0D41-298B-DE67-8EF9-05E79B7D9329}"/>
              </a:ext>
            </a:extLst>
          </p:cNvPr>
          <p:cNvGraphicFramePr>
            <a:graphicFrameLocks noGrp="1"/>
          </p:cNvGraphicFramePr>
          <p:nvPr>
            <p:extLst>
              <p:ext uri="{D42A27DB-BD31-4B8C-83A1-F6EECF244321}">
                <p14:modId xmlns:p14="http://schemas.microsoft.com/office/powerpoint/2010/main" val="2880313376"/>
              </p:ext>
            </p:extLst>
          </p:nvPr>
        </p:nvGraphicFramePr>
        <p:xfrm>
          <a:off x="470338" y="1675063"/>
          <a:ext cx="6130488" cy="3114675"/>
        </p:xfrm>
        <a:graphic>
          <a:graphicData uri="http://schemas.openxmlformats.org/drawingml/2006/table">
            <a:tbl>
              <a:tblPr firstRow="1" bandRow="1">
                <a:tableStyleId>{F1F352F7-BCA6-4D26-B7AB-98A790528103}</a:tableStyleId>
              </a:tblPr>
              <a:tblGrid>
                <a:gridCol w="1972824">
                  <a:extLst>
                    <a:ext uri="{9D8B030D-6E8A-4147-A177-3AD203B41FA5}">
                      <a16:colId xmlns:a16="http://schemas.microsoft.com/office/drawing/2014/main" val="994211823"/>
                    </a:ext>
                  </a:extLst>
                </a:gridCol>
                <a:gridCol w="4157664">
                  <a:extLst>
                    <a:ext uri="{9D8B030D-6E8A-4147-A177-3AD203B41FA5}">
                      <a16:colId xmlns:a16="http://schemas.microsoft.com/office/drawing/2014/main" val="570206956"/>
                    </a:ext>
                  </a:extLst>
                </a:gridCol>
              </a:tblGrid>
              <a:tr h="622935">
                <a:tc>
                  <a:txBody>
                    <a:bodyPr/>
                    <a:lstStyle/>
                    <a:p>
                      <a:pPr algn="ctr"/>
                      <a:r>
                        <a:rPr lang="en-US"/>
                        <a:t>Model</a:t>
                      </a:r>
                    </a:p>
                  </a:txBody>
                  <a:tcPr anchor="ctr">
                    <a:lnL w="38100" cap="flat" cmpd="sng" algn="ctr">
                      <a:solidFill>
                        <a:schemeClr val="tx1"/>
                      </a:solidFill>
                      <a:prstDash val="solid"/>
                      <a:round/>
                      <a:headEnd type="none" w="med" len="med"/>
                      <a:tailEnd type="none" w="med" len="med"/>
                    </a:lnL>
                    <a:lnT w="38100" cap="flat" cmpd="sng" algn="ctr">
                      <a:solidFill>
                        <a:schemeClr val="tx1"/>
                      </a:solidFill>
                      <a:prstDash val="solid"/>
                      <a:round/>
                      <a:headEnd type="none" w="med" len="med"/>
                      <a:tailEnd type="none" w="med" len="med"/>
                    </a:lnT>
                    <a:solidFill>
                      <a:schemeClr val="accent6">
                        <a:lumMod val="95000"/>
                      </a:schemeClr>
                    </a:solidFill>
                  </a:tcPr>
                </a:tc>
                <a:tc>
                  <a:txBody>
                    <a:bodyPr/>
                    <a:lstStyle/>
                    <a:p>
                      <a:pPr algn="ctr"/>
                      <a:r>
                        <a:rPr lang="en-US"/>
                        <a:t>Poor Performing Players</a:t>
                      </a:r>
                    </a:p>
                  </a:txBody>
                  <a:tcPr anchor="ctr">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solidFill>
                      <a:schemeClr val="accent6">
                        <a:lumMod val="95000"/>
                      </a:schemeClr>
                    </a:solidFill>
                  </a:tcPr>
                </a:tc>
                <a:extLst>
                  <a:ext uri="{0D108BD9-81ED-4DB2-BD59-A6C34878D82A}">
                    <a16:rowId xmlns:a16="http://schemas.microsoft.com/office/drawing/2014/main" val="1317232022"/>
                  </a:ext>
                </a:extLst>
              </a:tr>
              <a:tr h="622935">
                <a:tc>
                  <a:txBody>
                    <a:bodyPr/>
                    <a:lstStyle/>
                    <a:p>
                      <a:pPr algn="l"/>
                      <a:r>
                        <a:rPr lang="en-US"/>
                        <a:t>Isolation Forest</a:t>
                      </a:r>
                    </a:p>
                  </a:txBody>
                  <a:tcPr anchor="ctr">
                    <a:lnL w="38100" cap="flat" cmpd="sng" algn="ctr">
                      <a:solidFill>
                        <a:schemeClr val="tx1"/>
                      </a:solidFill>
                      <a:prstDash val="solid"/>
                      <a:round/>
                      <a:headEnd type="none" w="med" len="med"/>
                      <a:tailEnd type="none" w="med" len="med"/>
                    </a:lnL>
                  </a:tcPr>
                </a:tc>
                <a:tc>
                  <a:txBody>
                    <a:bodyPr/>
                    <a:lstStyle/>
                    <a:p>
                      <a:pPr algn="l"/>
                      <a:r>
                        <a:rPr lang="en-US"/>
                        <a:t>Anthony Elanga</a:t>
                      </a:r>
                    </a:p>
                  </a:txBody>
                  <a:tcPr anchor="ctr">
                    <a:lnR w="381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309425515"/>
                  </a:ext>
                </a:extLst>
              </a:tr>
              <a:tr h="622935">
                <a:tc>
                  <a:txBody>
                    <a:bodyPr/>
                    <a:lstStyle/>
                    <a:p>
                      <a:pPr algn="l"/>
                      <a:r>
                        <a:rPr lang="en-US"/>
                        <a:t>One Class SVM</a:t>
                      </a:r>
                    </a:p>
                  </a:txBody>
                  <a:tcPr anchor="ctr">
                    <a:lnL w="38100" cap="flat" cmpd="sng" algn="ctr">
                      <a:solidFill>
                        <a:schemeClr val="tx1"/>
                      </a:solidFill>
                      <a:prstDash val="solid"/>
                      <a:round/>
                      <a:headEnd type="none" w="med" len="med"/>
                      <a:tailEnd type="none" w="med" len="med"/>
                    </a:lnL>
                  </a:tcPr>
                </a:tc>
                <a:tc>
                  <a:txBody>
                    <a:bodyPr/>
                    <a:lstStyle/>
                    <a:p>
                      <a:pPr algn="l"/>
                      <a:r>
                        <a:rPr lang="en-US"/>
                        <a:t>Victor Lindelof, Nemenja Matic, Anthony Elanga</a:t>
                      </a:r>
                    </a:p>
                  </a:txBody>
                  <a:tcPr anchor="ctr">
                    <a:lnR w="381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495924867"/>
                  </a:ext>
                </a:extLst>
              </a:tr>
              <a:tr h="622935">
                <a:tc>
                  <a:txBody>
                    <a:bodyPr/>
                    <a:lstStyle/>
                    <a:p>
                      <a:pPr algn="l"/>
                      <a:r>
                        <a:rPr lang="en-US"/>
                        <a:t>SGD One Class SVM</a:t>
                      </a:r>
                    </a:p>
                  </a:txBody>
                  <a:tcPr anchor="ctr">
                    <a:lnL w="38100" cap="flat" cmpd="sng" algn="ctr">
                      <a:solidFill>
                        <a:schemeClr val="tx1"/>
                      </a:solidFill>
                      <a:prstDash val="solid"/>
                      <a:round/>
                      <a:headEnd type="none" w="med" len="med"/>
                      <a:tailEnd type="none" w="med" len="med"/>
                    </a:lnL>
                  </a:tcPr>
                </a:tc>
                <a:tc>
                  <a:txBody>
                    <a:bodyPr/>
                    <a:lstStyle/>
                    <a:p>
                      <a:pPr algn="l"/>
                      <a:r>
                        <a:rPr lang="en-US"/>
                        <a:t>Alex Telles, Nemenja Matic, Anthony Elanga</a:t>
                      </a:r>
                    </a:p>
                  </a:txBody>
                  <a:tcPr anchor="ctr">
                    <a:lnR w="381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870091353"/>
                  </a:ext>
                </a:extLst>
              </a:tr>
              <a:tr h="622935">
                <a:tc>
                  <a:txBody>
                    <a:bodyPr/>
                    <a:lstStyle/>
                    <a:p>
                      <a:pPr algn="l"/>
                      <a:r>
                        <a:rPr lang="en-US"/>
                        <a:t>Deep AutoEncoder</a:t>
                      </a:r>
                    </a:p>
                  </a:txBody>
                  <a:tcPr anchor="ctr">
                    <a:lnL w="38100" cap="flat" cmpd="sng" algn="ctr">
                      <a:solidFill>
                        <a:schemeClr val="tx1"/>
                      </a:solidFill>
                      <a:prstDash val="solid"/>
                      <a:round/>
                      <a:headEnd type="none" w="med" len="med"/>
                      <a:tailEnd type="none" w="med" len="med"/>
                    </a:lnL>
                    <a:lnB w="38100" cap="flat" cmpd="sng" algn="ctr">
                      <a:solidFill>
                        <a:schemeClr val="tx1"/>
                      </a:solidFill>
                      <a:prstDash val="solid"/>
                      <a:round/>
                      <a:headEnd type="none" w="med" len="med"/>
                      <a:tailEnd type="none" w="med" len="med"/>
                    </a:lnB>
                  </a:tcPr>
                </a:tc>
                <a:tc>
                  <a:txBody>
                    <a:bodyPr/>
                    <a:lstStyle/>
                    <a:p>
                      <a:pPr algn="ctr"/>
                      <a:r>
                        <a:rPr lang="en-US"/>
                        <a:t>-</a:t>
                      </a:r>
                    </a:p>
                  </a:txBody>
                  <a:tcPr anchor="ctr">
                    <a:lnR w="38100" cap="flat" cmpd="sng" algn="ctr">
                      <a:solidFill>
                        <a:schemeClr val="tx1"/>
                      </a:solidFill>
                      <a:prstDash val="solid"/>
                      <a:round/>
                      <a:headEnd type="none" w="med" len="med"/>
                      <a:tailEnd type="none" w="med" len="med"/>
                    </a:lnR>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07568621"/>
                  </a:ext>
                </a:extLst>
              </a:tr>
            </a:tbl>
          </a:graphicData>
        </a:graphic>
      </p:graphicFrame>
      <p:pic>
        <p:nvPicPr>
          <p:cNvPr id="7170" name="Picture 2" descr="Anthony Elanga Manchester United Forward, Profile &amp; Stats | Premier League">
            <a:extLst>
              <a:ext uri="{FF2B5EF4-FFF2-40B4-BE49-F238E27FC236}">
                <a16:creationId xmlns:a16="http://schemas.microsoft.com/office/drawing/2014/main" id="{8A946D2B-3521-FA9F-300F-04FE5CAF4B8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293" r="18617" b="32671"/>
          <a:stretch/>
        </p:blipFill>
        <p:spPr bwMode="auto">
          <a:xfrm>
            <a:off x="6786565" y="2334602"/>
            <a:ext cx="494734" cy="504012"/>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Victor Lindelöf Manchester United Defender, Profile &amp; Stats | Premier League">
            <a:extLst>
              <a:ext uri="{FF2B5EF4-FFF2-40B4-BE49-F238E27FC236}">
                <a16:creationId xmlns:a16="http://schemas.microsoft.com/office/drawing/2014/main" id="{63B204A6-6783-7BE5-E317-1ACD9CDFB34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3239" r="21987" b="39396"/>
          <a:stretch/>
        </p:blipFill>
        <p:spPr bwMode="auto">
          <a:xfrm>
            <a:off x="6786564" y="2936293"/>
            <a:ext cx="498426" cy="551475"/>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descr="Nemanja Matic Roma Midfielder, Profile &amp; Stats | Premier League">
            <a:extLst>
              <a:ext uri="{FF2B5EF4-FFF2-40B4-BE49-F238E27FC236}">
                <a16:creationId xmlns:a16="http://schemas.microsoft.com/office/drawing/2014/main" id="{FBA9246B-51BB-244A-CCD3-E77AD579ECF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5231" r="29625" b="39445"/>
          <a:stretch/>
        </p:blipFill>
        <p:spPr bwMode="auto">
          <a:xfrm>
            <a:off x="7513624" y="2933147"/>
            <a:ext cx="411120" cy="55147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Anthony Elanga Manchester United Forward, Profile &amp; Stats | Premier League">
            <a:extLst>
              <a:ext uri="{FF2B5EF4-FFF2-40B4-BE49-F238E27FC236}">
                <a16:creationId xmlns:a16="http://schemas.microsoft.com/office/drawing/2014/main" id="{BF31D657-CA9E-A227-8DC0-9F589F590CD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293" r="18617" b="32671"/>
          <a:stretch/>
        </p:blipFill>
        <p:spPr bwMode="auto">
          <a:xfrm>
            <a:off x="8132339" y="2933072"/>
            <a:ext cx="541398" cy="551551"/>
          </a:xfrm>
          <a:prstGeom prst="rect">
            <a:avLst/>
          </a:prstGeom>
          <a:noFill/>
          <a:extLst>
            <a:ext uri="{909E8E84-426E-40DD-AFC4-6F175D3DCCD1}">
              <a14:hiddenFill xmlns:a14="http://schemas.microsoft.com/office/drawing/2010/main">
                <a:solidFill>
                  <a:srgbClr val="FFFFFF"/>
                </a:solidFill>
              </a14:hiddenFill>
            </a:ext>
          </a:extLst>
        </p:spPr>
      </p:pic>
      <p:pic>
        <p:nvPicPr>
          <p:cNvPr id="7176" name="Picture 8" descr="Alex Telles Sevilla Defender, Profile &amp; Stats | Premier League">
            <a:extLst>
              <a:ext uri="{FF2B5EF4-FFF2-40B4-BE49-F238E27FC236}">
                <a16:creationId xmlns:a16="http://schemas.microsoft.com/office/drawing/2014/main" id="{D79B350A-4057-4197-6B6A-F39A7BFEBE01}"/>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3008" t="-1" r="25600" b="43464"/>
          <a:stretch/>
        </p:blipFill>
        <p:spPr bwMode="auto">
          <a:xfrm>
            <a:off x="6786562" y="3585448"/>
            <a:ext cx="494733" cy="54425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descr="Nemanja Matic Roma Midfielder, Profile &amp; Stats | Premier League">
            <a:extLst>
              <a:ext uri="{FF2B5EF4-FFF2-40B4-BE49-F238E27FC236}">
                <a16:creationId xmlns:a16="http://schemas.microsoft.com/office/drawing/2014/main" id="{8FFB624E-D1F7-CC5D-2637-4EEA103AA85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5231" r="29625" b="39445"/>
          <a:stretch/>
        </p:blipFill>
        <p:spPr bwMode="auto">
          <a:xfrm>
            <a:off x="7513549" y="3585448"/>
            <a:ext cx="411176" cy="55155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Anthony Elanga Manchester United Forward, Profile &amp; Stats | Premier League">
            <a:extLst>
              <a:ext uri="{FF2B5EF4-FFF2-40B4-BE49-F238E27FC236}">
                <a16:creationId xmlns:a16="http://schemas.microsoft.com/office/drawing/2014/main" id="{FC1778F1-E9E4-693E-9873-0E7AB6D8915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293" r="18617" b="32671"/>
          <a:stretch/>
        </p:blipFill>
        <p:spPr bwMode="auto">
          <a:xfrm>
            <a:off x="8132264" y="3585448"/>
            <a:ext cx="541398" cy="5515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767329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C30DFC-5442-9255-280C-C20479AA2911}"/>
              </a:ext>
            </a:extLst>
          </p:cNvPr>
          <p:cNvSpPr>
            <a:spLocks noGrp="1"/>
          </p:cNvSpPr>
          <p:nvPr>
            <p:ph type="title"/>
          </p:nvPr>
        </p:nvSpPr>
        <p:spPr>
          <a:xfrm>
            <a:off x="713225" y="353762"/>
            <a:ext cx="7717500" cy="408600"/>
          </a:xfrm>
        </p:spPr>
        <p:txBody>
          <a:bodyPr/>
          <a:lstStyle/>
          <a:p>
            <a:pPr>
              <a:lnSpc>
                <a:spcPct val="100000"/>
              </a:lnSpc>
            </a:pPr>
            <a:r>
              <a:rPr lang="en-US"/>
              <a:t>Commonly Identified Poor-Performing Players</a:t>
            </a:r>
          </a:p>
        </p:txBody>
      </p:sp>
      <p:pic>
        <p:nvPicPr>
          <p:cNvPr id="7174" name="Picture 6" descr="Nemanja Matic Roma Midfielder, Profile &amp; Stats | Premier League">
            <a:extLst>
              <a:ext uri="{FF2B5EF4-FFF2-40B4-BE49-F238E27FC236}">
                <a16:creationId xmlns:a16="http://schemas.microsoft.com/office/drawing/2014/main" id="{FBA9246B-51BB-244A-CCD3-E77AD579ECFB}"/>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artisticLineDrawing trans="80000"/>
                    </a14:imgEffect>
                  </a14:imgLayer>
                </a14:imgProps>
              </a:ext>
              <a:ext uri="{28A0092B-C50C-407E-A947-70E740481C1C}">
                <a14:useLocalDpi xmlns:a14="http://schemas.microsoft.com/office/drawing/2010/main" val="0"/>
              </a:ext>
            </a:extLst>
          </a:blip>
          <a:srcRect l="25231" r="29625" b="39445"/>
          <a:stretch/>
        </p:blipFill>
        <p:spPr bwMode="auto">
          <a:xfrm>
            <a:off x="1852551" y="1509780"/>
            <a:ext cx="1583376" cy="212393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Anthony Elanga Manchester United Forward, Profile &amp; Stats | Premier League">
            <a:extLst>
              <a:ext uri="{FF2B5EF4-FFF2-40B4-BE49-F238E27FC236}">
                <a16:creationId xmlns:a16="http://schemas.microsoft.com/office/drawing/2014/main" id="{BF31D657-CA9E-A227-8DC0-9F589F590CDC}"/>
              </a:ext>
            </a:extLst>
          </p:cNvPr>
          <p:cNvPicPr>
            <a:picLocks noChangeAspect="1" noChangeArrowheads="1"/>
          </p:cNvPicPr>
          <p:nvPr/>
        </p:nvPicPr>
        <p:blipFill rotWithShape="1">
          <a:blip r:embed="rId5">
            <a:extLst>
              <a:ext uri="{BEBA8EAE-BF5A-486C-A8C5-ECC9F3942E4B}">
                <a14:imgProps xmlns:a14="http://schemas.microsoft.com/office/drawing/2010/main">
                  <a14:imgLayer r:embed="rId6">
                    <a14:imgEffect>
                      <a14:artisticLineDrawing trans="79000"/>
                    </a14:imgEffect>
                  </a14:imgLayer>
                </a14:imgProps>
              </a:ext>
              <a:ext uri="{28A0092B-C50C-407E-A947-70E740481C1C}">
                <a14:useLocalDpi xmlns:a14="http://schemas.microsoft.com/office/drawing/2010/main" val="0"/>
              </a:ext>
            </a:extLst>
          </a:blip>
          <a:srcRect l="15293" r="18617" b="32671"/>
          <a:stretch/>
        </p:blipFill>
        <p:spPr bwMode="auto">
          <a:xfrm>
            <a:off x="5206608" y="1509780"/>
            <a:ext cx="2084841" cy="2123939"/>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2433;p44">
            <a:extLst>
              <a:ext uri="{FF2B5EF4-FFF2-40B4-BE49-F238E27FC236}">
                <a16:creationId xmlns:a16="http://schemas.microsoft.com/office/drawing/2014/main" id="{33EFD635-4942-D6C4-ED06-73C30958A2E9}"/>
              </a:ext>
            </a:extLst>
          </p:cNvPr>
          <p:cNvSpPr txBox="1">
            <a:spLocks/>
          </p:cNvSpPr>
          <p:nvPr/>
        </p:nvSpPr>
        <p:spPr>
          <a:xfrm>
            <a:off x="1216241" y="3750487"/>
            <a:ext cx="2855996" cy="408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5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1pPr>
            <a:lvl2pPr marR="0" lvl="1"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2pPr>
            <a:lvl3pPr marR="0" lvl="2"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3pPr>
            <a:lvl4pPr marR="0" lvl="3"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4pPr>
            <a:lvl5pPr marR="0" lvl="4"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5pPr>
            <a:lvl6pPr marR="0" lvl="5"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6pPr>
            <a:lvl7pPr marR="0" lvl="6"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7pPr>
            <a:lvl8pPr marR="0" lvl="7"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8pPr>
            <a:lvl9pPr marR="0" lvl="8"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9pPr>
          </a:lstStyle>
          <a:p>
            <a:pPr>
              <a:lnSpc>
                <a:spcPct val="100000"/>
              </a:lnSpc>
            </a:pPr>
            <a:r>
              <a:rPr lang="en-US" sz="2000" b="0" err="1">
                <a:latin typeface="Arial" panose="020B0604020202020204" pitchFamily="34" charset="0"/>
                <a:cs typeface="Arial" panose="020B0604020202020204" pitchFamily="34" charset="0"/>
              </a:rPr>
              <a:t>Nemenja</a:t>
            </a:r>
            <a:r>
              <a:rPr lang="en-US" sz="2000" b="0">
                <a:latin typeface="Arial" panose="020B0604020202020204" pitchFamily="34" charset="0"/>
                <a:cs typeface="Arial" panose="020B0604020202020204" pitchFamily="34" charset="0"/>
              </a:rPr>
              <a:t> Matic</a:t>
            </a:r>
            <a:endParaRPr lang="en-SG" sz="2000" b="0">
              <a:solidFill>
                <a:schemeClr val="tx1"/>
              </a:solidFill>
              <a:effectLst/>
              <a:latin typeface="Arial" panose="020B0604020202020204" pitchFamily="34" charset="0"/>
              <a:cs typeface="Arial" panose="020B0604020202020204" pitchFamily="34" charset="0"/>
            </a:endParaRPr>
          </a:p>
        </p:txBody>
      </p:sp>
      <p:sp>
        <p:nvSpPr>
          <p:cNvPr id="9" name="Google Shape;2433;p44">
            <a:extLst>
              <a:ext uri="{FF2B5EF4-FFF2-40B4-BE49-F238E27FC236}">
                <a16:creationId xmlns:a16="http://schemas.microsoft.com/office/drawing/2014/main" id="{CA561DA3-8C02-00C4-A0D0-37AE6756ABC1}"/>
              </a:ext>
            </a:extLst>
          </p:cNvPr>
          <p:cNvSpPr txBox="1">
            <a:spLocks/>
          </p:cNvSpPr>
          <p:nvPr/>
        </p:nvSpPr>
        <p:spPr>
          <a:xfrm>
            <a:off x="4821030" y="3750487"/>
            <a:ext cx="2855996" cy="408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5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1pPr>
            <a:lvl2pPr marR="0" lvl="1"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2pPr>
            <a:lvl3pPr marR="0" lvl="2"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3pPr>
            <a:lvl4pPr marR="0" lvl="3"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4pPr>
            <a:lvl5pPr marR="0" lvl="4"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5pPr>
            <a:lvl6pPr marR="0" lvl="5"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6pPr>
            <a:lvl7pPr marR="0" lvl="6"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7pPr>
            <a:lvl8pPr marR="0" lvl="7"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8pPr>
            <a:lvl9pPr marR="0" lvl="8"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9pPr>
          </a:lstStyle>
          <a:p>
            <a:pPr>
              <a:lnSpc>
                <a:spcPct val="100000"/>
              </a:lnSpc>
            </a:pPr>
            <a:r>
              <a:rPr lang="en-US" sz="2000" b="0">
                <a:latin typeface="Arial" panose="020B0604020202020204" pitchFamily="34" charset="0"/>
                <a:cs typeface="Arial" panose="020B0604020202020204" pitchFamily="34" charset="0"/>
              </a:rPr>
              <a:t>Anthony </a:t>
            </a:r>
            <a:r>
              <a:rPr lang="en-US" sz="2000" b="0" err="1">
                <a:latin typeface="Arial" panose="020B0604020202020204" pitchFamily="34" charset="0"/>
                <a:cs typeface="Arial" panose="020B0604020202020204" pitchFamily="34" charset="0"/>
              </a:rPr>
              <a:t>Elanga</a:t>
            </a:r>
            <a:endParaRPr lang="en-SG" sz="2000" b="0">
              <a:solidFill>
                <a:schemeClr val="tx1"/>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7533841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C30DFC-5442-9255-280C-C20479AA2911}"/>
              </a:ext>
            </a:extLst>
          </p:cNvPr>
          <p:cNvSpPr>
            <a:spLocks noGrp="1"/>
          </p:cNvSpPr>
          <p:nvPr>
            <p:ph type="title"/>
          </p:nvPr>
        </p:nvSpPr>
        <p:spPr>
          <a:xfrm>
            <a:off x="713225" y="353762"/>
            <a:ext cx="7717500" cy="408600"/>
          </a:xfrm>
        </p:spPr>
        <p:txBody>
          <a:bodyPr/>
          <a:lstStyle/>
          <a:p>
            <a:pPr>
              <a:lnSpc>
                <a:spcPct val="100000"/>
              </a:lnSpc>
            </a:pPr>
            <a:r>
              <a:rPr lang="en-US"/>
              <a:t>Commonly Identified Poor-Performing Players</a:t>
            </a:r>
          </a:p>
        </p:txBody>
      </p:sp>
      <p:pic>
        <p:nvPicPr>
          <p:cNvPr id="7174" name="Picture 6" descr="Nemanja Matic Roma Midfielder, Profile &amp; Stats | Premier League">
            <a:extLst>
              <a:ext uri="{FF2B5EF4-FFF2-40B4-BE49-F238E27FC236}">
                <a16:creationId xmlns:a16="http://schemas.microsoft.com/office/drawing/2014/main" id="{FBA9246B-51BB-244A-CCD3-E77AD579ECFB}"/>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artisticLineDrawing trans="80000"/>
                    </a14:imgEffect>
                  </a14:imgLayer>
                </a14:imgProps>
              </a:ext>
              <a:ext uri="{28A0092B-C50C-407E-A947-70E740481C1C}">
                <a14:useLocalDpi xmlns:a14="http://schemas.microsoft.com/office/drawing/2010/main" val="0"/>
              </a:ext>
            </a:extLst>
          </a:blip>
          <a:srcRect l="25231" r="29625" b="39445"/>
          <a:stretch/>
        </p:blipFill>
        <p:spPr bwMode="auto">
          <a:xfrm>
            <a:off x="1852551" y="1509780"/>
            <a:ext cx="1583376" cy="2123939"/>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2433;p44">
            <a:extLst>
              <a:ext uri="{FF2B5EF4-FFF2-40B4-BE49-F238E27FC236}">
                <a16:creationId xmlns:a16="http://schemas.microsoft.com/office/drawing/2014/main" id="{33EFD635-4942-D6C4-ED06-73C30958A2E9}"/>
              </a:ext>
            </a:extLst>
          </p:cNvPr>
          <p:cNvSpPr txBox="1">
            <a:spLocks/>
          </p:cNvSpPr>
          <p:nvPr/>
        </p:nvSpPr>
        <p:spPr>
          <a:xfrm>
            <a:off x="1216241" y="3750487"/>
            <a:ext cx="2855996" cy="408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5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1pPr>
            <a:lvl2pPr marR="0" lvl="1"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2pPr>
            <a:lvl3pPr marR="0" lvl="2"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3pPr>
            <a:lvl4pPr marR="0" lvl="3"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4pPr>
            <a:lvl5pPr marR="0" lvl="4"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5pPr>
            <a:lvl6pPr marR="0" lvl="5"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6pPr>
            <a:lvl7pPr marR="0" lvl="6"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7pPr>
            <a:lvl8pPr marR="0" lvl="7"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8pPr>
            <a:lvl9pPr marR="0" lvl="8"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9pPr>
          </a:lstStyle>
          <a:p>
            <a:pPr>
              <a:lnSpc>
                <a:spcPct val="100000"/>
              </a:lnSpc>
            </a:pPr>
            <a:r>
              <a:rPr lang="en-US" sz="2000" b="0" err="1">
                <a:latin typeface="Arial" panose="020B0604020202020204" pitchFamily="34" charset="0"/>
                <a:cs typeface="Arial" panose="020B0604020202020204" pitchFamily="34" charset="0"/>
              </a:rPr>
              <a:t>Nemenja</a:t>
            </a:r>
            <a:r>
              <a:rPr lang="en-US" sz="2000" b="0">
                <a:latin typeface="Arial" panose="020B0604020202020204" pitchFamily="34" charset="0"/>
                <a:cs typeface="Arial" panose="020B0604020202020204" pitchFamily="34" charset="0"/>
              </a:rPr>
              <a:t> Matic</a:t>
            </a:r>
            <a:endParaRPr lang="en-SG" sz="2000" b="0">
              <a:solidFill>
                <a:schemeClr val="tx1"/>
              </a:solidFill>
              <a:effectLst/>
              <a:latin typeface="Arial" panose="020B0604020202020204" pitchFamily="34" charset="0"/>
              <a:cs typeface="Arial" panose="020B0604020202020204" pitchFamily="34" charset="0"/>
            </a:endParaRPr>
          </a:p>
        </p:txBody>
      </p:sp>
      <p:grpSp>
        <p:nvGrpSpPr>
          <p:cNvPr id="3" name="Google Shape;153;p19">
            <a:extLst>
              <a:ext uri="{FF2B5EF4-FFF2-40B4-BE49-F238E27FC236}">
                <a16:creationId xmlns:a16="http://schemas.microsoft.com/office/drawing/2014/main" id="{ACDC7D00-CBD4-6F55-EA14-F2CD51B7EAEC}"/>
              </a:ext>
            </a:extLst>
          </p:cNvPr>
          <p:cNvGrpSpPr/>
          <p:nvPr/>
        </p:nvGrpSpPr>
        <p:grpSpPr>
          <a:xfrm>
            <a:off x="5313551" y="2329165"/>
            <a:ext cx="2475906" cy="780519"/>
            <a:chOff x="5595685" y="1455232"/>
            <a:chExt cx="2475906" cy="780519"/>
          </a:xfrm>
        </p:grpSpPr>
        <p:sp>
          <p:nvSpPr>
            <p:cNvPr id="5" name="Google Shape;154;p19">
              <a:extLst>
                <a:ext uri="{FF2B5EF4-FFF2-40B4-BE49-F238E27FC236}">
                  <a16:creationId xmlns:a16="http://schemas.microsoft.com/office/drawing/2014/main" id="{363A2C43-E28D-A4CA-7072-EC3F8818DE1F}"/>
                </a:ext>
              </a:extLst>
            </p:cNvPr>
            <p:cNvSpPr txBox="1"/>
            <p:nvPr/>
          </p:nvSpPr>
          <p:spPr>
            <a:xfrm>
              <a:off x="5595691" y="1455232"/>
              <a:ext cx="2475900" cy="200400"/>
            </a:xfrm>
            <a:prstGeom prst="rect">
              <a:avLst/>
            </a:prstGeom>
            <a:noFill/>
            <a:ln>
              <a:noFill/>
            </a:ln>
          </p:spPr>
          <p:txBody>
            <a:bodyPr spcFirstLastPara="1" wrap="square" lIns="0" tIns="91425" rIns="0" bIns="91425" anchor="ctr" anchorCtr="0">
              <a:noAutofit/>
            </a:bodyPr>
            <a:lstStyle/>
            <a:p>
              <a:pPr marL="0" lvl="0" indent="0" algn="l" rtl="0">
                <a:spcBef>
                  <a:spcPts val="0"/>
                </a:spcBef>
                <a:spcAft>
                  <a:spcPts val="0"/>
                </a:spcAft>
                <a:buNone/>
              </a:pPr>
              <a:r>
                <a:rPr lang="en-US" sz="1800" b="1">
                  <a:solidFill>
                    <a:srgbClr val="000000"/>
                  </a:solidFill>
                  <a:latin typeface="Fira Sans Extra Condensed SemiBold"/>
                  <a:ea typeface="Fira Sans Extra Condensed SemiBold"/>
                  <a:cs typeface="Fira Sans Extra Condensed SemiBold"/>
                  <a:sym typeface="Fira Sans Extra Condensed SemiBold"/>
                </a:rPr>
                <a:t>Fringe Player</a:t>
              </a:r>
              <a:endParaRPr sz="1800" b="1">
                <a:solidFill>
                  <a:srgbClr val="000000"/>
                </a:solidFill>
                <a:latin typeface="Fira Sans Extra Condensed SemiBold"/>
                <a:ea typeface="Fira Sans Extra Condensed SemiBold"/>
                <a:cs typeface="Fira Sans Extra Condensed SemiBold"/>
                <a:sym typeface="Fira Sans Extra Condensed SemiBold"/>
              </a:endParaRPr>
            </a:p>
          </p:txBody>
        </p:sp>
        <p:sp>
          <p:nvSpPr>
            <p:cNvPr id="6" name="Google Shape;155;p19">
              <a:extLst>
                <a:ext uri="{FF2B5EF4-FFF2-40B4-BE49-F238E27FC236}">
                  <a16:creationId xmlns:a16="http://schemas.microsoft.com/office/drawing/2014/main" id="{0699499D-1C46-0293-8A26-49CF234FF446}"/>
                </a:ext>
              </a:extLst>
            </p:cNvPr>
            <p:cNvSpPr txBox="1"/>
            <p:nvPr/>
          </p:nvSpPr>
          <p:spPr>
            <a:xfrm>
              <a:off x="5595685" y="1793551"/>
              <a:ext cx="2475900" cy="442200"/>
            </a:xfrm>
            <a:prstGeom prst="rect">
              <a:avLst/>
            </a:prstGeom>
            <a:noFill/>
            <a:ln>
              <a:noFill/>
            </a:ln>
          </p:spPr>
          <p:txBody>
            <a:bodyPr spcFirstLastPara="1" wrap="square" lIns="0" tIns="91425" rIns="0" bIns="91425" anchor="ctr" anchorCtr="0">
              <a:noAutofit/>
            </a:bodyPr>
            <a:lstStyle/>
            <a:p>
              <a:pPr marL="0" lvl="0" indent="0" algn="l" rtl="0">
                <a:spcBef>
                  <a:spcPts val="0"/>
                </a:spcBef>
                <a:spcAft>
                  <a:spcPts val="0"/>
                </a:spcAft>
                <a:buClr>
                  <a:srgbClr val="000000"/>
                </a:buClr>
                <a:buSzPts val="1100"/>
                <a:buFont typeface="Arial"/>
                <a:buNone/>
              </a:pPr>
              <a:r>
                <a:rPr lang="en" sz="1200">
                  <a:latin typeface="Roboto"/>
                  <a:ea typeface="Roboto"/>
                  <a:cs typeface="Roboto"/>
                  <a:sym typeface="Roboto"/>
                </a:rPr>
                <a:t>Indeed, </a:t>
              </a:r>
              <a:r>
                <a:rPr lang="en" sz="1200" i="1">
                  <a:latin typeface="Roboto"/>
                  <a:ea typeface="Roboto"/>
                  <a:cs typeface="Roboto"/>
                  <a:sym typeface="Roboto"/>
                </a:rPr>
                <a:t>Matic</a:t>
              </a:r>
              <a:r>
                <a:rPr lang="en" sz="1200">
                  <a:latin typeface="Roboto"/>
                  <a:ea typeface="Roboto"/>
                  <a:cs typeface="Roboto"/>
                  <a:sym typeface="Roboto"/>
                </a:rPr>
                <a:t> had a difficult 2021/2022, failing to nail down a starting position in the team</a:t>
              </a:r>
              <a:endParaRPr sz="1200">
                <a:solidFill>
                  <a:srgbClr val="000000"/>
                </a:solidFill>
                <a:latin typeface="Roboto"/>
                <a:ea typeface="Roboto"/>
                <a:cs typeface="Roboto"/>
                <a:sym typeface="Roboto"/>
              </a:endParaRPr>
            </a:p>
          </p:txBody>
        </p:sp>
      </p:grpSp>
      <p:sp>
        <p:nvSpPr>
          <p:cNvPr id="7" name="Google Shape;162;p19">
            <a:extLst>
              <a:ext uri="{FF2B5EF4-FFF2-40B4-BE49-F238E27FC236}">
                <a16:creationId xmlns:a16="http://schemas.microsoft.com/office/drawing/2014/main" id="{43D33FFD-30D1-6683-DBD1-20749869A543}"/>
              </a:ext>
            </a:extLst>
          </p:cNvPr>
          <p:cNvSpPr/>
          <p:nvPr/>
        </p:nvSpPr>
        <p:spPr>
          <a:xfrm>
            <a:off x="4289866" y="2270108"/>
            <a:ext cx="792900" cy="792900"/>
          </a:xfrm>
          <a:prstGeom prst="ellipse">
            <a:avLst/>
          </a:prstGeom>
          <a:solidFill>
            <a:srgbClr val="DF2B36"/>
          </a:solidFill>
          <a:ln>
            <a:solidFill>
              <a:schemeClr val="tx1"/>
            </a:solid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chemeClr val="accent6"/>
                </a:solidFill>
                <a:latin typeface="Fira Sans Extra Condensed"/>
                <a:ea typeface="Fira Sans Extra Condensed"/>
                <a:cs typeface="Fira Sans Extra Condensed"/>
                <a:sym typeface="Fira Sans Extra Condensed"/>
              </a:rPr>
              <a:t>!</a:t>
            </a:r>
          </a:p>
        </p:txBody>
      </p:sp>
    </p:spTree>
    <p:extLst>
      <p:ext uri="{BB962C8B-B14F-4D97-AF65-F5344CB8AC3E}">
        <p14:creationId xmlns:p14="http://schemas.microsoft.com/office/powerpoint/2010/main" val="144144054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C30DFC-5442-9255-280C-C20479AA2911}"/>
              </a:ext>
            </a:extLst>
          </p:cNvPr>
          <p:cNvSpPr>
            <a:spLocks noGrp="1"/>
          </p:cNvSpPr>
          <p:nvPr>
            <p:ph type="title"/>
          </p:nvPr>
        </p:nvSpPr>
        <p:spPr>
          <a:xfrm>
            <a:off x="713225" y="353762"/>
            <a:ext cx="7717500" cy="408600"/>
          </a:xfrm>
        </p:spPr>
        <p:txBody>
          <a:bodyPr/>
          <a:lstStyle/>
          <a:p>
            <a:pPr>
              <a:lnSpc>
                <a:spcPct val="100000"/>
              </a:lnSpc>
            </a:pPr>
            <a:r>
              <a:rPr lang="en-US"/>
              <a:t>Commonly Identified Poor-Performing Players</a:t>
            </a:r>
          </a:p>
        </p:txBody>
      </p:sp>
      <p:sp>
        <p:nvSpPr>
          <p:cNvPr id="9" name="Google Shape;2433;p44">
            <a:extLst>
              <a:ext uri="{FF2B5EF4-FFF2-40B4-BE49-F238E27FC236}">
                <a16:creationId xmlns:a16="http://schemas.microsoft.com/office/drawing/2014/main" id="{CA561DA3-8C02-00C4-A0D0-37AE6756ABC1}"/>
              </a:ext>
            </a:extLst>
          </p:cNvPr>
          <p:cNvSpPr txBox="1">
            <a:spLocks/>
          </p:cNvSpPr>
          <p:nvPr/>
        </p:nvSpPr>
        <p:spPr>
          <a:xfrm>
            <a:off x="4821030" y="3750487"/>
            <a:ext cx="2855996" cy="408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5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1pPr>
            <a:lvl2pPr marR="0" lvl="1"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2pPr>
            <a:lvl3pPr marR="0" lvl="2"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3pPr>
            <a:lvl4pPr marR="0" lvl="3"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4pPr>
            <a:lvl5pPr marR="0" lvl="4"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5pPr>
            <a:lvl6pPr marR="0" lvl="5"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6pPr>
            <a:lvl7pPr marR="0" lvl="6"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7pPr>
            <a:lvl8pPr marR="0" lvl="7"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8pPr>
            <a:lvl9pPr marR="0" lvl="8"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9pPr>
          </a:lstStyle>
          <a:p>
            <a:pPr>
              <a:lnSpc>
                <a:spcPct val="100000"/>
              </a:lnSpc>
            </a:pPr>
            <a:r>
              <a:rPr lang="en-US" sz="2000" b="0">
                <a:latin typeface="Arial" panose="020B0604020202020204" pitchFamily="34" charset="0"/>
                <a:cs typeface="Arial" panose="020B0604020202020204" pitchFamily="34" charset="0"/>
              </a:rPr>
              <a:t>Anthony </a:t>
            </a:r>
            <a:r>
              <a:rPr lang="en-US" sz="2000" b="0" err="1">
                <a:latin typeface="Arial" panose="020B0604020202020204" pitchFamily="34" charset="0"/>
                <a:cs typeface="Arial" panose="020B0604020202020204" pitchFamily="34" charset="0"/>
              </a:rPr>
              <a:t>Elanga</a:t>
            </a:r>
            <a:endParaRPr lang="en-SG" sz="2000" b="0">
              <a:solidFill>
                <a:schemeClr val="tx1"/>
              </a:solidFill>
              <a:effectLst/>
              <a:latin typeface="Arial" panose="020B0604020202020204" pitchFamily="34" charset="0"/>
              <a:cs typeface="Arial" panose="020B0604020202020204" pitchFamily="34" charset="0"/>
            </a:endParaRPr>
          </a:p>
        </p:txBody>
      </p:sp>
      <p:grpSp>
        <p:nvGrpSpPr>
          <p:cNvPr id="4" name="Group 3">
            <a:extLst>
              <a:ext uri="{FF2B5EF4-FFF2-40B4-BE49-F238E27FC236}">
                <a16:creationId xmlns:a16="http://schemas.microsoft.com/office/drawing/2014/main" id="{6C8D2EF9-9CA7-23A7-6229-AEDA10C9580D}"/>
              </a:ext>
            </a:extLst>
          </p:cNvPr>
          <p:cNvGrpSpPr/>
          <p:nvPr/>
        </p:nvGrpSpPr>
        <p:grpSpPr>
          <a:xfrm>
            <a:off x="439388" y="1249150"/>
            <a:ext cx="4286992" cy="954943"/>
            <a:chOff x="439388" y="1249150"/>
            <a:chExt cx="4286992" cy="954943"/>
          </a:xfrm>
        </p:grpSpPr>
        <p:grpSp>
          <p:nvGrpSpPr>
            <p:cNvPr id="3" name="Google Shape;153;p19">
              <a:extLst>
                <a:ext uri="{FF2B5EF4-FFF2-40B4-BE49-F238E27FC236}">
                  <a16:creationId xmlns:a16="http://schemas.microsoft.com/office/drawing/2014/main" id="{CFAB8405-ADD6-848A-7427-BA8EA86B66CC}"/>
                </a:ext>
              </a:extLst>
            </p:cNvPr>
            <p:cNvGrpSpPr/>
            <p:nvPr/>
          </p:nvGrpSpPr>
          <p:grpSpPr>
            <a:xfrm>
              <a:off x="439388" y="1249150"/>
              <a:ext cx="3219656" cy="954943"/>
              <a:chOff x="4851935" y="1455232"/>
              <a:chExt cx="3219656" cy="954943"/>
            </a:xfrm>
          </p:grpSpPr>
          <p:sp>
            <p:nvSpPr>
              <p:cNvPr id="5" name="Google Shape;154;p19">
                <a:extLst>
                  <a:ext uri="{FF2B5EF4-FFF2-40B4-BE49-F238E27FC236}">
                    <a16:creationId xmlns:a16="http://schemas.microsoft.com/office/drawing/2014/main" id="{F788EC69-2916-D507-EF5E-4376901E1E52}"/>
                  </a:ext>
                </a:extLst>
              </p:cNvPr>
              <p:cNvSpPr txBox="1"/>
              <p:nvPr/>
            </p:nvSpPr>
            <p:spPr>
              <a:xfrm>
                <a:off x="5595691" y="1455232"/>
                <a:ext cx="2475900" cy="200400"/>
              </a:xfrm>
              <a:prstGeom prst="rect">
                <a:avLst/>
              </a:prstGeom>
              <a:noFill/>
              <a:ln>
                <a:noFill/>
              </a:ln>
            </p:spPr>
            <p:txBody>
              <a:bodyPr spcFirstLastPara="1" wrap="square" lIns="0" tIns="91425" rIns="0" bIns="91425" anchor="ctr" anchorCtr="0">
                <a:noAutofit/>
              </a:bodyPr>
              <a:lstStyle/>
              <a:p>
                <a:pPr marL="0" lvl="0" indent="0" algn="r" rtl="0">
                  <a:spcBef>
                    <a:spcPts val="0"/>
                  </a:spcBef>
                  <a:spcAft>
                    <a:spcPts val="0"/>
                  </a:spcAft>
                  <a:buNone/>
                </a:pPr>
                <a:r>
                  <a:rPr lang="en-US" sz="1800" b="1">
                    <a:solidFill>
                      <a:srgbClr val="000000"/>
                    </a:solidFill>
                    <a:latin typeface="Fira Sans Extra Condensed SemiBold"/>
                    <a:ea typeface="Fira Sans Extra Condensed SemiBold"/>
                    <a:cs typeface="Fira Sans Extra Condensed SemiBold"/>
                    <a:sym typeface="Fira Sans Extra Condensed SemiBold"/>
                  </a:rPr>
                  <a:t>Breakthrough Season</a:t>
                </a:r>
                <a:endParaRPr sz="1800" b="1">
                  <a:solidFill>
                    <a:srgbClr val="000000"/>
                  </a:solidFill>
                  <a:latin typeface="Fira Sans Extra Condensed SemiBold"/>
                  <a:ea typeface="Fira Sans Extra Condensed SemiBold"/>
                  <a:cs typeface="Fira Sans Extra Condensed SemiBold"/>
                  <a:sym typeface="Fira Sans Extra Condensed SemiBold"/>
                </a:endParaRPr>
              </a:p>
            </p:txBody>
          </p:sp>
          <p:sp>
            <p:nvSpPr>
              <p:cNvPr id="6" name="Google Shape;155;p19">
                <a:extLst>
                  <a:ext uri="{FF2B5EF4-FFF2-40B4-BE49-F238E27FC236}">
                    <a16:creationId xmlns:a16="http://schemas.microsoft.com/office/drawing/2014/main" id="{AC29C72D-A855-4BFE-5EDE-0A2AC0626A2D}"/>
                  </a:ext>
                </a:extLst>
              </p:cNvPr>
              <p:cNvSpPr txBox="1"/>
              <p:nvPr/>
            </p:nvSpPr>
            <p:spPr>
              <a:xfrm>
                <a:off x="4851935" y="1967975"/>
                <a:ext cx="3219650" cy="442200"/>
              </a:xfrm>
              <a:prstGeom prst="rect">
                <a:avLst/>
              </a:prstGeom>
              <a:noFill/>
              <a:ln>
                <a:noFill/>
              </a:ln>
            </p:spPr>
            <p:txBody>
              <a:bodyPr spcFirstLastPara="1" wrap="square" lIns="0" tIns="91425" rIns="0" bIns="91425" anchor="ctr" anchorCtr="0">
                <a:noAutofit/>
              </a:bodyPr>
              <a:lstStyle/>
              <a:p>
                <a:pPr algn="r">
                  <a:buSzPts val="1100"/>
                </a:pPr>
                <a:r>
                  <a:rPr lang="en-SG" sz="1200">
                    <a:latin typeface="Roboto"/>
                    <a:ea typeface="Roboto"/>
                  </a:rPr>
                  <a:t>On the other hand, the 2021/2022 season was a breakthrough season for </a:t>
                </a:r>
                <a:r>
                  <a:rPr lang="en-SG" sz="1200" i="1">
                    <a:latin typeface="Roboto"/>
                    <a:ea typeface="Roboto"/>
                  </a:rPr>
                  <a:t>Anthony </a:t>
                </a:r>
                <a:r>
                  <a:rPr lang="en-SG" sz="1200" i="1" err="1">
                    <a:latin typeface="Roboto"/>
                    <a:ea typeface="Roboto"/>
                  </a:rPr>
                  <a:t>Elanga</a:t>
                </a:r>
                <a:r>
                  <a:rPr lang="en-SG" sz="1200">
                    <a:latin typeface="Roboto"/>
                    <a:ea typeface="Roboto"/>
                  </a:rPr>
                  <a:t>, and he was frequently the bright spark for the team towards the tail end of the season</a:t>
                </a:r>
              </a:p>
              <a:p>
                <a:pPr marL="0" lvl="0" indent="0" algn="r" rtl="0">
                  <a:spcBef>
                    <a:spcPts val="0"/>
                  </a:spcBef>
                  <a:spcAft>
                    <a:spcPts val="0"/>
                  </a:spcAft>
                  <a:buClr>
                    <a:srgbClr val="000000"/>
                  </a:buClr>
                  <a:buSzPts val="1100"/>
                  <a:buFont typeface="Arial"/>
                  <a:buNone/>
                </a:pPr>
                <a:endParaRPr lang="en-SG" sz="1200">
                  <a:solidFill>
                    <a:srgbClr val="000000"/>
                  </a:solidFill>
                  <a:latin typeface="Roboto"/>
                  <a:ea typeface="Roboto"/>
                  <a:cs typeface="Roboto"/>
                  <a:sym typeface="Roboto"/>
                </a:endParaRPr>
              </a:p>
            </p:txBody>
          </p:sp>
        </p:grpSp>
        <p:sp>
          <p:nvSpPr>
            <p:cNvPr id="7" name="Google Shape;162;p19">
              <a:extLst>
                <a:ext uri="{FF2B5EF4-FFF2-40B4-BE49-F238E27FC236}">
                  <a16:creationId xmlns:a16="http://schemas.microsoft.com/office/drawing/2014/main" id="{8A02D1DB-706E-1A48-9693-839E1E3D964B}"/>
                </a:ext>
              </a:extLst>
            </p:cNvPr>
            <p:cNvSpPr/>
            <p:nvPr/>
          </p:nvSpPr>
          <p:spPr>
            <a:xfrm>
              <a:off x="3933480" y="1365443"/>
              <a:ext cx="792900" cy="792900"/>
            </a:xfrm>
            <a:prstGeom prst="ellipse">
              <a:avLst/>
            </a:prstGeom>
            <a:solidFill>
              <a:srgbClr val="DF2B36"/>
            </a:solidFill>
            <a:ln>
              <a:solidFill>
                <a:schemeClr val="tx1"/>
              </a:solid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chemeClr val="accent6"/>
                  </a:solidFill>
                  <a:latin typeface="Fira Sans Extra Condensed"/>
                  <a:ea typeface="Fira Sans Extra Condensed"/>
                  <a:cs typeface="Fira Sans Extra Condensed"/>
                  <a:sym typeface="Fira Sans Extra Condensed"/>
                </a:rPr>
                <a:t>?</a:t>
              </a:r>
            </a:p>
          </p:txBody>
        </p:sp>
      </p:grpSp>
      <p:grpSp>
        <p:nvGrpSpPr>
          <p:cNvPr id="8" name="Group 7">
            <a:extLst>
              <a:ext uri="{FF2B5EF4-FFF2-40B4-BE49-F238E27FC236}">
                <a16:creationId xmlns:a16="http://schemas.microsoft.com/office/drawing/2014/main" id="{8969306A-0BA6-69E7-CEF0-64CD7390CB4C}"/>
              </a:ext>
            </a:extLst>
          </p:cNvPr>
          <p:cNvGrpSpPr/>
          <p:nvPr/>
        </p:nvGrpSpPr>
        <p:grpSpPr>
          <a:xfrm>
            <a:off x="439388" y="2513449"/>
            <a:ext cx="4286992" cy="954943"/>
            <a:chOff x="439388" y="2513449"/>
            <a:chExt cx="4286992" cy="954943"/>
          </a:xfrm>
        </p:grpSpPr>
        <p:grpSp>
          <p:nvGrpSpPr>
            <p:cNvPr id="10" name="Google Shape;153;p19">
              <a:extLst>
                <a:ext uri="{FF2B5EF4-FFF2-40B4-BE49-F238E27FC236}">
                  <a16:creationId xmlns:a16="http://schemas.microsoft.com/office/drawing/2014/main" id="{2E6A9ECE-D670-9EC3-DC03-3FA18357C664}"/>
                </a:ext>
              </a:extLst>
            </p:cNvPr>
            <p:cNvGrpSpPr/>
            <p:nvPr/>
          </p:nvGrpSpPr>
          <p:grpSpPr>
            <a:xfrm>
              <a:off x="439388" y="2513449"/>
              <a:ext cx="3219656" cy="954943"/>
              <a:chOff x="4851935" y="1455232"/>
              <a:chExt cx="3219656" cy="954943"/>
            </a:xfrm>
          </p:grpSpPr>
          <p:sp>
            <p:nvSpPr>
              <p:cNvPr id="11" name="Google Shape;154;p19">
                <a:extLst>
                  <a:ext uri="{FF2B5EF4-FFF2-40B4-BE49-F238E27FC236}">
                    <a16:creationId xmlns:a16="http://schemas.microsoft.com/office/drawing/2014/main" id="{143F23B3-909E-B651-5761-AB1BA4A939CB}"/>
                  </a:ext>
                </a:extLst>
              </p:cNvPr>
              <p:cNvSpPr txBox="1"/>
              <p:nvPr/>
            </p:nvSpPr>
            <p:spPr>
              <a:xfrm>
                <a:off x="5246265" y="1455232"/>
                <a:ext cx="2825326" cy="200400"/>
              </a:xfrm>
              <a:prstGeom prst="rect">
                <a:avLst/>
              </a:prstGeom>
              <a:noFill/>
              <a:ln>
                <a:noFill/>
              </a:ln>
            </p:spPr>
            <p:txBody>
              <a:bodyPr spcFirstLastPara="1" wrap="square" lIns="0" tIns="91425" rIns="0" bIns="91425" anchor="ctr" anchorCtr="0">
                <a:noAutofit/>
              </a:bodyPr>
              <a:lstStyle/>
              <a:p>
                <a:pPr marL="0" lvl="0" indent="0" algn="r" rtl="0">
                  <a:spcBef>
                    <a:spcPts val="0"/>
                  </a:spcBef>
                  <a:spcAft>
                    <a:spcPts val="0"/>
                  </a:spcAft>
                  <a:buNone/>
                </a:pPr>
                <a:r>
                  <a:rPr lang="en-US" sz="1800" b="1">
                    <a:solidFill>
                      <a:srgbClr val="000000"/>
                    </a:solidFill>
                    <a:latin typeface="Fira Sans Extra Condensed SemiBold"/>
                    <a:ea typeface="Fira Sans Extra Condensed SemiBold"/>
                    <a:cs typeface="Fira Sans Extra Condensed SemiBold"/>
                    <a:sym typeface="Fira Sans Extra Condensed SemiBold"/>
                  </a:rPr>
                  <a:t>Unfortunate Coincidence</a:t>
                </a:r>
                <a:endParaRPr sz="1800" b="1">
                  <a:solidFill>
                    <a:srgbClr val="000000"/>
                  </a:solidFill>
                  <a:latin typeface="Fira Sans Extra Condensed SemiBold"/>
                  <a:ea typeface="Fira Sans Extra Condensed SemiBold"/>
                  <a:cs typeface="Fira Sans Extra Condensed SemiBold"/>
                  <a:sym typeface="Fira Sans Extra Condensed SemiBold"/>
                </a:endParaRPr>
              </a:p>
            </p:txBody>
          </p:sp>
          <p:sp>
            <p:nvSpPr>
              <p:cNvPr id="12" name="Google Shape;155;p19">
                <a:extLst>
                  <a:ext uri="{FF2B5EF4-FFF2-40B4-BE49-F238E27FC236}">
                    <a16:creationId xmlns:a16="http://schemas.microsoft.com/office/drawing/2014/main" id="{FCC89C76-4A4F-6CFC-B13A-A60FAAE3DBD1}"/>
                  </a:ext>
                </a:extLst>
              </p:cNvPr>
              <p:cNvSpPr txBox="1"/>
              <p:nvPr/>
            </p:nvSpPr>
            <p:spPr>
              <a:xfrm>
                <a:off x="4851935" y="1967975"/>
                <a:ext cx="3219650" cy="442200"/>
              </a:xfrm>
              <a:prstGeom prst="rect">
                <a:avLst/>
              </a:prstGeom>
              <a:noFill/>
              <a:ln>
                <a:noFill/>
              </a:ln>
            </p:spPr>
            <p:txBody>
              <a:bodyPr spcFirstLastPara="1" wrap="square" lIns="0" tIns="91425" rIns="0" bIns="91425" anchor="ctr" anchorCtr="0">
                <a:noAutofit/>
              </a:bodyPr>
              <a:lstStyle/>
              <a:p>
                <a:pPr algn="r">
                  <a:buSzPts val="1100"/>
                </a:pPr>
                <a:r>
                  <a:rPr lang="en-SG" sz="1200" i="1" err="1">
                    <a:latin typeface="Roboto"/>
                    <a:ea typeface="Roboto"/>
                  </a:rPr>
                  <a:t>Elanga</a:t>
                </a:r>
                <a:r>
                  <a:rPr lang="en-SG" sz="1200" err="1">
                    <a:latin typeface="Roboto"/>
                    <a:ea typeface="Roboto"/>
                  </a:rPr>
                  <a:t>'s</a:t>
                </a:r>
                <a:r>
                  <a:rPr lang="en-SG" sz="1200">
                    <a:latin typeface="Roboto"/>
                    <a:ea typeface="Roboto"/>
                  </a:rPr>
                  <a:t> breakthrough unfortunately coincided with Manchester United's dip in form towards the end of the season, which has definitely hampered </a:t>
                </a:r>
                <a:r>
                  <a:rPr lang="en-SG" sz="1200" i="1" err="1">
                    <a:latin typeface="Roboto"/>
                    <a:ea typeface="Roboto"/>
                  </a:rPr>
                  <a:t>Elanga</a:t>
                </a:r>
                <a:r>
                  <a:rPr lang="en-SG" sz="1200" err="1">
                    <a:latin typeface="Roboto"/>
                    <a:ea typeface="Roboto"/>
                  </a:rPr>
                  <a:t>'s</a:t>
                </a:r>
                <a:r>
                  <a:rPr lang="en-SG" sz="1200">
                    <a:latin typeface="Roboto"/>
                    <a:ea typeface="Roboto"/>
                  </a:rPr>
                  <a:t> plus-minus ratings</a:t>
                </a:r>
              </a:p>
              <a:p>
                <a:pPr marL="0" lvl="0" indent="0" algn="r" rtl="0">
                  <a:spcBef>
                    <a:spcPts val="0"/>
                  </a:spcBef>
                  <a:spcAft>
                    <a:spcPts val="0"/>
                  </a:spcAft>
                  <a:buClr>
                    <a:srgbClr val="000000"/>
                  </a:buClr>
                  <a:buSzPts val="1100"/>
                  <a:buFont typeface="Arial"/>
                  <a:buNone/>
                </a:pPr>
                <a:endParaRPr lang="en-SG" sz="1200">
                  <a:solidFill>
                    <a:srgbClr val="000000"/>
                  </a:solidFill>
                  <a:latin typeface="Roboto"/>
                  <a:ea typeface="Roboto"/>
                  <a:cs typeface="Roboto"/>
                  <a:sym typeface="Roboto"/>
                </a:endParaRPr>
              </a:p>
            </p:txBody>
          </p:sp>
        </p:grpSp>
        <p:sp>
          <p:nvSpPr>
            <p:cNvPr id="13" name="Google Shape;162;p19">
              <a:extLst>
                <a:ext uri="{FF2B5EF4-FFF2-40B4-BE49-F238E27FC236}">
                  <a16:creationId xmlns:a16="http://schemas.microsoft.com/office/drawing/2014/main" id="{4B9B3B68-1F90-4FBF-9A90-0B9004A08BDD}"/>
                </a:ext>
              </a:extLst>
            </p:cNvPr>
            <p:cNvSpPr/>
            <p:nvPr/>
          </p:nvSpPr>
          <p:spPr>
            <a:xfrm>
              <a:off x="3933480" y="2629742"/>
              <a:ext cx="792900" cy="792900"/>
            </a:xfrm>
            <a:prstGeom prst="ellipse">
              <a:avLst/>
            </a:prstGeom>
            <a:solidFill>
              <a:srgbClr val="DF2B36"/>
            </a:solidFill>
            <a:ln>
              <a:solidFill>
                <a:schemeClr val="tx1"/>
              </a:solid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chemeClr val="accent6"/>
                  </a:solidFill>
                  <a:latin typeface="Fira Sans Extra Condensed"/>
                  <a:ea typeface="Fira Sans Extra Condensed"/>
                  <a:cs typeface="Fira Sans Extra Condensed"/>
                  <a:sym typeface="Fira Sans Extra Condensed"/>
                </a:rPr>
                <a:t>@</a:t>
              </a:r>
            </a:p>
          </p:txBody>
        </p:sp>
      </p:grpSp>
      <p:grpSp>
        <p:nvGrpSpPr>
          <p:cNvPr id="19" name="Group 18">
            <a:extLst>
              <a:ext uri="{FF2B5EF4-FFF2-40B4-BE49-F238E27FC236}">
                <a16:creationId xmlns:a16="http://schemas.microsoft.com/office/drawing/2014/main" id="{092221DE-7133-3BDE-8A44-BBED6165C087}"/>
              </a:ext>
            </a:extLst>
          </p:cNvPr>
          <p:cNvGrpSpPr/>
          <p:nvPr/>
        </p:nvGrpSpPr>
        <p:grpSpPr>
          <a:xfrm>
            <a:off x="432435" y="3848644"/>
            <a:ext cx="4286986" cy="954943"/>
            <a:chOff x="432435" y="3848644"/>
            <a:chExt cx="4286986" cy="954943"/>
          </a:xfrm>
        </p:grpSpPr>
        <p:grpSp>
          <p:nvGrpSpPr>
            <p:cNvPr id="14" name="Google Shape;153;p19">
              <a:extLst>
                <a:ext uri="{FF2B5EF4-FFF2-40B4-BE49-F238E27FC236}">
                  <a16:creationId xmlns:a16="http://schemas.microsoft.com/office/drawing/2014/main" id="{3D101671-C760-1720-5BE1-323949A21BAD}"/>
                </a:ext>
              </a:extLst>
            </p:cNvPr>
            <p:cNvGrpSpPr/>
            <p:nvPr/>
          </p:nvGrpSpPr>
          <p:grpSpPr>
            <a:xfrm>
              <a:off x="432435" y="3848644"/>
              <a:ext cx="3219650" cy="954943"/>
              <a:chOff x="4851941" y="1455232"/>
              <a:chExt cx="3219650" cy="954943"/>
            </a:xfrm>
          </p:grpSpPr>
          <p:sp>
            <p:nvSpPr>
              <p:cNvPr id="15" name="Google Shape;154;p19">
                <a:extLst>
                  <a:ext uri="{FF2B5EF4-FFF2-40B4-BE49-F238E27FC236}">
                    <a16:creationId xmlns:a16="http://schemas.microsoft.com/office/drawing/2014/main" id="{8C946DCA-07FC-4768-F111-DF28F00367E8}"/>
                  </a:ext>
                </a:extLst>
              </p:cNvPr>
              <p:cNvSpPr txBox="1"/>
              <p:nvPr/>
            </p:nvSpPr>
            <p:spPr>
              <a:xfrm>
                <a:off x="5595691" y="1455232"/>
                <a:ext cx="2475900" cy="200400"/>
              </a:xfrm>
              <a:prstGeom prst="rect">
                <a:avLst/>
              </a:prstGeom>
              <a:noFill/>
              <a:ln>
                <a:noFill/>
              </a:ln>
            </p:spPr>
            <p:txBody>
              <a:bodyPr spcFirstLastPara="1" wrap="square" lIns="0" tIns="91425" rIns="0" bIns="91425" anchor="ctr" anchorCtr="0">
                <a:noAutofit/>
              </a:bodyPr>
              <a:lstStyle/>
              <a:p>
                <a:pPr marL="0" lvl="0" indent="0" algn="r" rtl="0">
                  <a:spcBef>
                    <a:spcPts val="0"/>
                  </a:spcBef>
                  <a:spcAft>
                    <a:spcPts val="0"/>
                  </a:spcAft>
                  <a:buNone/>
                </a:pPr>
                <a:r>
                  <a:rPr lang="en-US" sz="1800" b="1">
                    <a:solidFill>
                      <a:srgbClr val="000000"/>
                    </a:solidFill>
                    <a:latin typeface="Fira Sans Extra Condensed SemiBold"/>
                    <a:ea typeface="Fira Sans Extra Condensed SemiBold"/>
                    <a:cs typeface="Fira Sans Extra Condensed SemiBold"/>
                    <a:sym typeface="Fira Sans Extra Condensed SemiBold"/>
                  </a:rPr>
                  <a:t>Analysis Limitations</a:t>
                </a:r>
                <a:endParaRPr sz="1800" b="1">
                  <a:solidFill>
                    <a:srgbClr val="000000"/>
                  </a:solidFill>
                  <a:latin typeface="Fira Sans Extra Condensed SemiBold"/>
                  <a:ea typeface="Fira Sans Extra Condensed SemiBold"/>
                  <a:cs typeface="Fira Sans Extra Condensed SemiBold"/>
                  <a:sym typeface="Fira Sans Extra Condensed SemiBold"/>
                </a:endParaRPr>
              </a:p>
            </p:txBody>
          </p:sp>
          <p:sp>
            <p:nvSpPr>
              <p:cNvPr id="16" name="Google Shape;155;p19">
                <a:extLst>
                  <a:ext uri="{FF2B5EF4-FFF2-40B4-BE49-F238E27FC236}">
                    <a16:creationId xmlns:a16="http://schemas.microsoft.com/office/drawing/2014/main" id="{6D62FF2A-7FF8-E4DB-86F7-F5C8129C841F}"/>
                  </a:ext>
                </a:extLst>
              </p:cNvPr>
              <p:cNvSpPr txBox="1"/>
              <p:nvPr/>
            </p:nvSpPr>
            <p:spPr>
              <a:xfrm>
                <a:off x="4851941" y="1967975"/>
                <a:ext cx="3219650" cy="442200"/>
              </a:xfrm>
              <a:prstGeom prst="rect">
                <a:avLst/>
              </a:prstGeom>
              <a:noFill/>
              <a:ln>
                <a:noFill/>
              </a:ln>
            </p:spPr>
            <p:txBody>
              <a:bodyPr spcFirstLastPara="1" wrap="square" lIns="0" tIns="91425" rIns="0" bIns="91425" anchor="ctr" anchorCtr="0">
                <a:noAutofit/>
              </a:bodyPr>
              <a:lstStyle/>
              <a:p>
                <a:pPr algn="r">
                  <a:buSzPts val="1100"/>
                </a:pPr>
                <a:r>
                  <a:rPr lang="en-SG" sz="1200">
                    <a:latin typeface="Roboto"/>
                    <a:ea typeface="Roboto"/>
                  </a:rPr>
                  <a:t>Our method of analysis does not factor in the weightage of the player's contribution in matches - a limitation of our analysis. </a:t>
                </a:r>
              </a:p>
              <a:p>
                <a:pPr algn="r">
                  <a:buSzPts val="1100"/>
                </a:pPr>
                <a:endParaRPr lang="en-SG" sz="1200">
                  <a:latin typeface="Roboto"/>
                  <a:ea typeface="Roboto"/>
                </a:endParaRPr>
              </a:p>
              <a:p>
                <a:pPr marL="0" lvl="0" indent="0" algn="r" rtl="0">
                  <a:spcBef>
                    <a:spcPts val="0"/>
                  </a:spcBef>
                  <a:spcAft>
                    <a:spcPts val="0"/>
                  </a:spcAft>
                  <a:buClr>
                    <a:srgbClr val="000000"/>
                  </a:buClr>
                  <a:buSzPts val="1100"/>
                  <a:buFont typeface="Arial"/>
                  <a:buNone/>
                </a:pPr>
                <a:endParaRPr lang="en-SG" sz="1200">
                  <a:solidFill>
                    <a:srgbClr val="000000"/>
                  </a:solidFill>
                  <a:latin typeface="Roboto"/>
                  <a:ea typeface="Roboto"/>
                  <a:cs typeface="Roboto"/>
                  <a:sym typeface="Roboto"/>
                </a:endParaRPr>
              </a:p>
            </p:txBody>
          </p:sp>
        </p:grpSp>
        <p:sp>
          <p:nvSpPr>
            <p:cNvPr id="17" name="Google Shape;162;p19">
              <a:extLst>
                <a:ext uri="{FF2B5EF4-FFF2-40B4-BE49-F238E27FC236}">
                  <a16:creationId xmlns:a16="http://schemas.microsoft.com/office/drawing/2014/main" id="{4FA602BF-A071-13FA-E082-9D6C47EE46BE}"/>
                </a:ext>
              </a:extLst>
            </p:cNvPr>
            <p:cNvSpPr/>
            <p:nvPr/>
          </p:nvSpPr>
          <p:spPr>
            <a:xfrm>
              <a:off x="3926521" y="3868028"/>
              <a:ext cx="792900" cy="792900"/>
            </a:xfrm>
            <a:prstGeom prst="ellipse">
              <a:avLst/>
            </a:prstGeom>
            <a:solidFill>
              <a:srgbClr val="DF2B36"/>
            </a:solidFill>
            <a:ln>
              <a:solidFill>
                <a:schemeClr val="tx1"/>
              </a:solid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chemeClr val="accent6"/>
                  </a:solidFill>
                  <a:latin typeface="Fira Sans Extra Condensed"/>
                  <a:ea typeface="Fira Sans Extra Condensed"/>
                  <a:cs typeface="Fira Sans Extra Condensed"/>
                  <a:sym typeface="Fira Sans Extra Condensed"/>
                </a:rPr>
                <a:t>-</a:t>
              </a:r>
            </a:p>
          </p:txBody>
        </p:sp>
      </p:grpSp>
      <p:pic>
        <p:nvPicPr>
          <p:cNvPr id="18" name="Picture 2" descr="Anthony Elanga Manchester United Forward, Profile &amp; Stats | Premier League">
            <a:extLst>
              <a:ext uri="{FF2B5EF4-FFF2-40B4-BE49-F238E27FC236}">
                <a16:creationId xmlns:a16="http://schemas.microsoft.com/office/drawing/2014/main" id="{E62425D4-2CD9-162A-1C62-704CB3EF82D0}"/>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artisticLineDrawing trans="79000"/>
                    </a14:imgEffect>
                  </a14:imgLayer>
                </a14:imgProps>
              </a:ext>
              <a:ext uri="{28A0092B-C50C-407E-A947-70E740481C1C}">
                <a14:useLocalDpi xmlns:a14="http://schemas.microsoft.com/office/drawing/2010/main" val="0"/>
              </a:ext>
            </a:extLst>
          </a:blip>
          <a:srcRect l="15293" r="18617" b="32671"/>
          <a:stretch/>
        </p:blipFill>
        <p:spPr bwMode="auto">
          <a:xfrm>
            <a:off x="5206608" y="1509780"/>
            <a:ext cx="2084841" cy="21239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606187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2432"/>
        <p:cNvGrpSpPr/>
        <p:nvPr/>
      </p:nvGrpSpPr>
      <p:grpSpPr>
        <a:xfrm>
          <a:off x="0" y="0"/>
          <a:ext cx="0" cy="0"/>
          <a:chOff x="0" y="0"/>
          <a:chExt cx="0" cy="0"/>
        </a:xfrm>
      </p:grpSpPr>
      <p:grpSp>
        <p:nvGrpSpPr>
          <p:cNvPr id="4" name="Group 3">
            <a:extLst>
              <a:ext uri="{FF2B5EF4-FFF2-40B4-BE49-F238E27FC236}">
                <a16:creationId xmlns:a16="http://schemas.microsoft.com/office/drawing/2014/main" id="{EAD029F3-4247-5CCC-2B4F-5E33599CD20E}"/>
              </a:ext>
            </a:extLst>
          </p:cNvPr>
          <p:cNvGrpSpPr/>
          <p:nvPr/>
        </p:nvGrpSpPr>
        <p:grpSpPr>
          <a:xfrm>
            <a:off x="583629" y="1578033"/>
            <a:ext cx="1986488" cy="1986488"/>
            <a:chOff x="583629" y="1578033"/>
            <a:chExt cx="1986488" cy="1986488"/>
          </a:xfrm>
        </p:grpSpPr>
        <p:sp>
          <p:nvSpPr>
            <p:cNvPr id="3" name="Oval 2">
              <a:extLst>
                <a:ext uri="{FF2B5EF4-FFF2-40B4-BE49-F238E27FC236}">
                  <a16:creationId xmlns:a16="http://schemas.microsoft.com/office/drawing/2014/main" id="{F548E7D9-B983-F089-92A2-6A8F5C478F34}"/>
                </a:ext>
              </a:extLst>
            </p:cNvPr>
            <p:cNvSpPr/>
            <p:nvPr/>
          </p:nvSpPr>
          <p:spPr>
            <a:xfrm>
              <a:off x="583629" y="1578033"/>
              <a:ext cx="1986488" cy="1986488"/>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6" name="Google Shape;2463;p44">
              <a:extLst>
                <a:ext uri="{FF2B5EF4-FFF2-40B4-BE49-F238E27FC236}">
                  <a16:creationId xmlns:a16="http://schemas.microsoft.com/office/drawing/2014/main" id="{897B7160-159E-D49A-EC3C-35860F409F94}"/>
                </a:ext>
              </a:extLst>
            </p:cNvPr>
            <p:cNvGrpSpPr/>
            <p:nvPr/>
          </p:nvGrpSpPr>
          <p:grpSpPr>
            <a:xfrm>
              <a:off x="777938" y="1781694"/>
              <a:ext cx="1579176" cy="1579166"/>
              <a:chOff x="2522523" y="1875740"/>
              <a:chExt cx="448459" cy="448456"/>
            </a:xfrm>
          </p:grpSpPr>
          <p:sp>
            <p:nvSpPr>
              <p:cNvPr id="57" name="Google Shape;2464;p44">
                <a:extLst>
                  <a:ext uri="{FF2B5EF4-FFF2-40B4-BE49-F238E27FC236}">
                    <a16:creationId xmlns:a16="http://schemas.microsoft.com/office/drawing/2014/main" id="{398402E0-529C-ECAA-5E03-4E108FDC0074}"/>
                  </a:ext>
                </a:extLst>
              </p:cNvPr>
              <p:cNvSpPr/>
              <p:nvPr/>
            </p:nvSpPr>
            <p:spPr>
              <a:xfrm flipH="1">
                <a:off x="2522526" y="1875740"/>
                <a:ext cx="448456" cy="448456"/>
              </a:xfrm>
              <a:custGeom>
                <a:avLst/>
                <a:gdLst/>
                <a:ahLst/>
                <a:cxnLst/>
                <a:rect l="l" t="t" r="r" b="b"/>
                <a:pathLst>
                  <a:path w="12164" h="12164" extrusionOk="0">
                    <a:moveTo>
                      <a:pt x="6081" y="0"/>
                    </a:moveTo>
                    <a:cubicBezTo>
                      <a:pt x="5280" y="0"/>
                      <a:pt x="4512" y="143"/>
                      <a:pt x="3817" y="428"/>
                    </a:cubicBezTo>
                    <a:cubicBezTo>
                      <a:pt x="2978" y="766"/>
                      <a:pt x="2248" y="1266"/>
                      <a:pt x="1641" y="1926"/>
                    </a:cubicBezTo>
                    <a:cubicBezTo>
                      <a:pt x="624" y="3014"/>
                      <a:pt x="0" y="4476"/>
                      <a:pt x="0" y="6081"/>
                    </a:cubicBezTo>
                    <a:lnTo>
                      <a:pt x="0" y="6385"/>
                    </a:lnTo>
                    <a:lnTo>
                      <a:pt x="0" y="6402"/>
                    </a:lnTo>
                    <a:cubicBezTo>
                      <a:pt x="53" y="7330"/>
                      <a:pt x="303" y="8186"/>
                      <a:pt x="731" y="8971"/>
                    </a:cubicBezTo>
                    <a:cubicBezTo>
                      <a:pt x="1499" y="10397"/>
                      <a:pt x="2835" y="11486"/>
                      <a:pt x="4424" y="11931"/>
                    </a:cubicBezTo>
                    <a:cubicBezTo>
                      <a:pt x="4959" y="12092"/>
                      <a:pt x="5511" y="12164"/>
                      <a:pt x="6081" y="12164"/>
                    </a:cubicBezTo>
                    <a:cubicBezTo>
                      <a:pt x="6492" y="12164"/>
                      <a:pt x="6885" y="12128"/>
                      <a:pt x="7259" y="12038"/>
                    </a:cubicBezTo>
                    <a:cubicBezTo>
                      <a:pt x="8899" y="11736"/>
                      <a:pt x="10291" y="10754"/>
                      <a:pt x="11165" y="9417"/>
                    </a:cubicBezTo>
                    <a:cubicBezTo>
                      <a:pt x="11700" y="8632"/>
                      <a:pt x="12021" y="7705"/>
                      <a:pt x="12128" y="6723"/>
                    </a:cubicBezTo>
                    <a:cubicBezTo>
                      <a:pt x="12145" y="6509"/>
                      <a:pt x="12164" y="6295"/>
                      <a:pt x="12164" y="6081"/>
                    </a:cubicBezTo>
                    <a:cubicBezTo>
                      <a:pt x="12164" y="4602"/>
                      <a:pt x="11646" y="3246"/>
                      <a:pt x="10773" y="2193"/>
                    </a:cubicBezTo>
                    <a:cubicBezTo>
                      <a:pt x="10184" y="1498"/>
                      <a:pt x="9434" y="928"/>
                      <a:pt x="8597" y="535"/>
                    </a:cubicBezTo>
                    <a:cubicBezTo>
                      <a:pt x="7829" y="196"/>
                      <a:pt x="6973" y="0"/>
                      <a:pt x="608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2465;p44">
                <a:extLst>
                  <a:ext uri="{FF2B5EF4-FFF2-40B4-BE49-F238E27FC236}">
                    <a16:creationId xmlns:a16="http://schemas.microsoft.com/office/drawing/2014/main" id="{C39048D6-C1AE-A0B5-30AC-0D13C5964E27}"/>
                  </a:ext>
                </a:extLst>
              </p:cNvPr>
              <p:cNvSpPr/>
              <p:nvPr/>
            </p:nvSpPr>
            <p:spPr>
              <a:xfrm flipH="1">
                <a:off x="2590252" y="1906598"/>
                <a:ext cx="353817" cy="353817"/>
              </a:xfrm>
              <a:custGeom>
                <a:avLst/>
                <a:gdLst/>
                <a:ahLst/>
                <a:cxnLst/>
                <a:rect l="l" t="t" r="r" b="b"/>
                <a:pathLst>
                  <a:path w="9597" h="9597" extrusionOk="0">
                    <a:moveTo>
                      <a:pt x="4799" y="1"/>
                    </a:moveTo>
                    <a:cubicBezTo>
                      <a:pt x="4174" y="1"/>
                      <a:pt x="3568" y="126"/>
                      <a:pt x="3016" y="340"/>
                    </a:cubicBezTo>
                    <a:cubicBezTo>
                      <a:pt x="2355" y="607"/>
                      <a:pt x="1767" y="1000"/>
                      <a:pt x="1304" y="1517"/>
                    </a:cubicBezTo>
                    <a:cubicBezTo>
                      <a:pt x="483" y="2374"/>
                      <a:pt x="1" y="3532"/>
                      <a:pt x="1" y="4799"/>
                    </a:cubicBezTo>
                    <a:lnTo>
                      <a:pt x="1" y="5049"/>
                    </a:lnTo>
                    <a:cubicBezTo>
                      <a:pt x="37" y="5779"/>
                      <a:pt x="234" y="6476"/>
                      <a:pt x="572" y="7082"/>
                    </a:cubicBezTo>
                    <a:cubicBezTo>
                      <a:pt x="1178" y="8205"/>
                      <a:pt x="2231" y="9061"/>
                      <a:pt x="3497" y="9418"/>
                    </a:cubicBezTo>
                    <a:cubicBezTo>
                      <a:pt x="3908" y="9543"/>
                      <a:pt x="4353" y="9596"/>
                      <a:pt x="4799" y="9596"/>
                    </a:cubicBezTo>
                    <a:cubicBezTo>
                      <a:pt x="5120" y="9596"/>
                      <a:pt x="5441" y="9579"/>
                      <a:pt x="5727" y="9508"/>
                    </a:cubicBezTo>
                    <a:cubicBezTo>
                      <a:pt x="7028" y="9258"/>
                      <a:pt x="8117" y="8490"/>
                      <a:pt x="8811" y="7439"/>
                    </a:cubicBezTo>
                    <a:cubicBezTo>
                      <a:pt x="9222" y="6814"/>
                      <a:pt x="9489" y="6083"/>
                      <a:pt x="9579" y="5299"/>
                    </a:cubicBezTo>
                    <a:cubicBezTo>
                      <a:pt x="9596" y="5137"/>
                      <a:pt x="9596" y="4977"/>
                      <a:pt x="9596" y="4799"/>
                    </a:cubicBezTo>
                    <a:cubicBezTo>
                      <a:pt x="9596" y="3639"/>
                      <a:pt x="9187" y="2569"/>
                      <a:pt x="8490" y="1732"/>
                    </a:cubicBezTo>
                    <a:cubicBezTo>
                      <a:pt x="8027" y="1178"/>
                      <a:pt x="7456" y="733"/>
                      <a:pt x="6797" y="429"/>
                    </a:cubicBezTo>
                    <a:cubicBezTo>
                      <a:pt x="6190" y="143"/>
                      <a:pt x="5513" y="1"/>
                      <a:pt x="47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2466;p44">
                <a:extLst>
                  <a:ext uri="{FF2B5EF4-FFF2-40B4-BE49-F238E27FC236}">
                    <a16:creationId xmlns:a16="http://schemas.microsoft.com/office/drawing/2014/main" id="{BB3F4F74-9BFD-0EC8-08C9-B15A478E98F5}"/>
                  </a:ext>
                </a:extLst>
              </p:cNvPr>
              <p:cNvSpPr/>
              <p:nvPr/>
            </p:nvSpPr>
            <p:spPr>
              <a:xfrm flipH="1">
                <a:off x="2654031" y="2147013"/>
                <a:ext cx="51320" cy="96962"/>
              </a:xfrm>
              <a:custGeom>
                <a:avLst/>
                <a:gdLst/>
                <a:ahLst/>
                <a:cxnLst/>
                <a:rect l="l" t="t" r="r" b="b"/>
                <a:pathLst>
                  <a:path w="1392" h="2630" extrusionOk="0">
                    <a:moveTo>
                      <a:pt x="68" y="1"/>
                    </a:moveTo>
                    <a:cubicBezTo>
                      <a:pt x="57" y="1"/>
                      <a:pt x="46" y="3"/>
                      <a:pt x="36" y="7"/>
                    </a:cubicBezTo>
                    <a:cubicBezTo>
                      <a:pt x="1" y="26"/>
                      <a:pt x="1" y="79"/>
                      <a:pt x="18" y="114"/>
                    </a:cubicBezTo>
                    <a:lnTo>
                      <a:pt x="303" y="614"/>
                    </a:lnTo>
                    <a:lnTo>
                      <a:pt x="803" y="1791"/>
                    </a:lnTo>
                    <a:lnTo>
                      <a:pt x="1231" y="2594"/>
                    </a:lnTo>
                    <a:cubicBezTo>
                      <a:pt x="1249" y="2611"/>
                      <a:pt x="1266" y="2630"/>
                      <a:pt x="1302" y="2630"/>
                    </a:cubicBezTo>
                    <a:cubicBezTo>
                      <a:pt x="1302" y="2630"/>
                      <a:pt x="1321" y="2630"/>
                      <a:pt x="1338" y="2611"/>
                    </a:cubicBezTo>
                    <a:cubicBezTo>
                      <a:pt x="1373" y="2594"/>
                      <a:pt x="1392" y="2559"/>
                      <a:pt x="1356" y="2523"/>
                    </a:cubicBezTo>
                    <a:lnTo>
                      <a:pt x="945" y="1738"/>
                    </a:lnTo>
                    <a:lnTo>
                      <a:pt x="446" y="542"/>
                    </a:lnTo>
                    <a:lnTo>
                      <a:pt x="143" y="43"/>
                    </a:lnTo>
                    <a:cubicBezTo>
                      <a:pt x="130" y="17"/>
                      <a:pt x="98" y="1"/>
                      <a:pt x="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2467;p44">
                <a:extLst>
                  <a:ext uri="{FF2B5EF4-FFF2-40B4-BE49-F238E27FC236}">
                    <a16:creationId xmlns:a16="http://schemas.microsoft.com/office/drawing/2014/main" id="{85FA7B3C-8AA0-25A8-E3EF-AD0DFB0C7C7C}"/>
                  </a:ext>
                </a:extLst>
              </p:cNvPr>
              <p:cNvSpPr/>
              <p:nvPr/>
            </p:nvSpPr>
            <p:spPr>
              <a:xfrm flipH="1">
                <a:off x="2583687" y="2058530"/>
                <a:ext cx="107174" cy="7927"/>
              </a:xfrm>
              <a:custGeom>
                <a:avLst/>
                <a:gdLst/>
                <a:ahLst/>
                <a:cxnLst/>
                <a:rect l="l" t="t" r="r" b="b"/>
                <a:pathLst>
                  <a:path w="2907" h="215" extrusionOk="0">
                    <a:moveTo>
                      <a:pt x="2835" y="0"/>
                    </a:moveTo>
                    <a:lnTo>
                      <a:pt x="72" y="72"/>
                    </a:lnTo>
                    <a:cubicBezTo>
                      <a:pt x="36" y="72"/>
                      <a:pt x="0" y="107"/>
                      <a:pt x="0" y="143"/>
                    </a:cubicBezTo>
                    <a:cubicBezTo>
                      <a:pt x="0" y="179"/>
                      <a:pt x="36" y="214"/>
                      <a:pt x="72" y="214"/>
                    </a:cubicBezTo>
                    <a:lnTo>
                      <a:pt x="89" y="214"/>
                    </a:lnTo>
                    <a:lnTo>
                      <a:pt x="2835" y="160"/>
                    </a:lnTo>
                    <a:cubicBezTo>
                      <a:pt x="2871" y="160"/>
                      <a:pt x="2907" y="125"/>
                      <a:pt x="2907" y="72"/>
                    </a:cubicBezTo>
                    <a:cubicBezTo>
                      <a:pt x="2907" y="36"/>
                      <a:pt x="2871" y="0"/>
                      <a:pt x="28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2468;p44">
                <a:extLst>
                  <a:ext uri="{FF2B5EF4-FFF2-40B4-BE49-F238E27FC236}">
                    <a16:creationId xmlns:a16="http://schemas.microsoft.com/office/drawing/2014/main" id="{557F2E17-4F58-0FCE-D66A-FBD21829CD92}"/>
                  </a:ext>
                </a:extLst>
              </p:cNvPr>
              <p:cNvSpPr/>
              <p:nvPr/>
            </p:nvSpPr>
            <p:spPr>
              <a:xfrm flipH="1">
                <a:off x="2739490" y="1937530"/>
                <a:ext cx="9917" cy="85533"/>
              </a:xfrm>
              <a:custGeom>
                <a:avLst/>
                <a:gdLst/>
                <a:ahLst/>
                <a:cxnLst/>
                <a:rect l="l" t="t" r="r" b="b"/>
                <a:pathLst>
                  <a:path w="269" h="2320" extrusionOk="0">
                    <a:moveTo>
                      <a:pt x="178" y="1"/>
                    </a:moveTo>
                    <a:cubicBezTo>
                      <a:pt x="143" y="1"/>
                      <a:pt x="107" y="36"/>
                      <a:pt x="107" y="72"/>
                    </a:cubicBezTo>
                    <a:lnTo>
                      <a:pt x="0" y="2229"/>
                    </a:lnTo>
                    <a:cubicBezTo>
                      <a:pt x="0" y="2265"/>
                      <a:pt x="19" y="2301"/>
                      <a:pt x="71" y="2319"/>
                    </a:cubicBezTo>
                    <a:cubicBezTo>
                      <a:pt x="107" y="2319"/>
                      <a:pt x="143" y="2284"/>
                      <a:pt x="143" y="2229"/>
                    </a:cubicBezTo>
                    <a:lnTo>
                      <a:pt x="250" y="89"/>
                    </a:lnTo>
                    <a:cubicBezTo>
                      <a:pt x="268" y="36"/>
                      <a:pt x="233" y="1"/>
                      <a:pt x="1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2469;p44">
                <a:extLst>
                  <a:ext uri="{FF2B5EF4-FFF2-40B4-BE49-F238E27FC236}">
                    <a16:creationId xmlns:a16="http://schemas.microsoft.com/office/drawing/2014/main" id="{44B1DD90-81BD-BDFF-DA79-C5D358B850E8}"/>
                  </a:ext>
                </a:extLst>
              </p:cNvPr>
              <p:cNvSpPr/>
              <p:nvPr/>
            </p:nvSpPr>
            <p:spPr>
              <a:xfrm flipH="1">
                <a:off x="2819088" y="2042050"/>
                <a:ext cx="74988" cy="29678"/>
              </a:xfrm>
              <a:custGeom>
                <a:avLst/>
                <a:gdLst/>
                <a:ahLst/>
                <a:cxnLst/>
                <a:rect l="l" t="t" r="r" b="b"/>
                <a:pathLst>
                  <a:path w="2034" h="805" extrusionOk="0">
                    <a:moveTo>
                      <a:pt x="126" y="1"/>
                    </a:moveTo>
                    <a:cubicBezTo>
                      <a:pt x="72" y="1"/>
                      <a:pt x="36" y="19"/>
                      <a:pt x="19" y="55"/>
                    </a:cubicBezTo>
                    <a:cubicBezTo>
                      <a:pt x="0" y="91"/>
                      <a:pt x="36" y="143"/>
                      <a:pt x="72" y="162"/>
                    </a:cubicBezTo>
                    <a:lnTo>
                      <a:pt x="1927" y="804"/>
                    </a:lnTo>
                    <a:lnTo>
                      <a:pt x="1962" y="804"/>
                    </a:lnTo>
                    <a:cubicBezTo>
                      <a:pt x="1981" y="804"/>
                      <a:pt x="2016" y="786"/>
                      <a:pt x="2034" y="750"/>
                    </a:cubicBezTo>
                    <a:cubicBezTo>
                      <a:pt x="2034" y="714"/>
                      <a:pt x="2016" y="679"/>
                      <a:pt x="1981" y="661"/>
                    </a:cubicBezTo>
                    <a:lnTo>
                      <a:pt x="12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470;p44">
                <a:extLst>
                  <a:ext uri="{FF2B5EF4-FFF2-40B4-BE49-F238E27FC236}">
                    <a16:creationId xmlns:a16="http://schemas.microsoft.com/office/drawing/2014/main" id="{3F166F68-7192-5B0E-45DD-BA79BC5FE3E9}"/>
                  </a:ext>
                </a:extLst>
              </p:cNvPr>
              <p:cNvSpPr/>
              <p:nvPr/>
            </p:nvSpPr>
            <p:spPr>
              <a:xfrm flipH="1">
                <a:off x="2788819" y="2147013"/>
                <a:ext cx="57919" cy="79892"/>
              </a:xfrm>
              <a:custGeom>
                <a:avLst/>
                <a:gdLst/>
                <a:ahLst/>
                <a:cxnLst/>
                <a:rect l="l" t="t" r="r" b="b"/>
                <a:pathLst>
                  <a:path w="1571" h="2167" extrusionOk="0">
                    <a:moveTo>
                      <a:pt x="1503" y="1"/>
                    </a:moveTo>
                    <a:cubicBezTo>
                      <a:pt x="1473" y="1"/>
                      <a:pt x="1441" y="17"/>
                      <a:pt x="1427" y="43"/>
                    </a:cubicBezTo>
                    <a:lnTo>
                      <a:pt x="19" y="2041"/>
                    </a:lnTo>
                    <a:cubicBezTo>
                      <a:pt x="1" y="2076"/>
                      <a:pt x="19" y="2131"/>
                      <a:pt x="55" y="2148"/>
                    </a:cubicBezTo>
                    <a:cubicBezTo>
                      <a:pt x="55" y="2148"/>
                      <a:pt x="72" y="2166"/>
                      <a:pt x="90" y="2166"/>
                    </a:cubicBezTo>
                    <a:cubicBezTo>
                      <a:pt x="108" y="2166"/>
                      <a:pt x="143" y="2148"/>
                      <a:pt x="143" y="2131"/>
                    </a:cubicBezTo>
                    <a:lnTo>
                      <a:pt x="1553" y="114"/>
                    </a:lnTo>
                    <a:cubicBezTo>
                      <a:pt x="1570" y="79"/>
                      <a:pt x="1553" y="43"/>
                      <a:pt x="1534" y="7"/>
                    </a:cubicBezTo>
                    <a:cubicBezTo>
                      <a:pt x="1525" y="3"/>
                      <a:pt x="1514" y="1"/>
                      <a:pt x="15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2471;p44">
                <a:extLst>
                  <a:ext uri="{FF2B5EF4-FFF2-40B4-BE49-F238E27FC236}">
                    <a16:creationId xmlns:a16="http://schemas.microsoft.com/office/drawing/2014/main" id="{D2F9ABF9-3652-92DB-1B6F-A02259D6D5BA}"/>
                  </a:ext>
                </a:extLst>
              </p:cNvPr>
              <p:cNvSpPr/>
              <p:nvPr/>
            </p:nvSpPr>
            <p:spPr>
              <a:xfrm flipH="1">
                <a:off x="2657313" y="1998657"/>
                <a:ext cx="178918" cy="169701"/>
              </a:xfrm>
              <a:custGeom>
                <a:avLst/>
                <a:gdLst/>
                <a:ahLst/>
                <a:cxnLst/>
                <a:rect l="l" t="t" r="r" b="b"/>
                <a:pathLst>
                  <a:path w="4853" h="4603" extrusionOk="0">
                    <a:moveTo>
                      <a:pt x="2426" y="1"/>
                    </a:moveTo>
                    <a:lnTo>
                      <a:pt x="1" y="1767"/>
                    </a:lnTo>
                    <a:lnTo>
                      <a:pt x="928" y="4602"/>
                    </a:lnTo>
                    <a:lnTo>
                      <a:pt x="3925" y="4602"/>
                    </a:lnTo>
                    <a:lnTo>
                      <a:pt x="4852" y="1767"/>
                    </a:lnTo>
                    <a:lnTo>
                      <a:pt x="242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2472;p44">
                <a:extLst>
                  <a:ext uri="{FF2B5EF4-FFF2-40B4-BE49-F238E27FC236}">
                    <a16:creationId xmlns:a16="http://schemas.microsoft.com/office/drawing/2014/main" id="{2A3C678D-553F-2E1D-7628-D20166148039}"/>
                  </a:ext>
                </a:extLst>
              </p:cNvPr>
              <p:cNvSpPr/>
              <p:nvPr/>
            </p:nvSpPr>
            <p:spPr>
              <a:xfrm flipH="1">
                <a:off x="2653368" y="1875740"/>
                <a:ext cx="178217" cy="85496"/>
              </a:xfrm>
              <a:custGeom>
                <a:avLst/>
                <a:gdLst/>
                <a:ahLst/>
                <a:cxnLst/>
                <a:rect l="l" t="t" r="r" b="b"/>
                <a:pathLst>
                  <a:path w="4834" h="2319" extrusionOk="0">
                    <a:moveTo>
                      <a:pt x="2300" y="0"/>
                    </a:moveTo>
                    <a:cubicBezTo>
                      <a:pt x="1499" y="0"/>
                      <a:pt x="731" y="143"/>
                      <a:pt x="36" y="428"/>
                    </a:cubicBezTo>
                    <a:lnTo>
                      <a:pt x="0" y="571"/>
                    </a:lnTo>
                    <a:lnTo>
                      <a:pt x="2407" y="2319"/>
                    </a:lnTo>
                    <a:lnTo>
                      <a:pt x="4833" y="571"/>
                    </a:lnTo>
                    <a:lnTo>
                      <a:pt x="4816" y="535"/>
                    </a:lnTo>
                    <a:cubicBezTo>
                      <a:pt x="4048" y="196"/>
                      <a:pt x="3192" y="0"/>
                      <a:pt x="23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2473;p44">
                <a:extLst>
                  <a:ext uri="{FF2B5EF4-FFF2-40B4-BE49-F238E27FC236}">
                    <a16:creationId xmlns:a16="http://schemas.microsoft.com/office/drawing/2014/main" id="{8EE68925-0CA9-2356-8928-F7B6C6F56696}"/>
                  </a:ext>
                </a:extLst>
              </p:cNvPr>
              <p:cNvSpPr/>
              <p:nvPr/>
            </p:nvSpPr>
            <p:spPr>
              <a:xfrm flipH="1">
                <a:off x="2876934" y="1946747"/>
                <a:ext cx="94049" cy="168374"/>
              </a:xfrm>
              <a:custGeom>
                <a:avLst/>
                <a:gdLst/>
                <a:ahLst/>
                <a:cxnLst/>
                <a:rect l="l" t="t" r="r" b="b"/>
                <a:pathLst>
                  <a:path w="2551" h="4567" extrusionOk="0">
                    <a:moveTo>
                      <a:pt x="1641" y="0"/>
                    </a:moveTo>
                    <a:cubicBezTo>
                      <a:pt x="624" y="1088"/>
                      <a:pt x="0" y="2550"/>
                      <a:pt x="0" y="4155"/>
                    </a:cubicBezTo>
                    <a:lnTo>
                      <a:pt x="0" y="4459"/>
                    </a:lnTo>
                    <a:lnTo>
                      <a:pt x="0" y="4476"/>
                    </a:lnTo>
                    <a:lnTo>
                      <a:pt x="143" y="4566"/>
                    </a:lnTo>
                    <a:lnTo>
                      <a:pt x="2550" y="2800"/>
                    </a:lnTo>
                    <a:lnTo>
                      <a:pt x="164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2474;p44">
                <a:extLst>
                  <a:ext uri="{FF2B5EF4-FFF2-40B4-BE49-F238E27FC236}">
                    <a16:creationId xmlns:a16="http://schemas.microsoft.com/office/drawing/2014/main" id="{E9960AB0-91AD-B59F-F4B0-C918C44614E2}"/>
                  </a:ext>
                </a:extLst>
              </p:cNvPr>
              <p:cNvSpPr/>
              <p:nvPr/>
            </p:nvSpPr>
            <p:spPr>
              <a:xfrm flipH="1">
                <a:off x="2799364" y="2205117"/>
                <a:ext cx="144705" cy="110529"/>
              </a:xfrm>
              <a:custGeom>
                <a:avLst/>
                <a:gdLst/>
                <a:ahLst/>
                <a:cxnLst/>
                <a:rect l="l" t="t" r="r" b="b"/>
                <a:pathLst>
                  <a:path w="3925" h="2998" extrusionOk="0">
                    <a:moveTo>
                      <a:pt x="1" y="1"/>
                    </a:moveTo>
                    <a:lnTo>
                      <a:pt x="1" y="37"/>
                    </a:lnTo>
                    <a:cubicBezTo>
                      <a:pt x="769" y="1463"/>
                      <a:pt x="2105" y="2552"/>
                      <a:pt x="3694" y="2997"/>
                    </a:cubicBezTo>
                    <a:lnTo>
                      <a:pt x="3925" y="2837"/>
                    </a:lnTo>
                    <a:lnTo>
                      <a:pt x="299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2475;p44">
                <a:extLst>
                  <a:ext uri="{FF2B5EF4-FFF2-40B4-BE49-F238E27FC236}">
                    <a16:creationId xmlns:a16="http://schemas.microsoft.com/office/drawing/2014/main" id="{570B56D1-3A4E-6E53-FB17-2D4643443173}"/>
                  </a:ext>
                </a:extLst>
              </p:cNvPr>
              <p:cNvSpPr/>
              <p:nvPr/>
            </p:nvSpPr>
            <p:spPr>
              <a:xfrm flipH="1">
                <a:off x="2559318" y="2211716"/>
                <a:ext cx="148023" cy="107874"/>
              </a:xfrm>
              <a:custGeom>
                <a:avLst/>
                <a:gdLst/>
                <a:ahLst/>
                <a:cxnLst/>
                <a:rect l="l" t="t" r="r" b="b"/>
                <a:pathLst>
                  <a:path w="4015" h="2926" extrusionOk="0">
                    <a:moveTo>
                      <a:pt x="928" y="0"/>
                    </a:moveTo>
                    <a:lnTo>
                      <a:pt x="1" y="2854"/>
                    </a:lnTo>
                    <a:lnTo>
                      <a:pt x="108" y="2925"/>
                    </a:lnTo>
                    <a:cubicBezTo>
                      <a:pt x="1748" y="2623"/>
                      <a:pt x="3140" y="1641"/>
                      <a:pt x="4014" y="304"/>
                    </a:cubicBezTo>
                    <a:lnTo>
                      <a:pt x="39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2476;p44">
                <a:extLst>
                  <a:ext uri="{FF2B5EF4-FFF2-40B4-BE49-F238E27FC236}">
                    <a16:creationId xmlns:a16="http://schemas.microsoft.com/office/drawing/2014/main" id="{0E6166F4-6DDE-172D-682B-73709C4B6BD3}"/>
                  </a:ext>
                </a:extLst>
              </p:cNvPr>
              <p:cNvSpPr/>
              <p:nvPr/>
            </p:nvSpPr>
            <p:spPr>
              <a:xfrm flipH="1">
                <a:off x="2522523" y="1956591"/>
                <a:ext cx="94086" cy="169664"/>
              </a:xfrm>
              <a:custGeom>
                <a:avLst/>
                <a:gdLst/>
                <a:ahLst/>
                <a:cxnLst/>
                <a:rect l="l" t="t" r="r" b="b"/>
                <a:pathLst>
                  <a:path w="2552" h="4602" extrusionOk="0">
                    <a:moveTo>
                      <a:pt x="911" y="0"/>
                    </a:moveTo>
                    <a:lnTo>
                      <a:pt x="1" y="2837"/>
                    </a:lnTo>
                    <a:lnTo>
                      <a:pt x="2409" y="4602"/>
                    </a:lnTo>
                    <a:lnTo>
                      <a:pt x="2516" y="4530"/>
                    </a:lnTo>
                    <a:cubicBezTo>
                      <a:pt x="2533" y="4316"/>
                      <a:pt x="2552" y="4102"/>
                      <a:pt x="2552" y="3888"/>
                    </a:cubicBezTo>
                    <a:cubicBezTo>
                      <a:pt x="2552" y="2409"/>
                      <a:pt x="2034" y="1053"/>
                      <a:pt x="11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 name="Google Shape;1205;p32">
            <a:extLst>
              <a:ext uri="{FF2B5EF4-FFF2-40B4-BE49-F238E27FC236}">
                <a16:creationId xmlns:a16="http://schemas.microsoft.com/office/drawing/2014/main" id="{F1FAA8BA-8E8F-FD86-0A91-C1FC9CB2A464}"/>
              </a:ext>
            </a:extLst>
          </p:cNvPr>
          <p:cNvSpPr txBox="1">
            <a:spLocks/>
          </p:cNvSpPr>
          <p:nvPr/>
        </p:nvSpPr>
        <p:spPr>
          <a:xfrm>
            <a:off x="2926779" y="1433435"/>
            <a:ext cx="5527727" cy="238240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5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1pPr>
            <a:lvl2pPr marR="0" lvl="1"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2pPr>
            <a:lvl3pPr marR="0" lvl="2"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3pPr>
            <a:lvl4pPr marR="0" lvl="3"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4pPr>
            <a:lvl5pPr marR="0" lvl="4"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5pPr>
            <a:lvl6pPr marR="0" lvl="5"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6pPr>
            <a:lvl7pPr marR="0" lvl="6"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7pPr>
            <a:lvl8pPr marR="0" lvl="7"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8pPr>
            <a:lvl9pPr marR="0" lvl="8"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9pPr>
          </a:lstStyle>
          <a:p>
            <a:pPr>
              <a:lnSpc>
                <a:spcPct val="100000"/>
              </a:lnSpc>
              <a:buSzPts val="1100"/>
              <a:buFont typeface="Arial"/>
              <a:buNone/>
            </a:pPr>
            <a:r>
              <a:rPr lang="en" sz="4800"/>
              <a:t>Future Work &amp; </a:t>
            </a:r>
            <a:br>
              <a:rPr lang="en" sz="4800"/>
            </a:br>
            <a:r>
              <a:rPr lang="en" sz="4800"/>
              <a:t>Learning Outcomes</a:t>
            </a:r>
            <a:br>
              <a:rPr lang="en" sz="8800"/>
            </a:br>
            <a:r>
              <a:rPr lang="en" sz="2400" b="0"/>
              <a:t>Analysis Pipeline Improvements | What did we learn?</a:t>
            </a:r>
            <a:endParaRPr lang="en-SG" sz="2400"/>
          </a:p>
        </p:txBody>
      </p:sp>
    </p:spTree>
    <p:extLst>
      <p:ext uri="{BB962C8B-B14F-4D97-AF65-F5344CB8AC3E}">
        <p14:creationId xmlns:p14="http://schemas.microsoft.com/office/powerpoint/2010/main" val="14578503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19"/>
          <p:cNvSpPr txBox="1">
            <a:spLocks noGrp="1"/>
          </p:cNvSpPr>
          <p:nvPr>
            <p:ph type="title"/>
          </p:nvPr>
        </p:nvSpPr>
        <p:spPr>
          <a:xfrm>
            <a:off x="300575" y="539500"/>
            <a:ext cx="8542800" cy="40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t>Reasons for Manchester United’s poor performances</a:t>
            </a:r>
            <a:endParaRPr/>
          </a:p>
        </p:txBody>
      </p:sp>
      <p:grpSp>
        <p:nvGrpSpPr>
          <p:cNvPr id="153" name="Google Shape;153;p19"/>
          <p:cNvGrpSpPr/>
          <p:nvPr/>
        </p:nvGrpSpPr>
        <p:grpSpPr>
          <a:xfrm>
            <a:off x="5595684" y="1455231"/>
            <a:ext cx="3040315" cy="754686"/>
            <a:chOff x="5595685" y="1455231"/>
            <a:chExt cx="2764094" cy="754686"/>
          </a:xfrm>
        </p:grpSpPr>
        <p:sp>
          <p:nvSpPr>
            <p:cNvPr id="154" name="Google Shape;154;p19"/>
            <p:cNvSpPr txBox="1"/>
            <p:nvPr/>
          </p:nvSpPr>
          <p:spPr>
            <a:xfrm>
              <a:off x="5595690" y="1455231"/>
              <a:ext cx="2646435" cy="200401"/>
            </a:xfrm>
            <a:prstGeom prst="rect">
              <a:avLst/>
            </a:prstGeom>
            <a:noFill/>
            <a:ln>
              <a:noFill/>
            </a:ln>
          </p:spPr>
          <p:txBody>
            <a:bodyPr spcFirstLastPara="1" wrap="square" lIns="0" tIns="91425" rIns="0" bIns="91425" anchor="ctr" anchorCtr="0">
              <a:noAutofit/>
            </a:bodyPr>
            <a:lstStyle/>
            <a:p>
              <a:pPr marL="0" lvl="0" indent="0" algn="l" rtl="0">
                <a:spcBef>
                  <a:spcPts val="0"/>
                </a:spcBef>
                <a:spcAft>
                  <a:spcPts val="0"/>
                </a:spcAft>
                <a:buNone/>
              </a:pPr>
              <a:r>
                <a:rPr lang="en" sz="1800" b="1">
                  <a:solidFill>
                    <a:srgbClr val="000000"/>
                  </a:solidFill>
                  <a:latin typeface="Fira Sans Extra Condensed SemiBold"/>
                  <a:ea typeface="Fira Sans Extra Condensed SemiBold"/>
                  <a:cs typeface="Fira Sans Extra Condensed SemiBold"/>
                  <a:sym typeface="Fira Sans Extra Condensed SemiBold"/>
                </a:rPr>
                <a:t>Poor Business Management</a:t>
              </a:r>
              <a:endParaRPr sz="1800" b="1">
                <a:solidFill>
                  <a:srgbClr val="000000"/>
                </a:solidFill>
                <a:latin typeface="Fira Sans Extra Condensed SemiBold"/>
                <a:ea typeface="Fira Sans Extra Condensed SemiBold"/>
                <a:cs typeface="Fira Sans Extra Condensed SemiBold"/>
                <a:sym typeface="Fira Sans Extra Condensed SemiBold"/>
              </a:endParaRPr>
            </a:p>
          </p:txBody>
        </p:sp>
        <p:sp>
          <p:nvSpPr>
            <p:cNvPr id="155" name="Google Shape;155;p19"/>
            <p:cNvSpPr txBox="1"/>
            <p:nvPr/>
          </p:nvSpPr>
          <p:spPr>
            <a:xfrm>
              <a:off x="5595685" y="1767717"/>
              <a:ext cx="2764094" cy="442200"/>
            </a:xfrm>
            <a:prstGeom prst="rect">
              <a:avLst/>
            </a:prstGeom>
            <a:noFill/>
            <a:ln>
              <a:noFill/>
            </a:ln>
          </p:spPr>
          <p:txBody>
            <a:bodyPr spcFirstLastPara="1" wrap="square" lIns="0" tIns="91425" rIns="0" bIns="91425" anchor="ctr" anchorCtr="0">
              <a:noAutofit/>
            </a:bodyPr>
            <a:lstStyle/>
            <a:p>
              <a:pPr marL="0" lvl="0" indent="0" algn="l" rtl="0">
                <a:spcBef>
                  <a:spcPts val="0"/>
                </a:spcBef>
                <a:spcAft>
                  <a:spcPts val="0"/>
                </a:spcAft>
                <a:buClr>
                  <a:srgbClr val="000000"/>
                </a:buClr>
                <a:buSzPts val="1100"/>
                <a:buFont typeface="Arial"/>
                <a:buNone/>
              </a:pPr>
              <a:r>
                <a:rPr lang="en" sz="1200">
                  <a:latin typeface="Roboto"/>
                  <a:ea typeface="Roboto"/>
                  <a:cs typeface="Roboto"/>
                  <a:sym typeface="Roboto"/>
                </a:rPr>
                <a:t>Manchester United’s owners, the Glazers, have been accused of negligence and poor debt management.</a:t>
              </a:r>
              <a:endParaRPr sz="1200">
                <a:solidFill>
                  <a:srgbClr val="000000"/>
                </a:solidFill>
                <a:latin typeface="Roboto"/>
                <a:ea typeface="Roboto"/>
                <a:cs typeface="Roboto"/>
                <a:sym typeface="Roboto"/>
              </a:endParaRPr>
            </a:p>
          </p:txBody>
        </p:sp>
      </p:grpSp>
      <p:grpSp>
        <p:nvGrpSpPr>
          <p:cNvPr id="2" name="Group 1">
            <a:extLst>
              <a:ext uri="{FF2B5EF4-FFF2-40B4-BE49-F238E27FC236}">
                <a16:creationId xmlns:a16="http://schemas.microsoft.com/office/drawing/2014/main" id="{ADF65B88-CD51-8C3A-B517-BEA4CB477AA7}"/>
              </a:ext>
            </a:extLst>
          </p:cNvPr>
          <p:cNvGrpSpPr/>
          <p:nvPr/>
        </p:nvGrpSpPr>
        <p:grpSpPr>
          <a:xfrm>
            <a:off x="5595683" y="3781758"/>
            <a:ext cx="2835119" cy="1002678"/>
            <a:chOff x="5595683" y="3781758"/>
            <a:chExt cx="2835119" cy="1002678"/>
          </a:xfrm>
        </p:grpSpPr>
        <p:sp>
          <p:nvSpPr>
            <p:cNvPr id="157" name="Google Shape;157;p19"/>
            <p:cNvSpPr txBox="1"/>
            <p:nvPr/>
          </p:nvSpPr>
          <p:spPr>
            <a:xfrm>
              <a:off x="5595691" y="3781758"/>
              <a:ext cx="2475900" cy="239854"/>
            </a:xfrm>
            <a:prstGeom prst="rect">
              <a:avLst/>
            </a:prstGeom>
            <a:noFill/>
            <a:ln>
              <a:noFill/>
            </a:ln>
          </p:spPr>
          <p:txBody>
            <a:bodyPr spcFirstLastPara="1" wrap="square" lIns="0" tIns="91425" rIns="0" bIns="91425" anchor="ctr" anchorCtr="0">
              <a:noAutofit/>
            </a:bodyPr>
            <a:lstStyle/>
            <a:p>
              <a:pPr marL="0" lvl="0" indent="0" algn="l" rtl="0">
                <a:spcBef>
                  <a:spcPts val="0"/>
                </a:spcBef>
                <a:spcAft>
                  <a:spcPts val="0"/>
                </a:spcAft>
                <a:buNone/>
              </a:pPr>
              <a:r>
                <a:rPr lang="en-US" sz="1800" b="1">
                  <a:solidFill>
                    <a:srgbClr val="000000"/>
                  </a:solidFill>
                  <a:latin typeface="Fira Sans Extra Condensed SemiBold"/>
                  <a:ea typeface="Fira Sans Extra Condensed SemiBold"/>
                  <a:cs typeface="Fira Sans Extra Condensed SemiBold"/>
                  <a:sym typeface="Fira Sans Extra Condensed SemiBold"/>
                </a:rPr>
                <a:t>Poor transfer policy</a:t>
              </a:r>
              <a:endParaRPr sz="1800" b="1">
                <a:solidFill>
                  <a:srgbClr val="000000"/>
                </a:solidFill>
                <a:latin typeface="Fira Sans Extra Condensed SemiBold"/>
                <a:ea typeface="Fira Sans Extra Condensed SemiBold"/>
                <a:cs typeface="Fira Sans Extra Condensed SemiBold"/>
                <a:sym typeface="Fira Sans Extra Condensed SemiBold"/>
              </a:endParaRPr>
            </a:p>
          </p:txBody>
        </p:sp>
        <p:sp>
          <p:nvSpPr>
            <p:cNvPr id="158" name="Google Shape;158;p19"/>
            <p:cNvSpPr txBox="1"/>
            <p:nvPr/>
          </p:nvSpPr>
          <p:spPr>
            <a:xfrm>
              <a:off x="5595683" y="4081371"/>
              <a:ext cx="2835119" cy="703065"/>
            </a:xfrm>
            <a:prstGeom prst="rect">
              <a:avLst/>
            </a:prstGeom>
            <a:noFill/>
            <a:ln>
              <a:noFill/>
            </a:ln>
          </p:spPr>
          <p:txBody>
            <a:bodyPr spcFirstLastPara="1" wrap="square" lIns="0" tIns="91425" rIns="0" bIns="91425" anchor="ctr" anchorCtr="0">
              <a:noAutofit/>
            </a:bodyPr>
            <a:lstStyle/>
            <a:p>
              <a:pPr marL="0" lvl="0" indent="0" algn="l" rtl="0">
                <a:spcBef>
                  <a:spcPts val="0"/>
                </a:spcBef>
                <a:spcAft>
                  <a:spcPts val="0"/>
                </a:spcAft>
                <a:buClr>
                  <a:srgbClr val="000000"/>
                </a:buClr>
                <a:buSzPts val="1100"/>
                <a:buFont typeface="Arial"/>
                <a:buNone/>
              </a:pPr>
              <a:r>
                <a:rPr lang="en" sz="1200">
                  <a:latin typeface="Roboto"/>
                  <a:ea typeface="Roboto"/>
                  <a:cs typeface="Roboto"/>
                  <a:sym typeface="Roboto"/>
                </a:rPr>
                <a:t>Over the past few years, Manchester United has been critici</a:t>
              </a:r>
              <a:r>
                <a:rPr lang="en-SG" sz="1200">
                  <a:latin typeface="Roboto"/>
                  <a:ea typeface="Roboto"/>
                  <a:cs typeface="Roboto"/>
                  <a:sym typeface="Roboto"/>
                </a:rPr>
                <a:t>s</a:t>
              </a:r>
              <a:r>
                <a:rPr lang="en" sz="1200">
                  <a:latin typeface="Roboto"/>
                  <a:ea typeface="Roboto"/>
                  <a:cs typeface="Roboto"/>
                  <a:sym typeface="Roboto"/>
                </a:rPr>
                <a:t>ed for leaving deadwood in the team and paying excessively high transfer fees for players.</a:t>
              </a:r>
              <a:endParaRPr sz="1200">
                <a:solidFill>
                  <a:srgbClr val="000000"/>
                </a:solidFill>
                <a:latin typeface="Roboto"/>
                <a:ea typeface="Roboto"/>
                <a:cs typeface="Roboto"/>
                <a:sym typeface="Roboto"/>
              </a:endParaRPr>
            </a:p>
          </p:txBody>
        </p:sp>
      </p:grpSp>
      <p:grpSp>
        <p:nvGrpSpPr>
          <p:cNvPr id="159" name="Google Shape;159;p19"/>
          <p:cNvGrpSpPr/>
          <p:nvPr/>
        </p:nvGrpSpPr>
        <p:grpSpPr>
          <a:xfrm>
            <a:off x="5883879" y="2624806"/>
            <a:ext cx="2475906" cy="842784"/>
            <a:chOff x="5883879" y="2624806"/>
            <a:chExt cx="2475906" cy="842784"/>
          </a:xfrm>
        </p:grpSpPr>
        <p:sp>
          <p:nvSpPr>
            <p:cNvPr id="160" name="Google Shape;160;p19"/>
            <p:cNvSpPr txBox="1"/>
            <p:nvPr/>
          </p:nvSpPr>
          <p:spPr>
            <a:xfrm>
              <a:off x="5883885" y="2624806"/>
              <a:ext cx="2475900" cy="200400"/>
            </a:xfrm>
            <a:prstGeom prst="rect">
              <a:avLst/>
            </a:prstGeom>
            <a:noFill/>
            <a:ln>
              <a:noFill/>
            </a:ln>
          </p:spPr>
          <p:txBody>
            <a:bodyPr spcFirstLastPara="1" wrap="square" lIns="0" tIns="91425" rIns="0" bIns="91425" anchor="ctr" anchorCtr="0">
              <a:noAutofit/>
            </a:bodyPr>
            <a:lstStyle/>
            <a:p>
              <a:pPr marL="0" lvl="0" indent="0" algn="l" rtl="0">
                <a:spcBef>
                  <a:spcPts val="0"/>
                </a:spcBef>
                <a:spcAft>
                  <a:spcPts val="0"/>
                </a:spcAft>
                <a:buNone/>
              </a:pPr>
              <a:r>
                <a:rPr lang="en" sz="1800" b="1">
                  <a:latin typeface="Fira Sans Extra Condensed SemiBold"/>
                  <a:ea typeface="Fira Sans Extra Condensed SemiBold"/>
                  <a:cs typeface="Fira Sans Extra Condensed SemiBold"/>
                  <a:sym typeface="Fira Sans Extra Condensed SemiBold"/>
                </a:rPr>
                <a:t>Managerial Instability</a:t>
              </a:r>
              <a:endParaRPr sz="1800" b="1">
                <a:solidFill>
                  <a:srgbClr val="000000"/>
                </a:solidFill>
                <a:latin typeface="Fira Sans Extra Condensed SemiBold"/>
                <a:ea typeface="Fira Sans Extra Condensed SemiBold"/>
                <a:cs typeface="Fira Sans Extra Condensed SemiBold"/>
                <a:sym typeface="Fira Sans Extra Condensed SemiBold"/>
              </a:endParaRPr>
            </a:p>
          </p:txBody>
        </p:sp>
        <p:sp>
          <p:nvSpPr>
            <p:cNvPr id="161" name="Google Shape;161;p19"/>
            <p:cNvSpPr txBox="1"/>
            <p:nvPr/>
          </p:nvSpPr>
          <p:spPr>
            <a:xfrm>
              <a:off x="5883879" y="3025390"/>
              <a:ext cx="2475900" cy="442200"/>
            </a:xfrm>
            <a:prstGeom prst="rect">
              <a:avLst/>
            </a:prstGeom>
            <a:noFill/>
            <a:ln>
              <a:noFill/>
            </a:ln>
          </p:spPr>
          <p:txBody>
            <a:bodyPr spcFirstLastPara="1" wrap="square" lIns="0" tIns="91425" rIns="0" bIns="91425" anchor="ctr" anchorCtr="0">
              <a:noAutofit/>
            </a:bodyPr>
            <a:lstStyle/>
            <a:p>
              <a:pPr marL="0" lvl="0" indent="0" algn="l" rtl="0">
                <a:spcBef>
                  <a:spcPts val="0"/>
                </a:spcBef>
                <a:spcAft>
                  <a:spcPts val="0"/>
                </a:spcAft>
                <a:buNone/>
              </a:pPr>
              <a:r>
                <a:rPr lang="en" sz="1200">
                  <a:latin typeface="Roboto"/>
                  <a:ea typeface="Roboto"/>
                  <a:cs typeface="Roboto"/>
                  <a:sym typeface="Roboto"/>
                </a:rPr>
                <a:t>After the retirement of Sir Alex Ferguson in 2013, the club has gone through several managers who have struggled to replicate his success.</a:t>
              </a:r>
              <a:endParaRPr sz="1200">
                <a:solidFill>
                  <a:srgbClr val="000000"/>
                </a:solidFill>
                <a:latin typeface="Roboto"/>
                <a:ea typeface="Roboto"/>
                <a:cs typeface="Roboto"/>
                <a:sym typeface="Roboto"/>
              </a:endParaRPr>
            </a:p>
          </p:txBody>
        </p:sp>
      </p:grpSp>
      <p:sp>
        <p:nvSpPr>
          <p:cNvPr id="162" name="Google Shape;162;p19"/>
          <p:cNvSpPr/>
          <p:nvPr/>
        </p:nvSpPr>
        <p:spPr>
          <a:xfrm>
            <a:off x="4572000" y="1396175"/>
            <a:ext cx="792900" cy="792900"/>
          </a:xfrm>
          <a:prstGeom prst="ellipse">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chemeClr val="accent5"/>
                </a:solidFill>
                <a:latin typeface="Fira Sans Extra Condensed"/>
                <a:ea typeface="Fira Sans Extra Condensed"/>
                <a:cs typeface="Fira Sans Extra Condensed"/>
                <a:sym typeface="Fira Sans Extra Condensed"/>
              </a:rPr>
              <a:t>1</a:t>
            </a:r>
            <a:endParaRPr sz="3000" b="1">
              <a:solidFill>
                <a:schemeClr val="accent5"/>
              </a:solidFill>
              <a:latin typeface="Fira Sans Extra Condensed"/>
              <a:ea typeface="Fira Sans Extra Condensed"/>
              <a:cs typeface="Fira Sans Extra Condensed"/>
              <a:sym typeface="Fira Sans Extra Condensed"/>
            </a:endParaRPr>
          </a:p>
        </p:txBody>
      </p:sp>
      <p:sp>
        <p:nvSpPr>
          <p:cNvPr id="163" name="Google Shape;163;p19"/>
          <p:cNvSpPr/>
          <p:nvPr/>
        </p:nvSpPr>
        <p:spPr>
          <a:xfrm>
            <a:off x="4890875" y="2539950"/>
            <a:ext cx="792900" cy="7929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chemeClr val="accent5"/>
                </a:solidFill>
                <a:latin typeface="Fira Sans Extra Condensed"/>
                <a:ea typeface="Fira Sans Extra Condensed"/>
                <a:cs typeface="Fira Sans Extra Condensed"/>
                <a:sym typeface="Fira Sans Extra Condensed"/>
              </a:rPr>
              <a:t>2</a:t>
            </a:r>
            <a:endParaRPr sz="3000" b="1">
              <a:solidFill>
                <a:schemeClr val="accent5"/>
              </a:solidFill>
              <a:latin typeface="Fira Sans Extra Condensed"/>
              <a:ea typeface="Fira Sans Extra Condensed"/>
              <a:cs typeface="Fira Sans Extra Condensed"/>
              <a:sym typeface="Fira Sans Extra Condensed"/>
            </a:endParaRPr>
          </a:p>
        </p:txBody>
      </p:sp>
      <p:sp>
        <p:nvSpPr>
          <p:cNvPr id="164" name="Google Shape;164;p19"/>
          <p:cNvSpPr/>
          <p:nvPr/>
        </p:nvSpPr>
        <p:spPr>
          <a:xfrm>
            <a:off x="4572000" y="3683725"/>
            <a:ext cx="792900" cy="7929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chemeClr val="accent5"/>
                </a:solidFill>
                <a:latin typeface="Fira Sans Extra Condensed"/>
                <a:ea typeface="Fira Sans Extra Condensed"/>
                <a:cs typeface="Fira Sans Extra Condensed"/>
                <a:sym typeface="Fira Sans Extra Condensed"/>
              </a:rPr>
              <a:t>3</a:t>
            </a:r>
            <a:endParaRPr sz="3000" b="1">
              <a:solidFill>
                <a:schemeClr val="accent5"/>
              </a:solidFill>
              <a:latin typeface="Fira Sans Extra Condensed"/>
              <a:ea typeface="Fira Sans Extra Condensed"/>
              <a:cs typeface="Fira Sans Extra Condensed"/>
              <a:sym typeface="Fira Sans Extra Condensed"/>
            </a:endParaRPr>
          </a:p>
        </p:txBody>
      </p:sp>
      <p:cxnSp>
        <p:nvCxnSpPr>
          <p:cNvPr id="165" name="Google Shape;165;p19"/>
          <p:cNvCxnSpPr>
            <a:stCxn id="162" idx="2"/>
          </p:cNvCxnSpPr>
          <p:nvPr/>
        </p:nvCxnSpPr>
        <p:spPr>
          <a:xfrm rot="10800000">
            <a:off x="2577000" y="1240925"/>
            <a:ext cx="1995000" cy="551700"/>
          </a:xfrm>
          <a:prstGeom prst="curvedConnector3">
            <a:avLst>
              <a:gd name="adj1" fmla="val 50000"/>
            </a:avLst>
          </a:prstGeom>
          <a:noFill/>
          <a:ln w="19050" cap="flat" cmpd="sng">
            <a:solidFill>
              <a:schemeClr val="lt1"/>
            </a:solidFill>
            <a:prstDash val="solid"/>
            <a:round/>
            <a:headEnd type="none" w="med" len="med"/>
            <a:tailEnd type="oval" w="med" len="med"/>
          </a:ln>
        </p:spPr>
      </p:cxnSp>
      <p:cxnSp>
        <p:nvCxnSpPr>
          <p:cNvPr id="166" name="Google Shape;166;p19"/>
          <p:cNvCxnSpPr>
            <a:stCxn id="163" idx="2"/>
          </p:cNvCxnSpPr>
          <p:nvPr/>
        </p:nvCxnSpPr>
        <p:spPr>
          <a:xfrm rot="10800000">
            <a:off x="3912575" y="2732100"/>
            <a:ext cx="978300" cy="204300"/>
          </a:xfrm>
          <a:prstGeom prst="curvedConnector3">
            <a:avLst>
              <a:gd name="adj1" fmla="val 50000"/>
            </a:avLst>
          </a:prstGeom>
          <a:noFill/>
          <a:ln w="19050" cap="flat" cmpd="sng">
            <a:solidFill>
              <a:schemeClr val="dk2"/>
            </a:solidFill>
            <a:prstDash val="solid"/>
            <a:round/>
            <a:headEnd type="none" w="med" len="med"/>
            <a:tailEnd type="oval" w="med" len="med"/>
          </a:ln>
        </p:spPr>
      </p:cxnSp>
      <p:grpSp>
        <p:nvGrpSpPr>
          <p:cNvPr id="167" name="Google Shape;167;p19"/>
          <p:cNvGrpSpPr/>
          <p:nvPr/>
        </p:nvGrpSpPr>
        <p:grpSpPr>
          <a:xfrm>
            <a:off x="713197" y="948134"/>
            <a:ext cx="3157424" cy="3686805"/>
            <a:chOff x="713197" y="948134"/>
            <a:chExt cx="3157424" cy="3686805"/>
          </a:xfrm>
        </p:grpSpPr>
        <p:sp>
          <p:nvSpPr>
            <p:cNvPr id="168" name="Google Shape;168;p19"/>
            <p:cNvSpPr/>
            <p:nvPr/>
          </p:nvSpPr>
          <p:spPr>
            <a:xfrm>
              <a:off x="713197" y="4410539"/>
              <a:ext cx="2248200" cy="2244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9" name="Google Shape;169;p19"/>
            <p:cNvGrpSpPr/>
            <p:nvPr/>
          </p:nvGrpSpPr>
          <p:grpSpPr>
            <a:xfrm>
              <a:off x="713260" y="948134"/>
              <a:ext cx="3157361" cy="3658828"/>
              <a:chOff x="1501300" y="1176600"/>
              <a:chExt cx="2961599" cy="3431974"/>
            </a:xfrm>
          </p:grpSpPr>
          <p:sp>
            <p:nvSpPr>
              <p:cNvPr id="170" name="Google Shape;170;p19"/>
              <p:cNvSpPr/>
              <p:nvPr/>
            </p:nvSpPr>
            <p:spPr>
              <a:xfrm>
                <a:off x="4043691" y="2680248"/>
                <a:ext cx="386526" cy="386558"/>
              </a:xfrm>
              <a:custGeom>
                <a:avLst/>
                <a:gdLst/>
                <a:ahLst/>
                <a:cxnLst/>
                <a:rect l="l" t="t" r="r" b="b"/>
                <a:pathLst>
                  <a:path w="12153" h="12154" extrusionOk="0">
                    <a:moveTo>
                      <a:pt x="6076" y="0"/>
                    </a:moveTo>
                    <a:cubicBezTo>
                      <a:pt x="5289" y="0"/>
                      <a:pt x="4519" y="154"/>
                      <a:pt x="3817" y="445"/>
                    </a:cubicBezTo>
                    <a:cubicBezTo>
                      <a:pt x="2995" y="770"/>
                      <a:pt x="2242" y="1283"/>
                      <a:pt x="1644" y="1917"/>
                    </a:cubicBezTo>
                    <a:cubicBezTo>
                      <a:pt x="633" y="3013"/>
                      <a:pt x="0" y="4467"/>
                      <a:pt x="0" y="6076"/>
                    </a:cubicBezTo>
                    <a:cubicBezTo>
                      <a:pt x="0" y="6179"/>
                      <a:pt x="17" y="6281"/>
                      <a:pt x="17" y="6384"/>
                    </a:cubicBezTo>
                    <a:cubicBezTo>
                      <a:pt x="69" y="7326"/>
                      <a:pt x="325" y="8182"/>
                      <a:pt x="736" y="8952"/>
                    </a:cubicBezTo>
                    <a:cubicBezTo>
                      <a:pt x="1507" y="10389"/>
                      <a:pt x="2842" y="11468"/>
                      <a:pt x="4433" y="11930"/>
                    </a:cubicBezTo>
                    <a:cubicBezTo>
                      <a:pt x="4964" y="12067"/>
                      <a:pt x="5512" y="12153"/>
                      <a:pt x="6076" y="12153"/>
                    </a:cubicBezTo>
                    <a:cubicBezTo>
                      <a:pt x="6487" y="12153"/>
                      <a:pt x="6881" y="12119"/>
                      <a:pt x="7274" y="12033"/>
                    </a:cubicBezTo>
                    <a:cubicBezTo>
                      <a:pt x="8883" y="11708"/>
                      <a:pt x="10287" y="10750"/>
                      <a:pt x="11160" y="9414"/>
                    </a:cubicBezTo>
                    <a:cubicBezTo>
                      <a:pt x="11690" y="8627"/>
                      <a:pt x="12016" y="7703"/>
                      <a:pt x="12119" y="6710"/>
                    </a:cubicBezTo>
                    <a:cubicBezTo>
                      <a:pt x="12153" y="6505"/>
                      <a:pt x="12153" y="6299"/>
                      <a:pt x="12153" y="6076"/>
                    </a:cubicBezTo>
                    <a:cubicBezTo>
                      <a:pt x="12153" y="4604"/>
                      <a:pt x="11640" y="3253"/>
                      <a:pt x="10766" y="2191"/>
                    </a:cubicBezTo>
                    <a:cubicBezTo>
                      <a:pt x="10168" y="1489"/>
                      <a:pt x="9431" y="925"/>
                      <a:pt x="8593" y="548"/>
                    </a:cubicBezTo>
                    <a:cubicBezTo>
                      <a:pt x="7840" y="188"/>
                      <a:pt x="6984" y="0"/>
                      <a:pt x="60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19"/>
              <p:cNvSpPr/>
              <p:nvPr/>
            </p:nvSpPr>
            <p:spPr>
              <a:xfrm>
                <a:off x="4043691" y="2680248"/>
                <a:ext cx="386526" cy="382710"/>
              </a:xfrm>
              <a:custGeom>
                <a:avLst/>
                <a:gdLst/>
                <a:ahLst/>
                <a:cxnLst/>
                <a:rect l="l" t="t" r="r" b="b"/>
                <a:pathLst>
                  <a:path w="12153" h="12033" extrusionOk="0">
                    <a:moveTo>
                      <a:pt x="6076" y="0"/>
                    </a:moveTo>
                    <a:cubicBezTo>
                      <a:pt x="5289" y="0"/>
                      <a:pt x="4519" y="154"/>
                      <a:pt x="3817" y="445"/>
                    </a:cubicBezTo>
                    <a:lnTo>
                      <a:pt x="3782" y="582"/>
                    </a:lnTo>
                    <a:lnTo>
                      <a:pt x="6094" y="2260"/>
                    </a:lnTo>
                    <a:lnTo>
                      <a:pt x="6042" y="3389"/>
                    </a:lnTo>
                    <a:lnTo>
                      <a:pt x="3732" y="5049"/>
                    </a:lnTo>
                    <a:lnTo>
                      <a:pt x="2534" y="4638"/>
                    </a:lnTo>
                    <a:lnTo>
                      <a:pt x="1644" y="1917"/>
                    </a:lnTo>
                    <a:cubicBezTo>
                      <a:pt x="633" y="3013"/>
                      <a:pt x="0" y="4467"/>
                      <a:pt x="0" y="6076"/>
                    </a:cubicBezTo>
                    <a:cubicBezTo>
                      <a:pt x="0" y="6179"/>
                      <a:pt x="17" y="6281"/>
                      <a:pt x="17" y="6384"/>
                    </a:cubicBezTo>
                    <a:lnTo>
                      <a:pt x="154" y="6487"/>
                    </a:lnTo>
                    <a:lnTo>
                      <a:pt x="2499" y="4775"/>
                    </a:lnTo>
                    <a:lnTo>
                      <a:pt x="3698" y="5204"/>
                    </a:lnTo>
                    <a:lnTo>
                      <a:pt x="4536" y="7771"/>
                    </a:lnTo>
                    <a:lnTo>
                      <a:pt x="3732" y="8935"/>
                    </a:lnTo>
                    <a:lnTo>
                      <a:pt x="754" y="8935"/>
                    </a:lnTo>
                    <a:lnTo>
                      <a:pt x="736" y="8952"/>
                    </a:lnTo>
                    <a:cubicBezTo>
                      <a:pt x="1507" y="10389"/>
                      <a:pt x="2842" y="11468"/>
                      <a:pt x="4433" y="11930"/>
                    </a:cubicBezTo>
                    <a:lnTo>
                      <a:pt x="4656" y="11759"/>
                    </a:lnTo>
                    <a:lnTo>
                      <a:pt x="3782" y="9106"/>
                    </a:lnTo>
                    <a:lnTo>
                      <a:pt x="4588" y="7942"/>
                    </a:lnTo>
                    <a:lnTo>
                      <a:pt x="7497" y="7942"/>
                    </a:lnTo>
                    <a:lnTo>
                      <a:pt x="7514" y="7977"/>
                    </a:lnTo>
                    <a:lnTo>
                      <a:pt x="8011" y="9157"/>
                    </a:lnTo>
                    <a:lnTo>
                      <a:pt x="8045" y="9209"/>
                    </a:lnTo>
                    <a:lnTo>
                      <a:pt x="7155" y="11948"/>
                    </a:lnTo>
                    <a:lnTo>
                      <a:pt x="7274" y="12033"/>
                    </a:lnTo>
                    <a:cubicBezTo>
                      <a:pt x="8883" y="11708"/>
                      <a:pt x="10287" y="10750"/>
                      <a:pt x="11160" y="9414"/>
                    </a:cubicBezTo>
                    <a:lnTo>
                      <a:pt x="11058" y="9123"/>
                    </a:lnTo>
                    <a:lnTo>
                      <a:pt x="8164" y="9123"/>
                    </a:lnTo>
                    <a:lnTo>
                      <a:pt x="8148" y="9089"/>
                    </a:lnTo>
                    <a:lnTo>
                      <a:pt x="7634" y="7908"/>
                    </a:lnTo>
                    <a:lnTo>
                      <a:pt x="7600" y="7840"/>
                    </a:lnTo>
                    <a:lnTo>
                      <a:pt x="8472" y="5152"/>
                    </a:lnTo>
                    <a:lnTo>
                      <a:pt x="9722" y="5135"/>
                    </a:lnTo>
                    <a:lnTo>
                      <a:pt x="12016" y="6795"/>
                    </a:lnTo>
                    <a:lnTo>
                      <a:pt x="12119" y="6710"/>
                    </a:lnTo>
                    <a:cubicBezTo>
                      <a:pt x="12153" y="6505"/>
                      <a:pt x="12153" y="6299"/>
                      <a:pt x="12153" y="6076"/>
                    </a:cubicBezTo>
                    <a:cubicBezTo>
                      <a:pt x="12153" y="4604"/>
                      <a:pt x="11640" y="3253"/>
                      <a:pt x="10766" y="2191"/>
                    </a:cubicBezTo>
                    <a:lnTo>
                      <a:pt x="10526" y="2191"/>
                    </a:lnTo>
                    <a:lnTo>
                      <a:pt x="9620" y="4981"/>
                    </a:lnTo>
                    <a:lnTo>
                      <a:pt x="8370" y="5015"/>
                    </a:lnTo>
                    <a:lnTo>
                      <a:pt x="6179" y="3424"/>
                    </a:lnTo>
                    <a:lnTo>
                      <a:pt x="6247" y="2294"/>
                    </a:lnTo>
                    <a:lnTo>
                      <a:pt x="8609" y="582"/>
                    </a:lnTo>
                    <a:lnTo>
                      <a:pt x="8593" y="548"/>
                    </a:lnTo>
                    <a:cubicBezTo>
                      <a:pt x="7840" y="188"/>
                      <a:pt x="6984" y="0"/>
                      <a:pt x="60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9"/>
              <p:cNvSpPr/>
              <p:nvPr/>
            </p:nvSpPr>
            <p:spPr>
              <a:xfrm>
                <a:off x="2344046" y="4287331"/>
                <a:ext cx="281442" cy="277689"/>
              </a:xfrm>
              <a:custGeom>
                <a:avLst/>
                <a:gdLst/>
                <a:ahLst/>
                <a:cxnLst/>
                <a:rect l="l" t="t" r="r" b="b"/>
                <a:pathLst>
                  <a:path w="8849" h="8731" extrusionOk="0">
                    <a:moveTo>
                      <a:pt x="2481" y="1"/>
                    </a:moveTo>
                    <a:lnTo>
                      <a:pt x="1438" y="1644"/>
                    </a:lnTo>
                    <a:lnTo>
                      <a:pt x="0" y="3886"/>
                    </a:lnTo>
                    <a:lnTo>
                      <a:pt x="8661" y="8730"/>
                    </a:lnTo>
                    <a:cubicBezTo>
                      <a:pt x="8832" y="8011"/>
                      <a:pt x="8849" y="7292"/>
                      <a:pt x="8712" y="6608"/>
                    </a:cubicBezTo>
                    <a:cubicBezTo>
                      <a:pt x="8661" y="6368"/>
                      <a:pt x="8593" y="6129"/>
                      <a:pt x="8490" y="5905"/>
                    </a:cubicBezTo>
                    <a:cubicBezTo>
                      <a:pt x="8387" y="5615"/>
                      <a:pt x="8250" y="5341"/>
                      <a:pt x="8079" y="5084"/>
                    </a:cubicBezTo>
                    <a:cubicBezTo>
                      <a:pt x="7959" y="4913"/>
                      <a:pt x="7822" y="4741"/>
                      <a:pt x="7685" y="4570"/>
                    </a:cubicBezTo>
                    <a:cubicBezTo>
                      <a:pt x="7531" y="4383"/>
                      <a:pt x="7360" y="4212"/>
                      <a:pt x="7171" y="4057"/>
                    </a:cubicBezTo>
                    <a:cubicBezTo>
                      <a:pt x="7103" y="3988"/>
                      <a:pt x="7034" y="3938"/>
                      <a:pt x="6949" y="3869"/>
                    </a:cubicBezTo>
                    <a:cubicBezTo>
                      <a:pt x="6589" y="3578"/>
                      <a:pt x="6281" y="3219"/>
                      <a:pt x="6059" y="2790"/>
                    </a:cubicBezTo>
                    <a:cubicBezTo>
                      <a:pt x="5957" y="2585"/>
                      <a:pt x="5870" y="2379"/>
                      <a:pt x="5802" y="2158"/>
                    </a:cubicBezTo>
                    <a:lnTo>
                      <a:pt x="5699" y="1797"/>
                    </a:lnTo>
                    <a:lnTo>
                      <a:pt x="248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9"/>
              <p:cNvSpPr/>
              <p:nvPr/>
            </p:nvSpPr>
            <p:spPr>
              <a:xfrm>
                <a:off x="2344046" y="4339621"/>
                <a:ext cx="106706" cy="120859"/>
              </a:xfrm>
              <a:custGeom>
                <a:avLst/>
                <a:gdLst/>
                <a:ahLst/>
                <a:cxnLst/>
                <a:rect l="l" t="t" r="r" b="b"/>
                <a:pathLst>
                  <a:path w="3355" h="3800" extrusionOk="0">
                    <a:moveTo>
                      <a:pt x="1438" y="0"/>
                    </a:moveTo>
                    <a:lnTo>
                      <a:pt x="0" y="2242"/>
                    </a:lnTo>
                    <a:lnTo>
                      <a:pt x="2789" y="3800"/>
                    </a:lnTo>
                    <a:cubicBezTo>
                      <a:pt x="3355" y="2396"/>
                      <a:pt x="2807" y="770"/>
                      <a:pt x="1454" y="17"/>
                    </a:cubicBezTo>
                    <a:lnTo>
                      <a:pt x="143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19"/>
              <p:cNvSpPr/>
              <p:nvPr/>
            </p:nvSpPr>
            <p:spPr>
              <a:xfrm>
                <a:off x="2498657" y="4376071"/>
                <a:ext cx="73501" cy="52351"/>
              </a:xfrm>
              <a:custGeom>
                <a:avLst/>
                <a:gdLst/>
                <a:ahLst/>
                <a:cxnLst/>
                <a:rect l="l" t="t" r="r" b="b"/>
                <a:pathLst>
                  <a:path w="2311" h="1646" extrusionOk="0">
                    <a:moveTo>
                      <a:pt x="1198" y="0"/>
                    </a:moveTo>
                    <a:lnTo>
                      <a:pt x="633" y="171"/>
                    </a:lnTo>
                    <a:cubicBezTo>
                      <a:pt x="222" y="274"/>
                      <a:pt x="0" y="703"/>
                      <a:pt x="103" y="1096"/>
                    </a:cubicBezTo>
                    <a:cubicBezTo>
                      <a:pt x="171" y="1301"/>
                      <a:pt x="290" y="1456"/>
                      <a:pt x="462" y="1558"/>
                    </a:cubicBezTo>
                    <a:cubicBezTo>
                      <a:pt x="570" y="1612"/>
                      <a:pt x="692" y="1646"/>
                      <a:pt x="819" y="1646"/>
                    </a:cubicBezTo>
                    <a:cubicBezTo>
                      <a:pt x="893" y="1646"/>
                      <a:pt x="968" y="1634"/>
                      <a:pt x="1044" y="1609"/>
                    </a:cubicBezTo>
                    <a:lnTo>
                      <a:pt x="2310" y="1267"/>
                    </a:lnTo>
                    <a:cubicBezTo>
                      <a:pt x="2242" y="1198"/>
                      <a:pt x="2173" y="1148"/>
                      <a:pt x="2088" y="1079"/>
                    </a:cubicBezTo>
                    <a:cubicBezTo>
                      <a:pt x="1728" y="788"/>
                      <a:pt x="1420" y="429"/>
                      <a:pt x="11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9"/>
              <p:cNvSpPr/>
              <p:nvPr/>
            </p:nvSpPr>
            <p:spPr>
              <a:xfrm>
                <a:off x="2517169" y="4432687"/>
                <a:ext cx="96910" cy="61765"/>
              </a:xfrm>
              <a:custGeom>
                <a:avLst/>
                <a:gdLst/>
                <a:ahLst/>
                <a:cxnLst/>
                <a:rect l="l" t="t" r="r" b="b"/>
                <a:pathLst>
                  <a:path w="3047" h="1942" extrusionOk="0">
                    <a:moveTo>
                      <a:pt x="2242" y="0"/>
                    </a:moveTo>
                    <a:lnTo>
                      <a:pt x="633" y="463"/>
                    </a:lnTo>
                    <a:cubicBezTo>
                      <a:pt x="240" y="566"/>
                      <a:pt x="0" y="993"/>
                      <a:pt x="119" y="1387"/>
                    </a:cubicBezTo>
                    <a:cubicBezTo>
                      <a:pt x="171" y="1593"/>
                      <a:pt x="308" y="1746"/>
                      <a:pt x="479" y="1849"/>
                    </a:cubicBezTo>
                    <a:cubicBezTo>
                      <a:pt x="583" y="1907"/>
                      <a:pt x="711" y="1942"/>
                      <a:pt x="847" y="1942"/>
                    </a:cubicBezTo>
                    <a:cubicBezTo>
                      <a:pt x="911" y="1942"/>
                      <a:pt x="977" y="1934"/>
                      <a:pt x="1044" y="1917"/>
                    </a:cubicBezTo>
                    <a:lnTo>
                      <a:pt x="3047" y="1335"/>
                    </a:lnTo>
                    <a:cubicBezTo>
                      <a:pt x="2944" y="1045"/>
                      <a:pt x="2807" y="771"/>
                      <a:pt x="2636" y="514"/>
                    </a:cubicBezTo>
                    <a:cubicBezTo>
                      <a:pt x="2516" y="343"/>
                      <a:pt x="2379" y="171"/>
                      <a:pt x="22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9"/>
              <p:cNvSpPr/>
              <p:nvPr/>
            </p:nvSpPr>
            <p:spPr>
              <a:xfrm>
                <a:off x="2328238" y="4410899"/>
                <a:ext cx="291302" cy="182433"/>
              </a:xfrm>
              <a:custGeom>
                <a:avLst/>
                <a:gdLst/>
                <a:ahLst/>
                <a:cxnLst/>
                <a:rect l="l" t="t" r="r" b="b"/>
                <a:pathLst>
                  <a:path w="9159" h="5736" extrusionOk="0">
                    <a:moveTo>
                      <a:pt x="497" y="1"/>
                    </a:moveTo>
                    <a:lnTo>
                      <a:pt x="0" y="908"/>
                    </a:lnTo>
                    <a:lnTo>
                      <a:pt x="8645" y="5735"/>
                    </a:lnTo>
                    <a:lnTo>
                      <a:pt x="9158" y="4845"/>
                    </a:lnTo>
                    <a:lnTo>
                      <a:pt x="49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9"/>
              <p:cNvSpPr/>
              <p:nvPr/>
            </p:nvSpPr>
            <p:spPr>
              <a:xfrm>
                <a:off x="2554701" y="4567164"/>
                <a:ext cx="48503" cy="41410"/>
              </a:xfrm>
              <a:custGeom>
                <a:avLst/>
                <a:gdLst/>
                <a:ahLst/>
                <a:cxnLst/>
                <a:rect l="l" t="t" r="r" b="b"/>
                <a:pathLst>
                  <a:path w="1525" h="1302" extrusionOk="0">
                    <a:moveTo>
                      <a:pt x="53" y="1"/>
                    </a:moveTo>
                    <a:lnTo>
                      <a:pt x="0" y="822"/>
                    </a:lnTo>
                    <a:lnTo>
                      <a:pt x="856" y="1302"/>
                    </a:lnTo>
                    <a:lnTo>
                      <a:pt x="1525" y="822"/>
                    </a:lnTo>
                    <a:lnTo>
                      <a:pt x="5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19"/>
              <p:cNvSpPr/>
              <p:nvPr/>
            </p:nvSpPr>
            <p:spPr>
              <a:xfrm>
                <a:off x="2449071" y="4507813"/>
                <a:ext cx="49043" cy="41410"/>
              </a:xfrm>
              <a:custGeom>
                <a:avLst/>
                <a:gdLst/>
                <a:ahLst/>
                <a:cxnLst/>
                <a:rect l="l" t="t" r="r" b="b"/>
                <a:pathLst>
                  <a:path w="1542" h="1302" extrusionOk="0">
                    <a:moveTo>
                      <a:pt x="53" y="0"/>
                    </a:moveTo>
                    <a:lnTo>
                      <a:pt x="1" y="840"/>
                    </a:lnTo>
                    <a:lnTo>
                      <a:pt x="857" y="1301"/>
                    </a:lnTo>
                    <a:lnTo>
                      <a:pt x="1541" y="840"/>
                    </a:lnTo>
                    <a:lnTo>
                      <a:pt x="5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19"/>
              <p:cNvSpPr/>
              <p:nvPr/>
            </p:nvSpPr>
            <p:spPr>
              <a:xfrm>
                <a:off x="2344046" y="4449003"/>
                <a:ext cx="48439" cy="41410"/>
              </a:xfrm>
              <a:custGeom>
                <a:avLst/>
                <a:gdLst/>
                <a:ahLst/>
                <a:cxnLst/>
                <a:rect l="l" t="t" r="r" b="b"/>
                <a:pathLst>
                  <a:path w="1523" h="1302" extrusionOk="0">
                    <a:moveTo>
                      <a:pt x="34" y="1"/>
                    </a:moveTo>
                    <a:lnTo>
                      <a:pt x="0" y="822"/>
                    </a:lnTo>
                    <a:lnTo>
                      <a:pt x="838" y="1302"/>
                    </a:lnTo>
                    <a:lnTo>
                      <a:pt x="1523" y="840"/>
                    </a:lnTo>
                    <a:lnTo>
                      <a:pt x="3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9"/>
              <p:cNvSpPr/>
              <p:nvPr/>
            </p:nvSpPr>
            <p:spPr>
              <a:xfrm>
                <a:off x="2405528" y="3190901"/>
                <a:ext cx="511742" cy="1156843"/>
              </a:xfrm>
              <a:custGeom>
                <a:avLst/>
                <a:gdLst/>
                <a:ahLst/>
                <a:cxnLst/>
                <a:rect l="l" t="t" r="r" b="b"/>
                <a:pathLst>
                  <a:path w="16090" h="36373" extrusionOk="0">
                    <a:moveTo>
                      <a:pt x="14157" y="1"/>
                    </a:moveTo>
                    <a:lnTo>
                      <a:pt x="3852" y="856"/>
                    </a:lnTo>
                    <a:lnTo>
                      <a:pt x="2380" y="3047"/>
                    </a:lnTo>
                    <a:lnTo>
                      <a:pt x="3869" y="16877"/>
                    </a:lnTo>
                    <a:cubicBezTo>
                      <a:pt x="3750" y="17031"/>
                      <a:pt x="3647" y="17168"/>
                      <a:pt x="3527" y="17322"/>
                    </a:cubicBezTo>
                    <a:cubicBezTo>
                      <a:pt x="1507" y="20043"/>
                      <a:pt x="343" y="23416"/>
                      <a:pt x="309" y="26805"/>
                    </a:cubicBezTo>
                    <a:cubicBezTo>
                      <a:pt x="292" y="28054"/>
                      <a:pt x="411" y="29320"/>
                      <a:pt x="343" y="30570"/>
                    </a:cubicBezTo>
                    <a:cubicBezTo>
                      <a:pt x="258" y="31819"/>
                      <a:pt x="806" y="34370"/>
                      <a:pt x="1" y="35329"/>
                    </a:cubicBezTo>
                    <a:cubicBezTo>
                      <a:pt x="2791" y="36269"/>
                      <a:pt x="3852" y="36372"/>
                      <a:pt x="3852" y="36372"/>
                    </a:cubicBezTo>
                    <a:cubicBezTo>
                      <a:pt x="6694" y="31152"/>
                      <a:pt x="9330" y="24493"/>
                      <a:pt x="11418" y="18555"/>
                    </a:cubicBezTo>
                    <a:cubicBezTo>
                      <a:pt x="14259" y="10476"/>
                      <a:pt x="16090" y="3732"/>
                      <a:pt x="16090" y="3732"/>
                    </a:cubicBezTo>
                    <a:lnTo>
                      <a:pt x="1415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9"/>
              <p:cNvSpPr/>
              <p:nvPr/>
            </p:nvSpPr>
            <p:spPr>
              <a:xfrm>
                <a:off x="1501300" y="2386802"/>
                <a:ext cx="133358" cy="176232"/>
              </a:xfrm>
              <a:custGeom>
                <a:avLst/>
                <a:gdLst/>
                <a:ahLst/>
                <a:cxnLst/>
                <a:rect l="l" t="t" r="r" b="b"/>
                <a:pathLst>
                  <a:path w="4193" h="5541" extrusionOk="0">
                    <a:moveTo>
                      <a:pt x="3355" y="0"/>
                    </a:moveTo>
                    <a:lnTo>
                      <a:pt x="2824" y="257"/>
                    </a:lnTo>
                    <a:cubicBezTo>
                      <a:pt x="2824" y="257"/>
                      <a:pt x="0" y="4742"/>
                      <a:pt x="735" y="5461"/>
                    </a:cubicBezTo>
                    <a:cubicBezTo>
                      <a:pt x="791" y="5516"/>
                      <a:pt x="856" y="5541"/>
                      <a:pt x="929" y="5541"/>
                    </a:cubicBezTo>
                    <a:cubicBezTo>
                      <a:pt x="1783" y="5541"/>
                      <a:pt x="3647" y="2014"/>
                      <a:pt x="3663" y="1951"/>
                    </a:cubicBezTo>
                    <a:cubicBezTo>
                      <a:pt x="3679" y="1883"/>
                      <a:pt x="4193" y="616"/>
                      <a:pt x="4193" y="616"/>
                    </a:cubicBezTo>
                    <a:lnTo>
                      <a:pt x="335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9"/>
              <p:cNvSpPr/>
              <p:nvPr/>
            </p:nvSpPr>
            <p:spPr>
              <a:xfrm>
                <a:off x="1591090" y="1793390"/>
                <a:ext cx="698501" cy="736636"/>
              </a:xfrm>
              <a:custGeom>
                <a:avLst/>
                <a:gdLst/>
                <a:ahLst/>
                <a:cxnLst/>
                <a:rect l="l" t="t" r="r" b="b"/>
                <a:pathLst>
                  <a:path w="21962" h="23161" extrusionOk="0">
                    <a:moveTo>
                      <a:pt x="18315" y="0"/>
                    </a:moveTo>
                    <a:cubicBezTo>
                      <a:pt x="10236" y="4861"/>
                      <a:pt x="3903" y="10989"/>
                      <a:pt x="1" y="18914"/>
                    </a:cubicBezTo>
                    <a:lnTo>
                      <a:pt x="5478" y="21722"/>
                    </a:lnTo>
                    <a:cubicBezTo>
                      <a:pt x="5478" y="21722"/>
                      <a:pt x="7197" y="23160"/>
                      <a:pt x="7857" y="23160"/>
                    </a:cubicBezTo>
                    <a:cubicBezTo>
                      <a:pt x="7927" y="23160"/>
                      <a:pt x="7986" y="23144"/>
                      <a:pt x="8029" y="23107"/>
                    </a:cubicBezTo>
                    <a:cubicBezTo>
                      <a:pt x="8490" y="22749"/>
                      <a:pt x="6968" y="19941"/>
                      <a:pt x="6968" y="19941"/>
                    </a:cubicBezTo>
                    <a:cubicBezTo>
                      <a:pt x="6968" y="19941"/>
                      <a:pt x="7652" y="18007"/>
                      <a:pt x="9962" y="16005"/>
                    </a:cubicBezTo>
                    <a:cubicBezTo>
                      <a:pt x="12256" y="14019"/>
                      <a:pt x="21962" y="8439"/>
                      <a:pt x="21962" y="8439"/>
                    </a:cubicBezTo>
                    <a:lnTo>
                      <a:pt x="183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9"/>
              <p:cNvSpPr/>
              <p:nvPr/>
            </p:nvSpPr>
            <p:spPr>
              <a:xfrm>
                <a:off x="1552986" y="2395486"/>
                <a:ext cx="113258" cy="215097"/>
              </a:xfrm>
              <a:custGeom>
                <a:avLst/>
                <a:gdLst/>
                <a:ahLst/>
                <a:cxnLst/>
                <a:rect l="l" t="t" r="r" b="b"/>
                <a:pathLst>
                  <a:path w="3561" h="6763" extrusionOk="0">
                    <a:moveTo>
                      <a:pt x="2038" y="1"/>
                    </a:moveTo>
                    <a:cubicBezTo>
                      <a:pt x="2038" y="1"/>
                      <a:pt x="566" y="2226"/>
                      <a:pt x="292" y="3253"/>
                    </a:cubicBezTo>
                    <a:cubicBezTo>
                      <a:pt x="0" y="4298"/>
                      <a:pt x="908" y="6763"/>
                      <a:pt x="1456" y="6763"/>
                    </a:cubicBezTo>
                    <a:cubicBezTo>
                      <a:pt x="2004" y="6763"/>
                      <a:pt x="1969" y="3305"/>
                      <a:pt x="1969" y="3305"/>
                    </a:cubicBezTo>
                    <a:lnTo>
                      <a:pt x="3373" y="1593"/>
                    </a:lnTo>
                    <a:lnTo>
                      <a:pt x="3561" y="959"/>
                    </a:lnTo>
                    <a:lnTo>
                      <a:pt x="203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19"/>
              <p:cNvSpPr/>
              <p:nvPr/>
            </p:nvSpPr>
            <p:spPr>
              <a:xfrm>
                <a:off x="1609665" y="2429264"/>
                <a:ext cx="103398" cy="204729"/>
              </a:xfrm>
              <a:custGeom>
                <a:avLst/>
                <a:gdLst/>
                <a:ahLst/>
                <a:cxnLst/>
                <a:rect l="l" t="t" r="r" b="b"/>
                <a:pathLst>
                  <a:path w="3251" h="6437" extrusionOk="0">
                    <a:moveTo>
                      <a:pt x="1488" y="0"/>
                    </a:moveTo>
                    <a:cubicBezTo>
                      <a:pt x="1488" y="0"/>
                      <a:pt x="375" y="2003"/>
                      <a:pt x="187" y="3065"/>
                    </a:cubicBezTo>
                    <a:cubicBezTo>
                      <a:pt x="1" y="4114"/>
                      <a:pt x="1088" y="6437"/>
                      <a:pt x="1624" y="6437"/>
                    </a:cubicBezTo>
                    <a:cubicBezTo>
                      <a:pt x="1630" y="6437"/>
                      <a:pt x="1636" y="6436"/>
                      <a:pt x="1642" y="6436"/>
                    </a:cubicBezTo>
                    <a:cubicBezTo>
                      <a:pt x="2189" y="6402"/>
                      <a:pt x="1865" y="2962"/>
                      <a:pt x="1865" y="2962"/>
                    </a:cubicBezTo>
                    <a:lnTo>
                      <a:pt x="3114" y="1130"/>
                    </a:lnTo>
                    <a:lnTo>
                      <a:pt x="3251" y="479"/>
                    </a:lnTo>
                    <a:lnTo>
                      <a:pt x="148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19"/>
              <p:cNvSpPr/>
              <p:nvPr/>
            </p:nvSpPr>
            <p:spPr>
              <a:xfrm>
                <a:off x="1665772" y="2448316"/>
                <a:ext cx="103398" cy="204761"/>
              </a:xfrm>
              <a:custGeom>
                <a:avLst/>
                <a:gdLst/>
                <a:ahLst/>
                <a:cxnLst/>
                <a:rect l="l" t="t" r="r" b="b"/>
                <a:pathLst>
                  <a:path w="3251" h="6438" extrusionOk="0">
                    <a:moveTo>
                      <a:pt x="1504" y="1"/>
                    </a:moveTo>
                    <a:cubicBezTo>
                      <a:pt x="1504" y="1"/>
                      <a:pt x="391" y="1986"/>
                      <a:pt x="204" y="3048"/>
                    </a:cubicBezTo>
                    <a:cubicBezTo>
                      <a:pt x="0" y="4098"/>
                      <a:pt x="1104" y="6437"/>
                      <a:pt x="1641" y="6437"/>
                    </a:cubicBezTo>
                    <a:cubicBezTo>
                      <a:pt x="1647" y="6437"/>
                      <a:pt x="1652" y="6437"/>
                      <a:pt x="1658" y="6437"/>
                    </a:cubicBezTo>
                    <a:cubicBezTo>
                      <a:pt x="2205" y="6385"/>
                      <a:pt x="1881" y="2961"/>
                      <a:pt x="1881" y="2961"/>
                    </a:cubicBezTo>
                    <a:lnTo>
                      <a:pt x="3130" y="1131"/>
                    </a:lnTo>
                    <a:lnTo>
                      <a:pt x="3250" y="480"/>
                    </a:lnTo>
                    <a:lnTo>
                      <a:pt x="15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9"/>
              <p:cNvSpPr/>
              <p:nvPr/>
            </p:nvSpPr>
            <p:spPr>
              <a:xfrm>
                <a:off x="3064273" y="2569530"/>
                <a:ext cx="1155221" cy="744937"/>
              </a:xfrm>
              <a:custGeom>
                <a:avLst/>
                <a:gdLst/>
                <a:ahLst/>
                <a:cxnLst/>
                <a:rect l="l" t="t" r="r" b="b"/>
                <a:pathLst>
                  <a:path w="36322" h="23422" extrusionOk="0">
                    <a:moveTo>
                      <a:pt x="7208" y="1"/>
                    </a:moveTo>
                    <a:cubicBezTo>
                      <a:pt x="4860" y="1"/>
                      <a:pt x="2928" y="572"/>
                      <a:pt x="2928" y="572"/>
                    </a:cubicBezTo>
                    <a:lnTo>
                      <a:pt x="0" y="4080"/>
                    </a:lnTo>
                    <a:lnTo>
                      <a:pt x="822" y="11885"/>
                    </a:lnTo>
                    <a:lnTo>
                      <a:pt x="2449" y="12519"/>
                    </a:lnTo>
                    <a:cubicBezTo>
                      <a:pt x="4251" y="12144"/>
                      <a:pt x="5984" y="11972"/>
                      <a:pt x="7659" y="11972"/>
                    </a:cubicBezTo>
                    <a:cubicBezTo>
                      <a:pt x="8735" y="11972"/>
                      <a:pt x="9787" y="12043"/>
                      <a:pt x="10818" y="12177"/>
                    </a:cubicBezTo>
                    <a:cubicBezTo>
                      <a:pt x="11571" y="12279"/>
                      <a:pt x="12324" y="12450"/>
                      <a:pt x="13043" y="12706"/>
                    </a:cubicBezTo>
                    <a:cubicBezTo>
                      <a:pt x="15474" y="13528"/>
                      <a:pt x="17580" y="15121"/>
                      <a:pt x="19189" y="17191"/>
                    </a:cubicBezTo>
                    <a:cubicBezTo>
                      <a:pt x="19873" y="18081"/>
                      <a:pt x="20763" y="18800"/>
                      <a:pt x="21790" y="19279"/>
                    </a:cubicBezTo>
                    <a:cubicBezTo>
                      <a:pt x="23262" y="19947"/>
                      <a:pt x="31358" y="21881"/>
                      <a:pt x="33087" y="23421"/>
                    </a:cubicBezTo>
                    <a:cubicBezTo>
                      <a:pt x="36321" y="22429"/>
                      <a:pt x="35637" y="20598"/>
                      <a:pt x="35637" y="20598"/>
                    </a:cubicBezTo>
                    <a:cubicBezTo>
                      <a:pt x="35637" y="20598"/>
                      <a:pt x="23639" y="10002"/>
                      <a:pt x="16176" y="4200"/>
                    </a:cubicBezTo>
                    <a:cubicBezTo>
                      <a:pt x="13711" y="2283"/>
                      <a:pt x="11742" y="896"/>
                      <a:pt x="10852" y="572"/>
                    </a:cubicBezTo>
                    <a:cubicBezTo>
                      <a:pt x="9660" y="144"/>
                      <a:pt x="8382" y="1"/>
                      <a:pt x="72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9"/>
              <p:cNvSpPr/>
              <p:nvPr/>
            </p:nvSpPr>
            <p:spPr>
              <a:xfrm>
                <a:off x="4107368" y="3180023"/>
                <a:ext cx="326669" cy="234625"/>
              </a:xfrm>
              <a:custGeom>
                <a:avLst/>
                <a:gdLst/>
                <a:ahLst/>
                <a:cxnLst/>
                <a:rect l="l" t="t" r="r" b="b"/>
                <a:pathLst>
                  <a:path w="10271" h="7377" extrusionOk="0">
                    <a:moveTo>
                      <a:pt x="7549" y="0"/>
                    </a:moveTo>
                    <a:cubicBezTo>
                      <a:pt x="7241" y="17"/>
                      <a:pt x="6933" y="69"/>
                      <a:pt x="6641" y="137"/>
                    </a:cubicBezTo>
                    <a:cubicBezTo>
                      <a:pt x="6436" y="188"/>
                      <a:pt x="6231" y="256"/>
                      <a:pt x="6025" y="343"/>
                    </a:cubicBezTo>
                    <a:cubicBezTo>
                      <a:pt x="5803" y="427"/>
                      <a:pt x="5580" y="530"/>
                      <a:pt x="5358" y="651"/>
                    </a:cubicBezTo>
                    <a:cubicBezTo>
                      <a:pt x="5290" y="701"/>
                      <a:pt x="5204" y="753"/>
                      <a:pt x="5119" y="804"/>
                    </a:cubicBezTo>
                    <a:cubicBezTo>
                      <a:pt x="4724" y="1061"/>
                      <a:pt x="4279" y="1233"/>
                      <a:pt x="3818" y="1301"/>
                    </a:cubicBezTo>
                    <a:cubicBezTo>
                      <a:pt x="3654" y="1326"/>
                      <a:pt x="3482" y="1342"/>
                      <a:pt x="3307" y="1342"/>
                    </a:cubicBezTo>
                    <a:cubicBezTo>
                      <a:pt x="3243" y="1342"/>
                      <a:pt x="3179" y="1340"/>
                      <a:pt x="3116" y="1335"/>
                    </a:cubicBezTo>
                    <a:lnTo>
                      <a:pt x="2757" y="1318"/>
                    </a:lnTo>
                    <a:lnTo>
                      <a:pt x="0" y="3782"/>
                    </a:lnTo>
                    <a:lnTo>
                      <a:pt x="1216" y="5289"/>
                    </a:lnTo>
                    <a:lnTo>
                      <a:pt x="2876" y="7377"/>
                    </a:lnTo>
                    <a:lnTo>
                      <a:pt x="10270" y="770"/>
                    </a:lnTo>
                    <a:cubicBezTo>
                      <a:pt x="9654" y="377"/>
                      <a:pt x="8969" y="119"/>
                      <a:pt x="8285" y="34"/>
                    </a:cubicBezTo>
                    <a:cubicBezTo>
                      <a:pt x="8045" y="0"/>
                      <a:pt x="7789" y="0"/>
                      <a:pt x="75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9"/>
              <p:cNvSpPr/>
              <p:nvPr/>
            </p:nvSpPr>
            <p:spPr>
              <a:xfrm>
                <a:off x="4146045" y="3323311"/>
                <a:ext cx="128492" cy="91344"/>
              </a:xfrm>
              <a:custGeom>
                <a:avLst/>
                <a:gdLst/>
                <a:ahLst/>
                <a:cxnLst/>
                <a:rect l="l" t="t" r="r" b="b"/>
                <a:pathLst>
                  <a:path w="4040" h="2872" extrusionOk="0">
                    <a:moveTo>
                      <a:pt x="2042" y="1"/>
                    </a:moveTo>
                    <a:cubicBezTo>
                      <a:pt x="1322" y="1"/>
                      <a:pt x="599" y="253"/>
                      <a:pt x="17" y="767"/>
                    </a:cubicBezTo>
                    <a:lnTo>
                      <a:pt x="0" y="784"/>
                    </a:lnTo>
                    <a:lnTo>
                      <a:pt x="1660" y="2872"/>
                    </a:lnTo>
                    <a:lnTo>
                      <a:pt x="4040" y="749"/>
                    </a:lnTo>
                    <a:cubicBezTo>
                      <a:pt x="3475" y="253"/>
                      <a:pt x="2761" y="1"/>
                      <a:pt x="20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9"/>
              <p:cNvSpPr/>
              <p:nvPr/>
            </p:nvSpPr>
            <p:spPr>
              <a:xfrm>
                <a:off x="4227120" y="3200697"/>
                <a:ext cx="50697" cy="64787"/>
              </a:xfrm>
              <a:custGeom>
                <a:avLst/>
                <a:gdLst/>
                <a:ahLst/>
                <a:cxnLst/>
                <a:rect l="l" t="t" r="r" b="b"/>
                <a:pathLst>
                  <a:path w="1594" h="2037" extrusionOk="0">
                    <a:moveTo>
                      <a:pt x="1593" y="1"/>
                    </a:moveTo>
                    <a:lnTo>
                      <a:pt x="1593" y="1"/>
                    </a:lnTo>
                    <a:cubicBezTo>
                      <a:pt x="1525" y="51"/>
                      <a:pt x="1439" y="103"/>
                      <a:pt x="1354" y="154"/>
                    </a:cubicBezTo>
                    <a:cubicBezTo>
                      <a:pt x="959" y="411"/>
                      <a:pt x="514" y="583"/>
                      <a:pt x="53" y="651"/>
                    </a:cubicBezTo>
                    <a:lnTo>
                      <a:pt x="19" y="1233"/>
                    </a:lnTo>
                    <a:cubicBezTo>
                      <a:pt x="1" y="1660"/>
                      <a:pt x="309" y="2020"/>
                      <a:pt x="738" y="2037"/>
                    </a:cubicBezTo>
                    <a:cubicBezTo>
                      <a:pt x="943" y="2037"/>
                      <a:pt x="1131" y="1968"/>
                      <a:pt x="1268" y="1849"/>
                    </a:cubicBezTo>
                    <a:cubicBezTo>
                      <a:pt x="1422" y="1712"/>
                      <a:pt x="1507" y="1523"/>
                      <a:pt x="1525" y="1318"/>
                    </a:cubicBezTo>
                    <a:lnTo>
                      <a:pt x="159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9"/>
              <p:cNvSpPr/>
              <p:nvPr/>
            </p:nvSpPr>
            <p:spPr>
              <a:xfrm>
                <a:off x="4295218" y="3180023"/>
                <a:ext cx="52287" cy="89308"/>
              </a:xfrm>
              <a:custGeom>
                <a:avLst/>
                <a:gdLst/>
                <a:ahLst/>
                <a:cxnLst/>
                <a:rect l="l" t="t" r="r" b="b"/>
                <a:pathLst>
                  <a:path w="1644" h="2808" extrusionOk="0">
                    <a:moveTo>
                      <a:pt x="1643" y="0"/>
                    </a:moveTo>
                    <a:lnTo>
                      <a:pt x="1643" y="0"/>
                    </a:lnTo>
                    <a:cubicBezTo>
                      <a:pt x="1335" y="17"/>
                      <a:pt x="1027" y="69"/>
                      <a:pt x="735" y="137"/>
                    </a:cubicBezTo>
                    <a:cubicBezTo>
                      <a:pt x="530" y="188"/>
                      <a:pt x="325" y="256"/>
                      <a:pt x="119" y="343"/>
                    </a:cubicBezTo>
                    <a:lnTo>
                      <a:pt x="17" y="2002"/>
                    </a:lnTo>
                    <a:cubicBezTo>
                      <a:pt x="0" y="2431"/>
                      <a:pt x="325" y="2773"/>
                      <a:pt x="735" y="2807"/>
                    </a:cubicBezTo>
                    <a:cubicBezTo>
                      <a:pt x="941" y="2807"/>
                      <a:pt x="1130" y="2739"/>
                      <a:pt x="1283" y="2618"/>
                    </a:cubicBezTo>
                    <a:cubicBezTo>
                      <a:pt x="1420" y="2481"/>
                      <a:pt x="1523" y="2294"/>
                      <a:pt x="1523" y="2088"/>
                    </a:cubicBezTo>
                    <a:lnTo>
                      <a:pt x="16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9"/>
              <p:cNvSpPr/>
              <p:nvPr/>
            </p:nvSpPr>
            <p:spPr>
              <a:xfrm>
                <a:off x="4198812" y="3204482"/>
                <a:ext cx="256984" cy="234689"/>
              </a:xfrm>
              <a:custGeom>
                <a:avLst/>
                <a:gdLst/>
                <a:ahLst/>
                <a:cxnLst/>
                <a:rect l="l" t="t" r="r" b="b"/>
                <a:pathLst>
                  <a:path w="8080" h="7379" extrusionOk="0">
                    <a:moveTo>
                      <a:pt x="7395" y="1"/>
                    </a:moveTo>
                    <a:lnTo>
                      <a:pt x="1" y="6608"/>
                    </a:lnTo>
                    <a:lnTo>
                      <a:pt x="686" y="7379"/>
                    </a:lnTo>
                    <a:lnTo>
                      <a:pt x="8080" y="772"/>
                    </a:lnTo>
                    <a:lnTo>
                      <a:pt x="739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9"/>
              <p:cNvSpPr/>
              <p:nvPr/>
            </p:nvSpPr>
            <p:spPr>
              <a:xfrm>
                <a:off x="4415510" y="3229005"/>
                <a:ext cx="47389" cy="45767"/>
              </a:xfrm>
              <a:custGeom>
                <a:avLst/>
                <a:gdLst/>
                <a:ahLst/>
                <a:cxnLst/>
                <a:rect l="l" t="t" r="r" b="b"/>
                <a:pathLst>
                  <a:path w="1490" h="1439" extrusionOk="0">
                    <a:moveTo>
                      <a:pt x="1267" y="1"/>
                    </a:moveTo>
                    <a:lnTo>
                      <a:pt x="0" y="1130"/>
                    </a:lnTo>
                    <a:lnTo>
                      <a:pt x="771" y="1438"/>
                    </a:lnTo>
                    <a:lnTo>
                      <a:pt x="1490" y="788"/>
                    </a:lnTo>
                    <a:lnTo>
                      <a:pt x="126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9"/>
              <p:cNvSpPr/>
              <p:nvPr/>
            </p:nvSpPr>
            <p:spPr>
              <a:xfrm>
                <a:off x="4325116" y="3309570"/>
                <a:ext cx="47962" cy="45767"/>
              </a:xfrm>
              <a:custGeom>
                <a:avLst/>
                <a:gdLst/>
                <a:ahLst/>
                <a:cxnLst/>
                <a:rect l="l" t="t" r="r" b="b"/>
                <a:pathLst>
                  <a:path w="1508" h="1439" extrusionOk="0">
                    <a:moveTo>
                      <a:pt x="1285" y="1"/>
                    </a:moveTo>
                    <a:lnTo>
                      <a:pt x="1" y="1131"/>
                    </a:lnTo>
                    <a:lnTo>
                      <a:pt x="772" y="1439"/>
                    </a:lnTo>
                    <a:lnTo>
                      <a:pt x="1507" y="788"/>
                    </a:lnTo>
                    <a:lnTo>
                      <a:pt x="128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9"/>
              <p:cNvSpPr/>
              <p:nvPr/>
            </p:nvSpPr>
            <p:spPr>
              <a:xfrm>
                <a:off x="4235326" y="3390168"/>
                <a:ext cx="47358" cy="45736"/>
              </a:xfrm>
              <a:custGeom>
                <a:avLst/>
                <a:gdLst/>
                <a:ahLst/>
                <a:cxnLst/>
                <a:rect l="l" t="t" r="r" b="b"/>
                <a:pathLst>
                  <a:path w="1489" h="1438" extrusionOk="0">
                    <a:moveTo>
                      <a:pt x="1267" y="0"/>
                    </a:moveTo>
                    <a:lnTo>
                      <a:pt x="0" y="1130"/>
                    </a:lnTo>
                    <a:lnTo>
                      <a:pt x="770" y="1438"/>
                    </a:lnTo>
                    <a:lnTo>
                      <a:pt x="1489" y="788"/>
                    </a:lnTo>
                    <a:lnTo>
                      <a:pt x="126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9"/>
              <p:cNvSpPr/>
              <p:nvPr/>
            </p:nvSpPr>
            <p:spPr>
              <a:xfrm>
                <a:off x="3479126" y="2703117"/>
                <a:ext cx="740389" cy="611356"/>
              </a:xfrm>
              <a:custGeom>
                <a:avLst/>
                <a:gdLst/>
                <a:ahLst/>
                <a:cxnLst/>
                <a:rect l="l" t="t" r="r" b="b"/>
                <a:pathLst>
                  <a:path w="23279" h="19222" extrusionOk="0">
                    <a:moveTo>
                      <a:pt x="3133" y="0"/>
                    </a:moveTo>
                    <a:cubicBezTo>
                      <a:pt x="411" y="2036"/>
                      <a:pt x="0" y="6316"/>
                      <a:pt x="0" y="8506"/>
                    </a:cubicBezTo>
                    <a:cubicBezTo>
                      <a:pt x="2431" y="9328"/>
                      <a:pt x="4537" y="10921"/>
                      <a:pt x="6146" y="12991"/>
                    </a:cubicBezTo>
                    <a:cubicBezTo>
                      <a:pt x="6830" y="13881"/>
                      <a:pt x="7720" y="14600"/>
                      <a:pt x="8747" y="15079"/>
                    </a:cubicBezTo>
                    <a:cubicBezTo>
                      <a:pt x="10219" y="15747"/>
                      <a:pt x="18315" y="17681"/>
                      <a:pt x="20044" y="19221"/>
                    </a:cubicBezTo>
                    <a:cubicBezTo>
                      <a:pt x="23278" y="18229"/>
                      <a:pt x="22594" y="16398"/>
                      <a:pt x="22594" y="16398"/>
                    </a:cubicBezTo>
                    <a:cubicBezTo>
                      <a:pt x="22594" y="16398"/>
                      <a:pt x="10596" y="5802"/>
                      <a:pt x="31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9"/>
              <p:cNvSpPr/>
              <p:nvPr/>
            </p:nvSpPr>
            <p:spPr>
              <a:xfrm>
                <a:off x="3479126" y="2703117"/>
                <a:ext cx="141023" cy="286372"/>
              </a:xfrm>
              <a:custGeom>
                <a:avLst/>
                <a:gdLst/>
                <a:ahLst/>
                <a:cxnLst/>
                <a:rect l="l" t="t" r="r" b="b"/>
                <a:pathLst>
                  <a:path w="4434" h="9004" extrusionOk="0">
                    <a:moveTo>
                      <a:pt x="3133" y="0"/>
                    </a:moveTo>
                    <a:cubicBezTo>
                      <a:pt x="411" y="2036"/>
                      <a:pt x="0" y="6316"/>
                      <a:pt x="0" y="8506"/>
                    </a:cubicBezTo>
                    <a:cubicBezTo>
                      <a:pt x="411" y="8643"/>
                      <a:pt x="839" y="8815"/>
                      <a:pt x="1250" y="9004"/>
                    </a:cubicBezTo>
                    <a:cubicBezTo>
                      <a:pt x="1335" y="6710"/>
                      <a:pt x="1866" y="2876"/>
                      <a:pt x="4434" y="1027"/>
                    </a:cubicBezTo>
                    <a:cubicBezTo>
                      <a:pt x="3989" y="667"/>
                      <a:pt x="3560" y="325"/>
                      <a:pt x="3133" y="0"/>
                    </a:cubicBezTo>
                    <a:close/>
                  </a:path>
                </a:pathLst>
              </a:custGeom>
              <a:solidFill>
                <a:srgbClr val="BDE0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9"/>
              <p:cNvSpPr/>
              <p:nvPr/>
            </p:nvSpPr>
            <p:spPr>
              <a:xfrm>
                <a:off x="2445286" y="2850635"/>
                <a:ext cx="592336" cy="458946"/>
              </a:xfrm>
              <a:custGeom>
                <a:avLst/>
                <a:gdLst/>
                <a:ahLst/>
                <a:cxnLst/>
                <a:rect l="l" t="t" r="r" b="b"/>
                <a:pathLst>
                  <a:path w="18624" h="14430" extrusionOk="0">
                    <a:moveTo>
                      <a:pt x="1" y="0"/>
                    </a:moveTo>
                    <a:lnTo>
                      <a:pt x="1130" y="13745"/>
                    </a:lnTo>
                    <a:cubicBezTo>
                      <a:pt x="2293" y="13490"/>
                      <a:pt x="3662" y="13393"/>
                      <a:pt x="5077" y="13393"/>
                    </a:cubicBezTo>
                    <a:cubicBezTo>
                      <a:pt x="6892" y="13393"/>
                      <a:pt x="8782" y="13553"/>
                      <a:pt x="10408" y="13745"/>
                    </a:cubicBezTo>
                    <a:cubicBezTo>
                      <a:pt x="10716" y="13780"/>
                      <a:pt x="11006" y="13814"/>
                      <a:pt x="11280" y="13848"/>
                    </a:cubicBezTo>
                    <a:cubicBezTo>
                      <a:pt x="13368" y="14122"/>
                      <a:pt x="14840" y="14430"/>
                      <a:pt x="14840" y="14430"/>
                    </a:cubicBezTo>
                    <a:lnTo>
                      <a:pt x="16090" y="10167"/>
                    </a:lnTo>
                    <a:lnTo>
                      <a:pt x="16346" y="9261"/>
                    </a:lnTo>
                    <a:lnTo>
                      <a:pt x="18623" y="1404"/>
                    </a:lnTo>
                    <a:lnTo>
                      <a:pt x="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9"/>
              <p:cNvSpPr/>
              <p:nvPr/>
            </p:nvSpPr>
            <p:spPr>
              <a:xfrm>
                <a:off x="2144778" y="1634040"/>
                <a:ext cx="1218895" cy="1027079"/>
              </a:xfrm>
              <a:custGeom>
                <a:avLst/>
                <a:gdLst/>
                <a:ahLst/>
                <a:cxnLst/>
                <a:rect l="l" t="t" r="r" b="b"/>
                <a:pathLst>
                  <a:path w="38324" h="32293" extrusionOk="0">
                    <a:moveTo>
                      <a:pt x="16668" y="0"/>
                    </a:moveTo>
                    <a:cubicBezTo>
                      <a:pt x="11229" y="0"/>
                      <a:pt x="6159" y="1118"/>
                      <a:pt x="1541" y="3624"/>
                    </a:cubicBezTo>
                    <a:cubicBezTo>
                      <a:pt x="1028" y="3898"/>
                      <a:pt x="514" y="4189"/>
                      <a:pt x="17" y="4497"/>
                    </a:cubicBezTo>
                    <a:cubicBezTo>
                      <a:pt x="1" y="8143"/>
                      <a:pt x="1455" y="11788"/>
                      <a:pt x="3869" y="15366"/>
                    </a:cubicBezTo>
                    <a:cubicBezTo>
                      <a:pt x="4622" y="14819"/>
                      <a:pt x="5460" y="14408"/>
                      <a:pt x="6334" y="14100"/>
                    </a:cubicBezTo>
                    <a:cubicBezTo>
                      <a:pt x="8062" y="13466"/>
                      <a:pt x="9962" y="13210"/>
                      <a:pt x="11742" y="12970"/>
                    </a:cubicBezTo>
                    <a:lnTo>
                      <a:pt x="11742" y="12970"/>
                    </a:lnTo>
                    <a:cubicBezTo>
                      <a:pt x="12222" y="15725"/>
                      <a:pt x="11588" y="19799"/>
                      <a:pt x="10835" y="23206"/>
                    </a:cubicBezTo>
                    <a:cubicBezTo>
                      <a:pt x="10047" y="26697"/>
                      <a:pt x="9141" y="29487"/>
                      <a:pt x="9141" y="29487"/>
                    </a:cubicBezTo>
                    <a:cubicBezTo>
                      <a:pt x="11889" y="31715"/>
                      <a:pt x="16440" y="32292"/>
                      <a:pt x="20417" y="32292"/>
                    </a:cubicBezTo>
                    <a:cubicBezTo>
                      <a:pt x="24686" y="32292"/>
                      <a:pt x="28293" y="31627"/>
                      <a:pt x="28293" y="31627"/>
                    </a:cubicBezTo>
                    <a:cubicBezTo>
                      <a:pt x="30502" y="29196"/>
                      <a:pt x="32453" y="25653"/>
                      <a:pt x="34044" y="22179"/>
                    </a:cubicBezTo>
                    <a:cubicBezTo>
                      <a:pt x="35242" y="19559"/>
                      <a:pt x="36235" y="16957"/>
                      <a:pt x="36972" y="14903"/>
                    </a:cubicBezTo>
                    <a:cubicBezTo>
                      <a:pt x="37844" y="12439"/>
                      <a:pt x="38323" y="10761"/>
                      <a:pt x="38323" y="10761"/>
                    </a:cubicBezTo>
                    <a:lnTo>
                      <a:pt x="36680" y="5181"/>
                    </a:lnTo>
                    <a:cubicBezTo>
                      <a:pt x="34524" y="3846"/>
                      <a:pt x="32385" y="2769"/>
                      <a:pt x="30313" y="2032"/>
                    </a:cubicBezTo>
                    <a:cubicBezTo>
                      <a:pt x="29270" y="1655"/>
                      <a:pt x="28225" y="1365"/>
                      <a:pt x="27216" y="1176"/>
                    </a:cubicBezTo>
                    <a:cubicBezTo>
                      <a:pt x="26855" y="1091"/>
                      <a:pt x="26497" y="1039"/>
                      <a:pt x="26137" y="989"/>
                    </a:cubicBezTo>
                    <a:cubicBezTo>
                      <a:pt x="24648" y="697"/>
                      <a:pt x="23176" y="457"/>
                      <a:pt x="21738" y="304"/>
                    </a:cubicBezTo>
                    <a:cubicBezTo>
                      <a:pt x="20016" y="104"/>
                      <a:pt x="18324" y="0"/>
                      <a:pt x="166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19"/>
              <p:cNvSpPr/>
              <p:nvPr/>
            </p:nvSpPr>
            <p:spPr>
              <a:xfrm>
                <a:off x="2965768" y="2034578"/>
                <a:ext cx="137716" cy="137207"/>
              </a:xfrm>
              <a:custGeom>
                <a:avLst/>
                <a:gdLst/>
                <a:ahLst/>
                <a:cxnLst/>
                <a:rect l="l" t="t" r="r" b="b"/>
                <a:pathLst>
                  <a:path w="4330" h="4314" extrusionOk="0">
                    <a:moveTo>
                      <a:pt x="2157" y="0"/>
                    </a:moveTo>
                    <a:cubicBezTo>
                      <a:pt x="975" y="0"/>
                      <a:pt x="0" y="959"/>
                      <a:pt x="0" y="2157"/>
                    </a:cubicBezTo>
                    <a:cubicBezTo>
                      <a:pt x="0" y="3355"/>
                      <a:pt x="975" y="4314"/>
                      <a:pt x="2157" y="4314"/>
                    </a:cubicBezTo>
                    <a:cubicBezTo>
                      <a:pt x="3355" y="4314"/>
                      <a:pt x="4330" y="3355"/>
                      <a:pt x="4330" y="2157"/>
                    </a:cubicBezTo>
                    <a:cubicBezTo>
                      <a:pt x="4330" y="959"/>
                      <a:pt x="3355" y="0"/>
                      <a:pt x="215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9"/>
              <p:cNvSpPr/>
              <p:nvPr/>
            </p:nvSpPr>
            <p:spPr>
              <a:xfrm>
                <a:off x="2156196" y="1666769"/>
                <a:ext cx="743887" cy="156163"/>
              </a:xfrm>
              <a:custGeom>
                <a:avLst/>
                <a:gdLst/>
                <a:ahLst/>
                <a:cxnLst/>
                <a:rect l="l" t="t" r="r" b="b"/>
                <a:pathLst>
                  <a:path w="23389" h="4910" extrusionOk="0">
                    <a:moveTo>
                      <a:pt x="17156" y="0"/>
                    </a:moveTo>
                    <a:cubicBezTo>
                      <a:pt x="11347" y="0"/>
                      <a:pt x="5628" y="1403"/>
                      <a:pt x="395" y="4136"/>
                    </a:cubicBezTo>
                    <a:cubicBezTo>
                      <a:pt x="0" y="4354"/>
                      <a:pt x="241" y="4909"/>
                      <a:pt x="617" y="4909"/>
                    </a:cubicBezTo>
                    <a:cubicBezTo>
                      <a:pt x="682" y="4909"/>
                      <a:pt x="751" y="4893"/>
                      <a:pt x="822" y="4855"/>
                    </a:cubicBezTo>
                    <a:cubicBezTo>
                      <a:pt x="5911" y="2187"/>
                      <a:pt x="11510" y="813"/>
                      <a:pt x="17180" y="813"/>
                    </a:cubicBezTo>
                    <a:cubicBezTo>
                      <a:pt x="19005" y="813"/>
                      <a:pt x="20837" y="955"/>
                      <a:pt x="22662" y="1243"/>
                    </a:cubicBezTo>
                    <a:cubicBezTo>
                      <a:pt x="22690" y="1247"/>
                      <a:pt x="22717" y="1249"/>
                      <a:pt x="22742" y="1249"/>
                    </a:cubicBezTo>
                    <a:cubicBezTo>
                      <a:pt x="23215" y="1249"/>
                      <a:pt x="23388" y="537"/>
                      <a:pt x="22886" y="455"/>
                    </a:cubicBezTo>
                    <a:cubicBezTo>
                      <a:pt x="20975" y="151"/>
                      <a:pt x="19061" y="0"/>
                      <a:pt x="1715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9"/>
              <p:cNvSpPr/>
              <p:nvPr/>
            </p:nvSpPr>
            <p:spPr>
              <a:xfrm>
                <a:off x="2144778" y="1748734"/>
                <a:ext cx="201453" cy="374059"/>
              </a:xfrm>
              <a:custGeom>
                <a:avLst/>
                <a:gdLst/>
                <a:ahLst/>
                <a:cxnLst/>
                <a:rect l="l" t="t" r="r" b="b"/>
                <a:pathLst>
                  <a:path w="6334" h="11761" extrusionOk="0">
                    <a:moveTo>
                      <a:pt x="1541" y="1"/>
                    </a:moveTo>
                    <a:cubicBezTo>
                      <a:pt x="1028" y="292"/>
                      <a:pt x="514" y="583"/>
                      <a:pt x="17" y="891"/>
                    </a:cubicBezTo>
                    <a:cubicBezTo>
                      <a:pt x="1" y="4537"/>
                      <a:pt x="1455" y="8182"/>
                      <a:pt x="3869" y="11760"/>
                    </a:cubicBezTo>
                    <a:cubicBezTo>
                      <a:pt x="4622" y="11213"/>
                      <a:pt x="5460" y="10802"/>
                      <a:pt x="6334" y="10494"/>
                    </a:cubicBezTo>
                    <a:cubicBezTo>
                      <a:pt x="4022" y="7378"/>
                      <a:pt x="2379" y="3784"/>
                      <a:pt x="15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9"/>
              <p:cNvSpPr/>
              <p:nvPr/>
            </p:nvSpPr>
            <p:spPr>
              <a:xfrm>
                <a:off x="2277602" y="2571884"/>
                <a:ext cx="879758" cy="557796"/>
              </a:xfrm>
              <a:custGeom>
                <a:avLst/>
                <a:gdLst/>
                <a:ahLst/>
                <a:cxnLst/>
                <a:rect l="l" t="t" r="r" b="b"/>
                <a:pathLst>
                  <a:path w="27661" h="17538" extrusionOk="0">
                    <a:moveTo>
                      <a:pt x="4965" y="1"/>
                    </a:moveTo>
                    <a:cubicBezTo>
                      <a:pt x="1541" y="2449"/>
                      <a:pt x="1" y="7395"/>
                      <a:pt x="1352" y="11349"/>
                    </a:cubicBezTo>
                    <a:cubicBezTo>
                      <a:pt x="1797" y="12684"/>
                      <a:pt x="2568" y="13848"/>
                      <a:pt x="3561" y="14823"/>
                    </a:cubicBezTo>
                    <a:cubicBezTo>
                      <a:pt x="5391" y="16618"/>
                      <a:pt x="7839" y="17537"/>
                      <a:pt x="10338" y="17537"/>
                    </a:cubicBezTo>
                    <a:cubicBezTo>
                      <a:pt x="11440" y="17537"/>
                      <a:pt x="12552" y="17359"/>
                      <a:pt x="13626" y="16998"/>
                    </a:cubicBezTo>
                    <a:lnTo>
                      <a:pt x="20112" y="14823"/>
                    </a:lnTo>
                    <a:lnTo>
                      <a:pt x="21036" y="14515"/>
                    </a:lnTo>
                    <a:lnTo>
                      <a:pt x="27182" y="12445"/>
                    </a:lnTo>
                    <a:cubicBezTo>
                      <a:pt x="26839" y="11247"/>
                      <a:pt x="26650" y="10014"/>
                      <a:pt x="26566" y="8833"/>
                    </a:cubicBezTo>
                    <a:cubicBezTo>
                      <a:pt x="26548" y="8542"/>
                      <a:pt x="26548" y="8268"/>
                      <a:pt x="26548" y="7995"/>
                    </a:cubicBezTo>
                    <a:cubicBezTo>
                      <a:pt x="26479" y="3887"/>
                      <a:pt x="27661" y="498"/>
                      <a:pt x="27661" y="498"/>
                    </a:cubicBezTo>
                    <a:lnTo>
                      <a:pt x="27661" y="498"/>
                    </a:lnTo>
                    <a:cubicBezTo>
                      <a:pt x="22873" y="1419"/>
                      <a:pt x="18912" y="1741"/>
                      <a:pt x="15713" y="1741"/>
                    </a:cubicBezTo>
                    <a:cubicBezTo>
                      <a:pt x="8278" y="1741"/>
                      <a:pt x="4965" y="1"/>
                      <a:pt x="49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19"/>
              <p:cNvSpPr/>
              <p:nvPr/>
            </p:nvSpPr>
            <p:spPr>
              <a:xfrm>
                <a:off x="2236254" y="2126562"/>
                <a:ext cx="978831" cy="572999"/>
              </a:xfrm>
              <a:custGeom>
                <a:avLst/>
                <a:gdLst/>
                <a:ahLst/>
                <a:cxnLst/>
                <a:rect l="l" t="t" r="r" b="b"/>
                <a:pathLst>
                  <a:path w="30776" h="18016" extrusionOk="0">
                    <a:moveTo>
                      <a:pt x="25006" y="0"/>
                    </a:moveTo>
                    <a:cubicBezTo>
                      <a:pt x="18688" y="6792"/>
                      <a:pt x="8420" y="9999"/>
                      <a:pt x="6813" y="9999"/>
                    </a:cubicBezTo>
                    <a:cubicBezTo>
                      <a:pt x="6788" y="9999"/>
                      <a:pt x="6765" y="9998"/>
                      <a:pt x="6744" y="9996"/>
                    </a:cubicBezTo>
                    <a:cubicBezTo>
                      <a:pt x="5991" y="9939"/>
                      <a:pt x="4627" y="9786"/>
                      <a:pt x="3587" y="9786"/>
                    </a:cubicBezTo>
                    <a:cubicBezTo>
                      <a:pt x="2760" y="9786"/>
                      <a:pt x="2138" y="9883"/>
                      <a:pt x="2191" y="10202"/>
                    </a:cubicBezTo>
                    <a:cubicBezTo>
                      <a:pt x="2294" y="10921"/>
                      <a:pt x="4074" y="11247"/>
                      <a:pt x="4074" y="11247"/>
                    </a:cubicBezTo>
                    <a:cubicBezTo>
                      <a:pt x="4074" y="11247"/>
                      <a:pt x="0" y="13146"/>
                      <a:pt x="462" y="13677"/>
                    </a:cubicBezTo>
                    <a:cubicBezTo>
                      <a:pt x="537" y="13764"/>
                      <a:pt x="694" y="13800"/>
                      <a:pt x="902" y="13800"/>
                    </a:cubicBezTo>
                    <a:cubicBezTo>
                      <a:pt x="1965" y="13800"/>
                      <a:pt x="4381" y="12856"/>
                      <a:pt x="4382" y="12855"/>
                    </a:cubicBezTo>
                    <a:lnTo>
                      <a:pt x="4382" y="12855"/>
                    </a:lnTo>
                    <a:cubicBezTo>
                      <a:pt x="4381" y="12856"/>
                      <a:pt x="651" y="14807"/>
                      <a:pt x="993" y="15389"/>
                    </a:cubicBezTo>
                    <a:cubicBezTo>
                      <a:pt x="1046" y="15482"/>
                      <a:pt x="1182" y="15521"/>
                      <a:pt x="1373" y="15521"/>
                    </a:cubicBezTo>
                    <a:cubicBezTo>
                      <a:pt x="2362" y="15521"/>
                      <a:pt x="4841" y="14466"/>
                      <a:pt x="5066" y="14369"/>
                    </a:cubicBezTo>
                    <a:lnTo>
                      <a:pt x="5066" y="14369"/>
                    </a:lnTo>
                    <a:cubicBezTo>
                      <a:pt x="4817" y="14477"/>
                      <a:pt x="1812" y="15797"/>
                      <a:pt x="2173" y="16518"/>
                    </a:cubicBezTo>
                    <a:cubicBezTo>
                      <a:pt x="2242" y="16653"/>
                      <a:pt x="2417" y="16708"/>
                      <a:pt x="2658" y="16708"/>
                    </a:cubicBezTo>
                    <a:cubicBezTo>
                      <a:pt x="3733" y="16708"/>
                      <a:pt x="6109" y="15611"/>
                      <a:pt x="6110" y="15611"/>
                    </a:cubicBezTo>
                    <a:lnTo>
                      <a:pt x="6110" y="15611"/>
                    </a:lnTo>
                    <a:cubicBezTo>
                      <a:pt x="6110" y="15611"/>
                      <a:pt x="3885" y="17169"/>
                      <a:pt x="4211" y="17870"/>
                    </a:cubicBezTo>
                    <a:cubicBezTo>
                      <a:pt x="4262" y="17972"/>
                      <a:pt x="4383" y="18016"/>
                      <a:pt x="4553" y="18016"/>
                    </a:cubicBezTo>
                    <a:cubicBezTo>
                      <a:pt x="5522" y="18016"/>
                      <a:pt x="8061" y="16603"/>
                      <a:pt x="8061" y="16603"/>
                    </a:cubicBezTo>
                    <a:cubicBezTo>
                      <a:pt x="19718" y="15919"/>
                      <a:pt x="30775" y="5546"/>
                      <a:pt x="30775" y="5546"/>
                    </a:cubicBezTo>
                    <a:lnTo>
                      <a:pt x="30244" y="4451"/>
                    </a:lnTo>
                    <a:lnTo>
                      <a:pt x="2500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19"/>
              <p:cNvSpPr/>
              <p:nvPr/>
            </p:nvSpPr>
            <p:spPr>
              <a:xfrm>
                <a:off x="2995666" y="1668741"/>
                <a:ext cx="445906" cy="691409"/>
              </a:xfrm>
              <a:custGeom>
                <a:avLst/>
                <a:gdLst/>
                <a:ahLst/>
                <a:cxnLst/>
                <a:rect l="l" t="t" r="r" b="b"/>
                <a:pathLst>
                  <a:path w="14020" h="21739" extrusionOk="0">
                    <a:moveTo>
                      <a:pt x="206" y="0"/>
                    </a:moveTo>
                    <a:cubicBezTo>
                      <a:pt x="292" y="34"/>
                      <a:pt x="377" y="51"/>
                      <a:pt x="464" y="85"/>
                    </a:cubicBezTo>
                    <a:cubicBezTo>
                      <a:pt x="1456" y="377"/>
                      <a:pt x="2381" y="1027"/>
                      <a:pt x="3065" y="1865"/>
                    </a:cubicBezTo>
                    <a:cubicBezTo>
                      <a:pt x="3835" y="2773"/>
                      <a:pt x="4332" y="3919"/>
                      <a:pt x="4435" y="5049"/>
                    </a:cubicBezTo>
                    <a:cubicBezTo>
                      <a:pt x="4571" y="6487"/>
                      <a:pt x="4143" y="7908"/>
                      <a:pt x="3613" y="9243"/>
                    </a:cubicBezTo>
                    <a:cubicBezTo>
                      <a:pt x="3013" y="10732"/>
                      <a:pt x="2141" y="12256"/>
                      <a:pt x="1217" y="13659"/>
                    </a:cubicBezTo>
                    <a:cubicBezTo>
                      <a:pt x="822" y="14275"/>
                      <a:pt x="412" y="14874"/>
                      <a:pt x="1" y="15456"/>
                    </a:cubicBezTo>
                    <a:cubicBezTo>
                      <a:pt x="2123" y="17715"/>
                      <a:pt x="4554" y="19650"/>
                      <a:pt x="7292" y="21088"/>
                    </a:cubicBezTo>
                    <a:cubicBezTo>
                      <a:pt x="7721" y="21309"/>
                      <a:pt x="8148" y="21533"/>
                      <a:pt x="8593" y="21738"/>
                    </a:cubicBezTo>
                    <a:cubicBezTo>
                      <a:pt x="9141" y="21019"/>
                      <a:pt x="9672" y="20300"/>
                      <a:pt x="10168" y="19547"/>
                    </a:cubicBezTo>
                    <a:cubicBezTo>
                      <a:pt x="11521" y="17562"/>
                      <a:pt x="12667" y="15439"/>
                      <a:pt x="13232" y="13111"/>
                    </a:cubicBezTo>
                    <a:cubicBezTo>
                      <a:pt x="14020" y="9928"/>
                      <a:pt x="13575" y="6281"/>
                      <a:pt x="11384" y="3817"/>
                    </a:cubicBezTo>
                    <a:cubicBezTo>
                      <a:pt x="10049" y="2310"/>
                      <a:pt x="8166" y="1370"/>
                      <a:pt x="6215" y="838"/>
                    </a:cubicBezTo>
                    <a:cubicBezTo>
                      <a:pt x="5393" y="599"/>
                      <a:pt x="4571" y="445"/>
                      <a:pt x="3750" y="343"/>
                    </a:cubicBezTo>
                    <a:cubicBezTo>
                      <a:pt x="2586" y="171"/>
                      <a:pt x="1388" y="85"/>
                      <a:pt x="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19"/>
              <p:cNvSpPr/>
              <p:nvPr/>
            </p:nvSpPr>
            <p:spPr>
              <a:xfrm>
                <a:off x="3058198" y="1664606"/>
                <a:ext cx="423102" cy="631870"/>
              </a:xfrm>
              <a:custGeom>
                <a:avLst/>
                <a:gdLst/>
                <a:ahLst/>
                <a:cxnLst/>
                <a:rect l="l" t="t" r="r" b="b"/>
                <a:pathLst>
                  <a:path w="13303" h="19867" extrusionOk="0">
                    <a:moveTo>
                      <a:pt x="616" y="1"/>
                    </a:moveTo>
                    <a:cubicBezTo>
                      <a:pt x="168" y="1"/>
                      <a:pt x="0" y="717"/>
                      <a:pt x="483" y="797"/>
                    </a:cubicBezTo>
                    <a:cubicBezTo>
                      <a:pt x="9332" y="2390"/>
                      <a:pt x="12259" y="13413"/>
                      <a:pt x="5361" y="19180"/>
                    </a:cubicBezTo>
                    <a:cubicBezTo>
                      <a:pt x="5038" y="19449"/>
                      <a:pt x="5328" y="19866"/>
                      <a:pt x="5667" y="19866"/>
                    </a:cubicBezTo>
                    <a:cubicBezTo>
                      <a:pt x="5759" y="19866"/>
                      <a:pt x="5855" y="19835"/>
                      <a:pt x="5942" y="19762"/>
                    </a:cubicBezTo>
                    <a:cubicBezTo>
                      <a:pt x="13303" y="13618"/>
                      <a:pt x="10153" y="1705"/>
                      <a:pt x="705" y="10"/>
                    </a:cubicBezTo>
                    <a:cubicBezTo>
                      <a:pt x="674" y="4"/>
                      <a:pt x="645" y="1"/>
                      <a:pt x="61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19"/>
              <p:cNvSpPr/>
              <p:nvPr/>
            </p:nvSpPr>
            <p:spPr>
              <a:xfrm>
                <a:off x="2835107" y="1643677"/>
                <a:ext cx="279820" cy="145285"/>
              </a:xfrm>
              <a:custGeom>
                <a:avLst/>
                <a:gdLst/>
                <a:ahLst/>
                <a:cxnLst/>
                <a:rect l="l" t="t" r="r" b="b"/>
                <a:pathLst>
                  <a:path w="8798" h="4568" extrusionOk="0">
                    <a:moveTo>
                      <a:pt x="34" y="1"/>
                    </a:moveTo>
                    <a:lnTo>
                      <a:pt x="34" y="1"/>
                    </a:lnTo>
                    <a:cubicBezTo>
                      <a:pt x="0" y="1489"/>
                      <a:pt x="753" y="2996"/>
                      <a:pt x="2002" y="3835"/>
                    </a:cubicBezTo>
                    <a:cubicBezTo>
                      <a:pt x="2736" y="4320"/>
                      <a:pt x="3612" y="4567"/>
                      <a:pt x="4487" y="4567"/>
                    </a:cubicBezTo>
                    <a:cubicBezTo>
                      <a:pt x="5185" y="4567"/>
                      <a:pt x="5882" y="4410"/>
                      <a:pt x="6504" y="4091"/>
                    </a:cubicBezTo>
                    <a:cubicBezTo>
                      <a:pt x="7155" y="3766"/>
                      <a:pt x="7702" y="3253"/>
                      <a:pt x="8113" y="2653"/>
                    </a:cubicBezTo>
                    <a:cubicBezTo>
                      <a:pt x="8319" y="2363"/>
                      <a:pt x="8490" y="2055"/>
                      <a:pt x="8609" y="1729"/>
                    </a:cubicBezTo>
                    <a:cubicBezTo>
                      <a:pt x="8695" y="1541"/>
                      <a:pt x="8746" y="1336"/>
                      <a:pt x="8798" y="1131"/>
                    </a:cubicBezTo>
                    <a:cubicBezTo>
                      <a:pt x="7634" y="959"/>
                      <a:pt x="6436" y="873"/>
                      <a:pt x="5254" y="788"/>
                    </a:cubicBezTo>
                    <a:lnTo>
                      <a:pt x="5254" y="788"/>
                    </a:lnTo>
                    <a:cubicBezTo>
                      <a:pt x="5340" y="822"/>
                      <a:pt x="5425" y="839"/>
                      <a:pt x="5512" y="873"/>
                    </a:cubicBezTo>
                    <a:cubicBezTo>
                      <a:pt x="5151" y="788"/>
                      <a:pt x="4793" y="736"/>
                      <a:pt x="4433" y="686"/>
                    </a:cubicBezTo>
                    <a:cubicBezTo>
                      <a:pt x="2944" y="394"/>
                      <a:pt x="1489" y="154"/>
                      <a:pt x="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9"/>
              <p:cNvSpPr/>
              <p:nvPr/>
            </p:nvSpPr>
            <p:spPr>
              <a:xfrm>
                <a:off x="2879159" y="1468901"/>
                <a:ext cx="165545" cy="269325"/>
              </a:xfrm>
              <a:custGeom>
                <a:avLst/>
                <a:gdLst/>
                <a:ahLst/>
                <a:cxnLst/>
                <a:rect l="l" t="t" r="r" b="b"/>
                <a:pathLst>
                  <a:path w="5205" h="8468" extrusionOk="0">
                    <a:moveTo>
                      <a:pt x="2021" y="1"/>
                    </a:moveTo>
                    <a:lnTo>
                      <a:pt x="309" y="5872"/>
                    </a:lnTo>
                    <a:cubicBezTo>
                      <a:pt x="309" y="5872"/>
                      <a:pt x="1" y="7858"/>
                      <a:pt x="2808" y="8388"/>
                    </a:cubicBezTo>
                    <a:cubicBezTo>
                      <a:pt x="3083" y="8443"/>
                      <a:pt x="3325" y="8467"/>
                      <a:pt x="3538" y="8467"/>
                    </a:cubicBezTo>
                    <a:cubicBezTo>
                      <a:pt x="4644" y="8467"/>
                      <a:pt x="4947" y="7814"/>
                      <a:pt x="5033" y="7498"/>
                    </a:cubicBezTo>
                    <a:cubicBezTo>
                      <a:pt x="5051" y="7395"/>
                      <a:pt x="5067" y="7327"/>
                      <a:pt x="5067" y="7327"/>
                    </a:cubicBezTo>
                    <a:lnTo>
                      <a:pt x="5204" y="3818"/>
                    </a:lnTo>
                    <a:lnTo>
                      <a:pt x="2534" y="617"/>
                    </a:lnTo>
                    <a:lnTo>
                      <a:pt x="202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19"/>
              <p:cNvSpPr/>
              <p:nvPr/>
            </p:nvSpPr>
            <p:spPr>
              <a:xfrm>
                <a:off x="2934184" y="1488526"/>
                <a:ext cx="110522" cy="219423"/>
              </a:xfrm>
              <a:custGeom>
                <a:avLst/>
                <a:gdLst/>
                <a:ahLst/>
                <a:cxnLst/>
                <a:rect l="l" t="t" r="r" b="b"/>
                <a:pathLst>
                  <a:path w="3475" h="6899" extrusionOk="0">
                    <a:moveTo>
                      <a:pt x="804" y="0"/>
                    </a:moveTo>
                    <a:cubicBezTo>
                      <a:pt x="343" y="1284"/>
                      <a:pt x="0" y="2654"/>
                      <a:pt x="240" y="3989"/>
                    </a:cubicBezTo>
                    <a:cubicBezTo>
                      <a:pt x="496" y="5461"/>
                      <a:pt x="1660" y="6847"/>
                      <a:pt x="3150" y="6899"/>
                    </a:cubicBezTo>
                    <a:cubicBezTo>
                      <a:pt x="3200" y="6899"/>
                      <a:pt x="3252" y="6899"/>
                      <a:pt x="3303" y="6881"/>
                    </a:cubicBezTo>
                    <a:cubicBezTo>
                      <a:pt x="3321" y="6778"/>
                      <a:pt x="3337" y="6710"/>
                      <a:pt x="3337" y="6710"/>
                    </a:cubicBezTo>
                    <a:lnTo>
                      <a:pt x="3474" y="3201"/>
                    </a:lnTo>
                    <a:lnTo>
                      <a:pt x="804" y="0"/>
                    </a:lnTo>
                    <a:close/>
                  </a:path>
                </a:pathLst>
              </a:custGeom>
              <a:solidFill>
                <a:srgbClr val="000000">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19"/>
              <p:cNvSpPr/>
              <p:nvPr/>
            </p:nvSpPr>
            <p:spPr>
              <a:xfrm>
                <a:off x="2822034" y="1176600"/>
                <a:ext cx="450200" cy="330422"/>
              </a:xfrm>
              <a:custGeom>
                <a:avLst/>
                <a:gdLst/>
                <a:ahLst/>
                <a:cxnLst/>
                <a:rect l="l" t="t" r="r" b="b"/>
                <a:pathLst>
                  <a:path w="14155" h="10389" extrusionOk="0">
                    <a:moveTo>
                      <a:pt x="9864" y="0"/>
                    </a:moveTo>
                    <a:cubicBezTo>
                      <a:pt x="9634" y="0"/>
                      <a:pt x="9401" y="25"/>
                      <a:pt x="9175" y="69"/>
                    </a:cubicBezTo>
                    <a:cubicBezTo>
                      <a:pt x="8216" y="256"/>
                      <a:pt x="7308" y="856"/>
                      <a:pt x="6589" y="1541"/>
                    </a:cubicBezTo>
                    <a:cubicBezTo>
                      <a:pt x="6418" y="1096"/>
                      <a:pt x="5923" y="822"/>
                      <a:pt x="5443" y="770"/>
                    </a:cubicBezTo>
                    <a:cubicBezTo>
                      <a:pt x="5402" y="767"/>
                      <a:pt x="5361" y="765"/>
                      <a:pt x="5320" y="765"/>
                    </a:cubicBezTo>
                    <a:cubicBezTo>
                      <a:pt x="4882" y="765"/>
                      <a:pt x="4449" y="926"/>
                      <a:pt x="4074" y="1130"/>
                    </a:cubicBezTo>
                    <a:cubicBezTo>
                      <a:pt x="2807" y="1814"/>
                      <a:pt x="2002" y="3269"/>
                      <a:pt x="1746" y="4690"/>
                    </a:cubicBezTo>
                    <a:cubicBezTo>
                      <a:pt x="1096" y="4809"/>
                      <a:pt x="514" y="5254"/>
                      <a:pt x="256" y="5870"/>
                    </a:cubicBezTo>
                    <a:cubicBezTo>
                      <a:pt x="0" y="6486"/>
                      <a:pt x="69" y="7223"/>
                      <a:pt x="445" y="7771"/>
                    </a:cubicBezTo>
                    <a:cubicBezTo>
                      <a:pt x="633" y="8045"/>
                      <a:pt x="873" y="8335"/>
                      <a:pt x="1181" y="8404"/>
                    </a:cubicBezTo>
                    <a:cubicBezTo>
                      <a:pt x="993" y="8883"/>
                      <a:pt x="1130" y="9448"/>
                      <a:pt x="1489" y="9825"/>
                    </a:cubicBezTo>
                    <a:cubicBezTo>
                      <a:pt x="1831" y="10201"/>
                      <a:pt x="2345" y="10389"/>
                      <a:pt x="2858" y="10389"/>
                    </a:cubicBezTo>
                    <a:cubicBezTo>
                      <a:pt x="3355" y="10389"/>
                      <a:pt x="3869" y="10218"/>
                      <a:pt x="4296" y="9962"/>
                    </a:cubicBezTo>
                    <a:cubicBezTo>
                      <a:pt x="5597" y="9209"/>
                      <a:pt x="7103" y="8780"/>
                      <a:pt x="8575" y="8540"/>
                    </a:cubicBezTo>
                    <a:cubicBezTo>
                      <a:pt x="9620" y="8387"/>
                      <a:pt x="10629" y="7976"/>
                      <a:pt x="11674" y="7822"/>
                    </a:cubicBezTo>
                    <a:cubicBezTo>
                      <a:pt x="12529" y="7086"/>
                      <a:pt x="13231" y="6162"/>
                      <a:pt x="13710" y="5135"/>
                    </a:cubicBezTo>
                    <a:cubicBezTo>
                      <a:pt x="13967" y="4604"/>
                      <a:pt x="14155" y="4040"/>
                      <a:pt x="14138" y="3458"/>
                    </a:cubicBezTo>
                    <a:cubicBezTo>
                      <a:pt x="14138" y="2876"/>
                      <a:pt x="13915" y="2276"/>
                      <a:pt x="13454" y="1917"/>
                    </a:cubicBezTo>
                    <a:cubicBezTo>
                      <a:pt x="13222" y="1746"/>
                      <a:pt x="12879" y="1656"/>
                      <a:pt x="12539" y="1656"/>
                    </a:cubicBezTo>
                    <a:cubicBezTo>
                      <a:pt x="12199" y="1656"/>
                      <a:pt x="11862" y="1745"/>
                      <a:pt x="11639" y="1934"/>
                    </a:cubicBezTo>
                    <a:cubicBezTo>
                      <a:pt x="11913" y="1352"/>
                      <a:pt x="11571" y="616"/>
                      <a:pt x="11023" y="290"/>
                    </a:cubicBezTo>
                    <a:cubicBezTo>
                      <a:pt x="10682" y="82"/>
                      <a:pt x="10277" y="0"/>
                      <a:pt x="98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19"/>
              <p:cNvSpPr/>
              <p:nvPr/>
            </p:nvSpPr>
            <p:spPr>
              <a:xfrm>
                <a:off x="2891723" y="1323323"/>
                <a:ext cx="302147" cy="332712"/>
              </a:xfrm>
              <a:custGeom>
                <a:avLst/>
                <a:gdLst/>
                <a:ahLst/>
                <a:cxnLst/>
                <a:rect l="l" t="t" r="r" b="b"/>
                <a:pathLst>
                  <a:path w="9500" h="10461" extrusionOk="0">
                    <a:moveTo>
                      <a:pt x="6081" y="1"/>
                    </a:moveTo>
                    <a:cubicBezTo>
                      <a:pt x="5080" y="1"/>
                      <a:pt x="3931" y="123"/>
                      <a:pt x="2739" y="488"/>
                    </a:cubicBezTo>
                    <a:lnTo>
                      <a:pt x="1849" y="3003"/>
                    </a:lnTo>
                    <a:cubicBezTo>
                      <a:pt x="1670" y="2882"/>
                      <a:pt x="1456" y="2823"/>
                      <a:pt x="1241" y="2823"/>
                    </a:cubicBezTo>
                    <a:cubicBezTo>
                      <a:pt x="940" y="2823"/>
                      <a:pt x="637" y="2938"/>
                      <a:pt x="427" y="3158"/>
                    </a:cubicBezTo>
                    <a:cubicBezTo>
                      <a:pt x="69" y="3517"/>
                      <a:pt x="0" y="4151"/>
                      <a:pt x="290" y="4578"/>
                    </a:cubicBezTo>
                    <a:cubicBezTo>
                      <a:pt x="502" y="4888"/>
                      <a:pt x="874" y="5072"/>
                      <a:pt x="1245" y="5072"/>
                    </a:cubicBezTo>
                    <a:cubicBezTo>
                      <a:pt x="1386" y="5072"/>
                      <a:pt x="1527" y="5045"/>
                      <a:pt x="1660" y="4989"/>
                    </a:cubicBezTo>
                    <a:lnTo>
                      <a:pt x="1951" y="7163"/>
                    </a:lnTo>
                    <a:cubicBezTo>
                      <a:pt x="2195" y="9052"/>
                      <a:pt x="3819" y="10461"/>
                      <a:pt x="5701" y="10461"/>
                    </a:cubicBezTo>
                    <a:cubicBezTo>
                      <a:pt x="5797" y="10461"/>
                      <a:pt x="5894" y="10457"/>
                      <a:pt x="5991" y="10449"/>
                    </a:cubicBezTo>
                    <a:cubicBezTo>
                      <a:pt x="7976" y="10313"/>
                      <a:pt x="9499" y="8652"/>
                      <a:pt x="9499" y="6666"/>
                    </a:cubicBezTo>
                    <a:lnTo>
                      <a:pt x="9499" y="488"/>
                    </a:lnTo>
                    <a:cubicBezTo>
                      <a:pt x="9499" y="488"/>
                      <a:pt x="8084" y="1"/>
                      <a:pt x="60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9"/>
              <p:cNvSpPr/>
              <p:nvPr/>
            </p:nvSpPr>
            <p:spPr>
              <a:xfrm>
                <a:off x="3175882" y="1326281"/>
                <a:ext cx="38675" cy="236279"/>
              </a:xfrm>
              <a:custGeom>
                <a:avLst/>
                <a:gdLst/>
                <a:ahLst/>
                <a:cxnLst/>
                <a:rect l="l" t="t" r="r" b="b"/>
                <a:pathLst>
                  <a:path w="1216" h="7429" extrusionOk="0">
                    <a:moveTo>
                      <a:pt x="257" y="0"/>
                    </a:moveTo>
                    <a:lnTo>
                      <a:pt x="257" y="0"/>
                    </a:lnTo>
                    <a:cubicBezTo>
                      <a:pt x="1" y="566"/>
                      <a:pt x="69" y="1285"/>
                      <a:pt x="446" y="1780"/>
                    </a:cubicBezTo>
                    <a:cubicBezTo>
                      <a:pt x="446" y="1780"/>
                      <a:pt x="377" y="7173"/>
                      <a:pt x="104" y="7241"/>
                    </a:cubicBezTo>
                    <a:lnTo>
                      <a:pt x="565" y="7429"/>
                    </a:lnTo>
                    <a:lnTo>
                      <a:pt x="1028" y="1079"/>
                    </a:lnTo>
                    <a:cubicBezTo>
                      <a:pt x="1216" y="240"/>
                      <a:pt x="720" y="137"/>
                      <a:pt x="2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19"/>
              <p:cNvSpPr/>
              <p:nvPr/>
            </p:nvSpPr>
            <p:spPr>
              <a:xfrm>
                <a:off x="2931449" y="1303985"/>
                <a:ext cx="271678" cy="371005"/>
              </a:xfrm>
              <a:custGeom>
                <a:avLst/>
                <a:gdLst/>
                <a:ahLst/>
                <a:cxnLst/>
                <a:rect l="l" t="t" r="r" b="b"/>
                <a:pathLst>
                  <a:path w="8542" h="11665" extrusionOk="0">
                    <a:moveTo>
                      <a:pt x="1609" y="0"/>
                    </a:moveTo>
                    <a:lnTo>
                      <a:pt x="548" y="616"/>
                    </a:lnTo>
                    <a:lnTo>
                      <a:pt x="479" y="2876"/>
                    </a:lnTo>
                    <a:cubicBezTo>
                      <a:pt x="0" y="9260"/>
                      <a:pt x="1319" y="9620"/>
                      <a:pt x="1319" y="9620"/>
                    </a:cubicBezTo>
                    <a:cubicBezTo>
                      <a:pt x="1301" y="9996"/>
                      <a:pt x="1472" y="10389"/>
                      <a:pt x="1780" y="10647"/>
                    </a:cubicBezTo>
                    <a:cubicBezTo>
                      <a:pt x="2017" y="10854"/>
                      <a:pt x="2365" y="10995"/>
                      <a:pt x="2688" y="10995"/>
                    </a:cubicBezTo>
                    <a:cubicBezTo>
                      <a:pt x="2764" y="10995"/>
                      <a:pt x="2838" y="10988"/>
                      <a:pt x="2910" y="10971"/>
                    </a:cubicBezTo>
                    <a:cubicBezTo>
                      <a:pt x="3115" y="11263"/>
                      <a:pt x="3423" y="11485"/>
                      <a:pt x="3783" y="11571"/>
                    </a:cubicBezTo>
                    <a:cubicBezTo>
                      <a:pt x="3894" y="11592"/>
                      <a:pt x="4009" y="11603"/>
                      <a:pt x="4123" y="11603"/>
                    </a:cubicBezTo>
                    <a:cubicBezTo>
                      <a:pt x="4379" y="11603"/>
                      <a:pt x="4637" y="11547"/>
                      <a:pt x="4861" y="11416"/>
                    </a:cubicBezTo>
                    <a:cubicBezTo>
                      <a:pt x="5068" y="11584"/>
                      <a:pt x="5332" y="11665"/>
                      <a:pt x="5605" y="11665"/>
                    </a:cubicBezTo>
                    <a:cubicBezTo>
                      <a:pt x="5693" y="11665"/>
                      <a:pt x="5783" y="11656"/>
                      <a:pt x="5872" y="11639"/>
                    </a:cubicBezTo>
                    <a:cubicBezTo>
                      <a:pt x="6214" y="11553"/>
                      <a:pt x="6522" y="11297"/>
                      <a:pt x="6675" y="10971"/>
                    </a:cubicBezTo>
                    <a:cubicBezTo>
                      <a:pt x="7001" y="10971"/>
                      <a:pt x="7344" y="10834"/>
                      <a:pt x="7565" y="10612"/>
                    </a:cubicBezTo>
                    <a:cubicBezTo>
                      <a:pt x="7805" y="10373"/>
                      <a:pt x="7994" y="9894"/>
                      <a:pt x="7976" y="9568"/>
                    </a:cubicBezTo>
                    <a:cubicBezTo>
                      <a:pt x="8336" y="9294"/>
                      <a:pt x="8542" y="8867"/>
                      <a:pt x="8524" y="8422"/>
                    </a:cubicBezTo>
                    <a:cubicBezTo>
                      <a:pt x="8524" y="7977"/>
                      <a:pt x="8268" y="7479"/>
                      <a:pt x="7908" y="7223"/>
                    </a:cubicBezTo>
                    <a:cubicBezTo>
                      <a:pt x="7740" y="6739"/>
                      <a:pt x="6895" y="6637"/>
                      <a:pt x="6210" y="6637"/>
                    </a:cubicBezTo>
                    <a:cubicBezTo>
                      <a:pt x="5707" y="6637"/>
                      <a:pt x="5290" y="6692"/>
                      <a:pt x="5290" y="6692"/>
                    </a:cubicBezTo>
                    <a:cubicBezTo>
                      <a:pt x="2585" y="6726"/>
                      <a:pt x="3065" y="8901"/>
                      <a:pt x="2328" y="8935"/>
                    </a:cubicBezTo>
                    <a:cubicBezTo>
                      <a:pt x="1130" y="8901"/>
                      <a:pt x="1232" y="3971"/>
                      <a:pt x="1232" y="3971"/>
                    </a:cubicBezTo>
                    <a:cubicBezTo>
                      <a:pt x="1627" y="3697"/>
                      <a:pt x="1917" y="3269"/>
                      <a:pt x="2003" y="2790"/>
                    </a:cubicBezTo>
                    <a:cubicBezTo>
                      <a:pt x="2088" y="2310"/>
                      <a:pt x="1951" y="1438"/>
                      <a:pt x="1661" y="1044"/>
                    </a:cubicBezTo>
                    <a:lnTo>
                      <a:pt x="16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19"/>
              <p:cNvSpPr/>
              <p:nvPr/>
            </p:nvSpPr>
            <p:spPr>
              <a:xfrm>
                <a:off x="2995666" y="2103185"/>
                <a:ext cx="323393" cy="256984"/>
              </a:xfrm>
              <a:custGeom>
                <a:avLst/>
                <a:gdLst/>
                <a:ahLst/>
                <a:cxnLst/>
                <a:rect l="l" t="t" r="r" b="b"/>
                <a:pathLst>
                  <a:path w="10168" h="8080" extrusionOk="0">
                    <a:moveTo>
                      <a:pt x="1217" y="0"/>
                    </a:moveTo>
                    <a:cubicBezTo>
                      <a:pt x="822" y="616"/>
                      <a:pt x="412" y="1215"/>
                      <a:pt x="1" y="1797"/>
                    </a:cubicBezTo>
                    <a:cubicBezTo>
                      <a:pt x="2449" y="4398"/>
                      <a:pt x="5325" y="6589"/>
                      <a:pt x="8593" y="8079"/>
                    </a:cubicBezTo>
                    <a:cubicBezTo>
                      <a:pt x="9141" y="7360"/>
                      <a:pt x="9672" y="6641"/>
                      <a:pt x="10168" y="5888"/>
                    </a:cubicBezTo>
                    <a:cubicBezTo>
                      <a:pt x="6813" y="4622"/>
                      <a:pt x="3732" y="2584"/>
                      <a:pt x="12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19"/>
              <p:cNvSpPr/>
              <p:nvPr/>
            </p:nvSpPr>
            <p:spPr>
              <a:xfrm>
                <a:off x="2405528" y="3740420"/>
                <a:ext cx="363149" cy="610084"/>
              </a:xfrm>
              <a:custGeom>
                <a:avLst/>
                <a:gdLst/>
                <a:ahLst/>
                <a:cxnLst/>
                <a:rect l="l" t="t" r="r" b="b"/>
                <a:pathLst>
                  <a:path w="11418" h="19182" extrusionOk="0">
                    <a:moveTo>
                      <a:pt x="4753" y="0"/>
                    </a:moveTo>
                    <a:cubicBezTo>
                      <a:pt x="4323" y="0"/>
                      <a:pt x="3914" y="17"/>
                      <a:pt x="3527" y="45"/>
                    </a:cubicBezTo>
                    <a:cubicBezTo>
                      <a:pt x="1507" y="2766"/>
                      <a:pt x="343" y="6139"/>
                      <a:pt x="309" y="9528"/>
                    </a:cubicBezTo>
                    <a:cubicBezTo>
                      <a:pt x="292" y="10777"/>
                      <a:pt x="411" y="12043"/>
                      <a:pt x="343" y="13293"/>
                    </a:cubicBezTo>
                    <a:cubicBezTo>
                      <a:pt x="258" y="14542"/>
                      <a:pt x="326" y="16306"/>
                      <a:pt x="1" y="18052"/>
                    </a:cubicBezTo>
                    <a:cubicBezTo>
                      <a:pt x="1329" y="18992"/>
                      <a:pt x="2444" y="19181"/>
                      <a:pt x="3128" y="19181"/>
                    </a:cubicBezTo>
                    <a:cubicBezTo>
                      <a:pt x="3588" y="19181"/>
                      <a:pt x="3852" y="19095"/>
                      <a:pt x="3852" y="19095"/>
                    </a:cubicBezTo>
                    <a:cubicBezTo>
                      <a:pt x="6694" y="13875"/>
                      <a:pt x="9330" y="7216"/>
                      <a:pt x="11418" y="1278"/>
                    </a:cubicBezTo>
                    <a:cubicBezTo>
                      <a:pt x="8922" y="315"/>
                      <a:pt x="6642" y="0"/>
                      <a:pt x="47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19"/>
              <p:cNvSpPr/>
              <p:nvPr/>
            </p:nvSpPr>
            <p:spPr>
              <a:xfrm>
                <a:off x="2494300" y="3740420"/>
                <a:ext cx="274382" cy="82534"/>
              </a:xfrm>
              <a:custGeom>
                <a:avLst/>
                <a:gdLst/>
                <a:ahLst/>
                <a:cxnLst/>
                <a:rect l="l" t="t" r="r" b="b"/>
                <a:pathLst>
                  <a:path w="8627" h="2595" extrusionOk="0">
                    <a:moveTo>
                      <a:pt x="1962" y="0"/>
                    </a:moveTo>
                    <a:cubicBezTo>
                      <a:pt x="1532" y="0"/>
                      <a:pt x="1123" y="17"/>
                      <a:pt x="736" y="45"/>
                    </a:cubicBezTo>
                    <a:cubicBezTo>
                      <a:pt x="480" y="388"/>
                      <a:pt x="240" y="746"/>
                      <a:pt x="0" y="1123"/>
                    </a:cubicBezTo>
                    <a:cubicBezTo>
                      <a:pt x="308" y="1106"/>
                      <a:pt x="627" y="1097"/>
                      <a:pt x="959" y="1097"/>
                    </a:cubicBezTo>
                    <a:cubicBezTo>
                      <a:pt x="2990" y="1097"/>
                      <a:pt x="5457" y="1447"/>
                      <a:pt x="8164" y="2595"/>
                    </a:cubicBezTo>
                    <a:cubicBezTo>
                      <a:pt x="8319" y="2150"/>
                      <a:pt x="8472" y="1705"/>
                      <a:pt x="8627" y="1278"/>
                    </a:cubicBezTo>
                    <a:cubicBezTo>
                      <a:pt x="6131" y="315"/>
                      <a:pt x="3851" y="0"/>
                      <a:pt x="1962" y="0"/>
                    </a:cubicBezTo>
                    <a:close/>
                  </a:path>
                </a:pathLst>
              </a:custGeom>
              <a:solidFill>
                <a:srgbClr val="BDE0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19"/>
              <p:cNvSpPr/>
              <p:nvPr/>
            </p:nvSpPr>
            <p:spPr>
              <a:xfrm>
                <a:off x="3012587" y="1387190"/>
                <a:ext cx="72833" cy="28688"/>
              </a:xfrm>
              <a:custGeom>
                <a:avLst/>
                <a:gdLst/>
                <a:ahLst/>
                <a:cxnLst/>
                <a:rect l="l" t="t" r="r" b="b"/>
                <a:pathLst>
                  <a:path w="2290" h="902" extrusionOk="0">
                    <a:moveTo>
                      <a:pt x="951" y="1"/>
                    </a:moveTo>
                    <a:cubicBezTo>
                      <a:pt x="925" y="1"/>
                      <a:pt x="899" y="1"/>
                      <a:pt x="872" y="2"/>
                    </a:cubicBezTo>
                    <a:cubicBezTo>
                      <a:pt x="564" y="20"/>
                      <a:pt x="153" y="105"/>
                      <a:pt x="16" y="413"/>
                    </a:cubicBezTo>
                    <a:cubicBezTo>
                      <a:pt x="0" y="447"/>
                      <a:pt x="34" y="516"/>
                      <a:pt x="68" y="534"/>
                    </a:cubicBezTo>
                    <a:cubicBezTo>
                      <a:pt x="184" y="601"/>
                      <a:pt x="315" y="608"/>
                      <a:pt x="447" y="608"/>
                    </a:cubicBezTo>
                    <a:cubicBezTo>
                      <a:pt x="488" y="608"/>
                      <a:pt x="528" y="608"/>
                      <a:pt x="568" y="608"/>
                    </a:cubicBezTo>
                    <a:cubicBezTo>
                      <a:pt x="631" y="608"/>
                      <a:pt x="693" y="609"/>
                      <a:pt x="753" y="619"/>
                    </a:cubicBezTo>
                    <a:cubicBezTo>
                      <a:pt x="1061" y="636"/>
                      <a:pt x="1352" y="721"/>
                      <a:pt x="1609" y="858"/>
                    </a:cubicBezTo>
                    <a:cubicBezTo>
                      <a:pt x="1666" y="888"/>
                      <a:pt x="1723" y="901"/>
                      <a:pt x="1776" y="901"/>
                    </a:cubicBezTo>
                    <a:cubicBezTo>
                      <a:pt x="2087" y="901"/>
                      <a:pt x="2289" y="452"/>
                      <a:pt x="1968" y="276"/>
                    </a:cubicBezTo>
                    <a:cubicBezTo>
                      <a:pt x="1649" y="102"/>
                      <a:pt x="1301" y="1"/>
                      <a:pt x="9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19"/>
              <p:cNvSpPr/>
              <p:nvPr/>
            </p:nvSpPr>
            <p:spPr>
              <a:xfrm>
                <a:off x="3027250" y="1416134"/>
                <a:ext cx="34858" cy="27257"/>
              </a:xfrm>
              <a:custGeom>
                <a:avLst/>
                <a:gdLst/>
                <a:ahLst/>
                <a:cxnLst/>
                <a:rect l="l" t="t" r="r" b="b"/>
                <a:pathLst>
                  <a:path w="1096" h="857" extrusionOk="0">
                    <a:moveTo>
                      <a:pt x="548" y="0"/>
                    </a:moveTo>
                    <a:cubicBezTo>
                      <a:pt x="0" y="0"/>
                      <a:pt x="0" y="856"/>
                      <a:pt x="548" y="856"/>
                    </a:cubicBezTo>
                    <a:cubicBezTo>
                      <a:pt x="1096" y="856"/>
                      <a:pt x="1096" y="0"/>
                      <a:pt x="5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9"/>
              <p:cNvSpPr/>
              <p:nvPr/>
            </p:nvSpPr>
            <p:spPr>
              <a:xfrm>
                <a:off x="3106862" y="1387190"/>
                <a:ext cx="72865" cy="28688"/>
              </a:xfrm>
              <a:custGeom>
                <a:avLst/>
                <a:gdLst/>
                <a:ahLst/>
                <a:cxnLst/>
                <a:rect l="l" t="t" r="r" b="b"/>
                <a:pathLst>
                  <a:path w="2291" h="902" extrusionOk="0">
                    <a:moveTo>
                      <a:pt x="1339" y="1"/>
                    </a:moveTo>
                    <a:cubicBezTo>
                      <a:pt x="989" y="1"/>
                      <a:pt x="641" y="102"/>
                      <a:pt x="322" y="276"/>
                    </a:cubicBezTo>
                    <a:cubicBezTo>
                      <a:pt x="1" y="452"/>
                      <a:pt x="203" y="901"/>
                      <a:pt x="514" y="901"/>
                    </a:cubicBezTo>
                    <a:cubicBezTo>
                      <a:pt x="567" y="901"/>
                      <a:pt x="624" y="888"/>
                      <a:pt x="681" y="858"/>
                    </a:cubicBezTo>
                    <a:cubicBezTo>
                      <a:pt x="939" y="721"/>
                      <a:pt x="1229" y="636"/>
                      <a:pt x="1537" y="619"/>
                    </a:cubicBezTo>
                    <a:cubicBezTo>
                      <a:pt x="1597" y="609"/>
                      <a:pt x="1659" y="608"/>
                      <a:pt x="1722" y="608"/>
                    </a:cubicBezTo>
                    <a:cubicBezTo>
                      <a:pt x="1762" y="608"/>
                      <a:pt x="1803" y="608"/>
                      <a:pt x="1843" y="608"/>
                    </a:cubicBezTo>
                    <a:cubicBezTo>
                      <a:pt x="1975" y="608"/>
                      <a:pt x="2106" y="601"/>
                      <a:pt x="2222" y="534"/>
                    </a:cubicBezTo>
                    <a:cubicBezTo>
                      <a:pt x="2256" y="516"/>
                      <a:pt x="2290" y="447"/>
                      <a:pt x="2274" y="413"/>
                    </a:cubicBezTo>
                    <a:cubicBezTo>
                      <a:pt x="2137" y="105"/>
                      <a:pt x="1726" y="20"/>
                      <a:pt x="1418" y="2"/>
                    </a:cubicBezTo>
                    <a:cubicBezTo>
                      <a:pt x="1392" y="1"/>
                      <a:pt x="1365" y="1"/>
                      <a:pt x="13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19"/>
              <p:cNvSpPr/>
              <p:nvPr/>
            </p:nvSpPr>
            <p:spPr>
              <a:xfrm>
                <a:off x="3130176" y="1416134"/>
                <a:ext cx="34858" cy="27257"/>
              </a:xfrm>
              <a:custGeom>
                <a:avLst/>
                <a:gdLst/>
                <a:ahLst/>
                <a:cxnLst/>
                <a:rect l="l" t="t" r="r" b="b"/>
                <a:pathLst>
                  <a:path w="1096" h="857" extrusionOk="0">
                    <a:moveTo>
                      <a:pt x="548" y="0"/>
                    </a:moveTo>
                    <a:cubicBezTo>
                      <a:pt x="0" y="0"/>
                      <a:pt x="0" y="856"/>
                      <a:pt x="548" y="856"/>
                    </a:cubicBezTo>
                    <a:cubicBezTo>
                      <a:pt x="1096" y="856"/>
                      <a:pt x="1096" y="0"/>
                      <a:pt x="5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19"/>
              <p:cNvSpPr/>
              <p:nvPr/>
            </p:nvSpPr>
            <p:spPr>
              <a:xfrm>
                <a:off x="3095316" y="1429715"/>
                <a:ext cx="44114" cy="68699"/>
              </a:xfrm>
              <a:custGeom>
                <a:avLst/>
                <a:gdLst/>
                <a:ahLst/>
                <a:cxnLst/>
                <a:rect l="l" t="t" r="r" b="b"/>
                <a:pathLst>
                  <a:path w="1387" h="2160" extrusionOk="0">
                    <a:moveTo>
                      <a:pt x="1" y="0"/>
                    </a:moveTo>
                    <a:lnTo>
                      <a:pt x="120" y="2038"/>
                    </a:lnTo>
                    <a:cubicBezTo>
                      <a:pt x="120" y="2038"/>
                      <a:pt x="310" y="2160"/>
                      <a:pt x="559" y="2160"/>
                    </a:cubicBezTo>
                    <a:cubicBezTo>
                      <a:pt x="683" y="2160"/>
                      <a:pt x="822" y="2129"/>
                      <a:pt x="959" y="2038"/>
                    </a:cubicBezTo>
                    <a:cubicBezTo>
                      <a:pt x="1386" y="1746"/>
                      <a:pt x="1" y="1"/>
                      <a:pt x="1" y="0"/>
                    </a:cubicBezTo>
                    <a:close/>
                  </a:path>
                </a:pathLst>
              </a:custGeom>
              <a:solidFill>
                <a:srgbClr val="000000">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19"/>
              <p:cNvSpPr/>
              <p:nvPr/>
            </p:nvSpPr>
            <p:spPr>
              <a:xfrm>
                <a:off x="3060997" y="1544505"/>
                <a:ext cx="65932" cy="60111"/>
              </a:xfrm>
              <a:custGeom>
                <a:avLst/>
                <a:gdLst/>
                <a:ahLst/>
                <a:cxnLst/>
                <a:rect l="l" t="t" r="r" b="b"/>
                <a:pathLst>
                  <a:path w="2073" h="1890" extrusionOk="0">
                    <a:moveTo>
                      <a:pt x="618" y="1"/>
                    </a:moveTo>
                    <a:cubicBezTo>
                      <a:pt x="430" y="1"/>
                      <a:pt x="242" y="35"/>
                      <a:pt x="69" y="106"/>
                    </a:cubicBezTo>
                    <a:cubicBezTo>
                      <a:pt x="1" y="791"/>
                      <a:pt x="429" y="1526"/>
                      <a:pt x="1080" y="1800"/>
                    </a:cubicBezTo>
                    <a:cubicBezTo>
                      <a:pt x="1206" y="1856"/>
                      <a:pt x="1346" y="1889"/>
                      <a:pt x="1481" y="1889"/>
                    </a:cubicBezTo>
                    <a:cubicBezTo>
                      <a:pt x="1639" y="1889"/>
                      <a:pt x="1790" y="1843"/>
                      <a:pt x="1901" y="1732"/>
                    </a:cubicBezTo>
                    <a:cubicBezTo>
                      <a:pt x="2055" y="1561"/>
                      <a:pt x="2072" y="1287"/>
                      <a:pt x="2004" y="1065"/>
                    </a:cubicBezTo>
                    <a:cubicBezTo>
                      <a:pt x="1901" y="671"/>
                      <a:pt x="1610" y="328"/>
                      <a:pt x="1251" y="141"/>
                    </a:cubicBezTo>
                    <a:cubicBezTo>
                      <a:pt x="1056" y="48"/>
                      <a:pt x="837" y="1"/>
                      <a:pt x="61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222" name="Google Shape;222;p19"/>
          <p:cNvCxnSpPr>
            <a:stCxn id="164" idx="2"/>
          </p:cNvCxnSpPr>
          <p:nvPr/>
        </p:nvCxnSpPr>
        <p:spPr>
          <a:xfrm flipH="1">
            <a:off x="1969200" y="4080175"/>
            <a:ext cx="2602800" cy="431400"/>
          </a:xfrm>
          <a:prstGeom prst="curvedConnector3">
            <a:avLst>
              <a:gd name="adj1" fmla="val 50000"/>
            </a:avLst>
          </a:prstGeom>
          <a:noFill/>
          <a:ln w="19050" cap="flat" cmpd="sng">
            <a:solidFill>
              <a:schemeClr val="accent2"/>
            </a:solidFill>
            <a:prstDash val="solid"/>
            <a:round/>
            <a:headEnd type="none" w="med" len="med"/>
            <a:tailEnd type="oval" w="med" len="med"/>
          </a:ln>
        </p:spPr>
      </p:cxnSp>
    </p:spTree>
    <p:extLst>
      <p:ext uri="{BB962C8B-B14F-4D97-AF65-F5344CB8AC3E}">
        <p14:creationId xmlns:p14="http://schemas.microsoft.com/office/powerpoint/2010/main" val="3718050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3"/>
                                        </p:tgtEl>
                                        <p:attrNameLst>
                                          <p:attrName>style.visibility</p:attrName>
                                        </p:attrNameLst>
                                      </p:cBhvr>
                                      <p:to>
                                        <p:strVal val="visible"/>
                                      </p:to>
                                    </p:set>
                                    <p:animEffect transition="in" filter="fade">
                                      <p:cBhvr>
                                        <p:cTn id="7" dur="500"/>
                                        <p:tgtEl>
                                          <p:spTgt spid="15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9"/>
                                        </p:tgtEl>
                                        <p:attrNameLst>
                                          <p:attrName>style.visibility</p:attrName>
                                        </p:attrNameLst>
                                      </p:cBhvr>
                                      <p:to>
                                        <p:strVal val="visible"/>
                                      </p:to>
                                    </p:set>
                                    <p:animEffect transition="in" filter="fade">
                                      <p:cBhvr>
                                        <p:cTn id="12" dur="500"/>
                                        <p:tgtEl>
                                          <p:spTgt spid="15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8B382989-864F-0903-683A-52B9B22BE8EE}"/>
              </a:ext>
            </a:extLst>
          </p:cNvPr>
          <p:cNvSpPr>
            <a:spLocks noGrp="1"/>
          </p:cNvSpPr>
          <p:nvPr>
            <p:ph type="title"/>
          </p:nvPr>
        </p:nvSpPr>
        <p:spPr>
          <a:xfrm>
            <a:off x="713225" y="353762"/>
            <a:ext cx="7717500" cy="408600"/>
          </a:xfrm>
        </p:spPr>
        <p:txBody>
          <a:bodyPr/>
          <a:lstStyle/>
          <a:p>
            <a:pPr>
              <a:lnSpc>
                <a:spcPct val="100000"/>
              </a:lnSpc>
            </a:pPr>
            <a:r>
              <a:rPr lang="en-US"/>
              <a:t>Areas for improvement</a:t>
            </a:r>
          </a:p>
        </p:txBody>
      </p:sp>
      <p:grpSp>
        <p:nvGrpSpPr>
          <p:cNvPr id="41" name="Group 40">
            <a:extLst>
              <a:ext uri="{FF2B5EF4-FFF2-40B4-BE49-F238E27FC236}">
                <a16:creationId xmlns:a16="http://schemas.microsoft.com/office/drawing/2014/main" id="{8EFD4F31-1831-BA10-A873-172B0A908A59}"/>
              </a:ext>
            </a:extLst>
          </p:cNvPr>
          <p:cNvGrpSpPr/>
          <p:nvPr/>
        </p:nvGrpSpPr>
        <p:grpSpPr>
          <a:xfrm>
            <a:off x="2916989" y="1654960"/>
            <a:ext cx="2785152" cy="2597975"/>
            <a:chOff x="4842016" y="1959691"/>
            <a:chExt cx="2014810" cy="1879404"/>
          </a:xfrm>
        </p:grpSpPr>
        <p:grpSp>
          <p:nvGrpSpPr>
            <p:cNvPr id="6" name="Google Shape;1387;p34">
              <a:extLst>
                <a:ext uri="{FF2B5EF4-FFF2-40B4-BE49-F238E27FC236}">
                  <a16:creationId xmlns:a16="http://schemas.microsoft.com/office/drawing/2014/main" id="{60F3CF84-EC2C-A582-6EF1-A88538ACC9CD}"/>
                </a:ext>
              </a:extLst>
            </p:cNvPr>
            <p:cNvGrpSpPr/>
            <p:nvPr/>
          </p:nvGrpSpPr>
          <p:grpSpPr>
            <a:xfrm>
              <a:off x="4842016" y="2565818"/>
              <a:ext cx="2014810" cy="1273277"/>
              <a:chOff x="6199120" y="1581150"/>
              <a:chExt cx="2014810" cy="1273277"/>
            </a:xfrm>
          </p:grpSpPr>
          <p:sp>
            <p:nvSpPr>
              <p:cNvPr id="7" name="Google Shape;1388;p34">
                <a:extLst>
                  <a:ext uri="{FF2B5EF4-FFF2-40B4-BE49-F238E27FC236}">
                    <a16:creationId xmlns:a16="http://schemas.microsoft.com/office/drawing/2014/main" id="{510A077D-8FE6-A748-796B-D6634B2815E4}"/>
                  </a:ext>
                </a:extLst>
              </p:cNvPr>
              <p:cNvSpPr txBox="1"/>
              <p:nvPr/>
            </p:nvSpPr>
            <p:spPr>
              <a:xfrm>
                <a:off x="6199120" y="1581150"/>
                <a:ext cx="2014810" cy="33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000" b="1">
                    <a:solidFill>
                      <a:srgbClr val="000000"/>
                    </a:solidFill>
                    <a:latin typeface="Fira Sans Extra Condensed SemiBold"/>
                    <a:ea typeface="Fira Sans Extra Condensed SemiBold"/>
                    <a:cs typeface="Fira Sans Extra Condensed SemiBold"/>
                    <a:sym typeface="Fira Sans Extra Condensed SemiBold"/>
                  </a:rPr>
                  <a:t>Footage Analysis</a:t>
                </a:r>
                <a:endParaRPr sz="2000" b="1">
                  <a:solidFill>
                    <a:srgbClr val="000000"/>
                  </a:solidFill>
                  <a:latin typeface="Fira Sans Extra Condensed SemiBold"/>
                  <a:ea typeface="Fira Sans Extra Condensed SemiBold"/>
                  <a:cs typeface="Fira Sans Extra Condensed SemiBold"/>
                  <a:sym typeface="Fira Sans Extra Condensed SemiBold"/>
                </a:endParaRPr>
              </a:p>
            </p:txBody>
          </p:sp>
          <p:sp>
            <p:nvSpPr>
              <p:cNvPr id="8" name="Google Shape;1389;p34">
                <a:extLst>
                  <a:ext uri="{FF2B5EF4-FFF2-40B4-BE49-F238E27FC236}">
                    <a16:creationId xmlns:a16="http://schemas.microsoft.com/office/drawing/2014/main" id="{AC1D6601-CCCB-1D7B-AD9C-063C4CA8C7EC}"/>
                  </a:ext>
                </a:extLst>
              </p:cNvPr>
              <p:cNvSpPr txBox="1"/>
              <p:nvPr/>
            </p:nvSpPr>
            <p:spPr>
              <a:xfrm>
                <a:off x="6199120" y="2267627"/>
                <a:ext cx="2014810" cy="586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lang="en-SG" sz="1600">
                  <a:latin typeface="Roboto"/>
                  <a:ea typeface="Roboto"/>
                  <a:cs typeface="Roboto"/>
                  <a:sym typeface="Roboto"/>
                </a:endParaRPr>
              </a:p>
              <a:p>
                <a:pPr algn="ctr"/>
                <a:r>
                  <a:rPr lang="en-SG">
                    <a:latin typeface="Roboto"/>
                    <a:ea typeface="Roboto"/>
                  </a:rPr>
                  <a:t>Analysing real-life footage from football games and retrieving various different metrics in the player's movement and off-the-ball contributions.</a:t>
                </a:r>
              </a:p>
              <a:p>
                <a:pPr algn="ctr"/>
                <a:endParaRPr lang="en-SG" sz="1600">
                  <a:latin typeface="Roboto"/>
                  <a:ea typeface="Roboto"/>
                </a:endParaRPr>
              </a:p>
              <a:p>
                <a:pPr marL="0" lvl="0" indent="0" algn="ctr" rtl="0">
                  <a:spcBef>
                    <a:spcPts val="0"/>
                  </a:spcBef>
                  <a:spcAft>
                    <a:spcPts val="0"/>
                  </a:spcAft>
                  <a:buNone/>
                </a:pPr>
                <a:endParaRPr lang="en-SG" sz="1600">
                  <a:solidFill>
                    <a:srgbClr val="000000"/>
                  </a:solidFill>
                  <a:latin typeface="Roboto"/>
                  <a:ea typeface="Roboto"/>
                  <a:cs typeface="Roboto"/>
                  <a:sym typeface="Roboto"/>
                </a:endParaRPr>
              </a:p>
            </p:txBody>
          </p:sp>
        </p:grpSp>
        <p:grpSp>
          <p:nvGrpSpPr>
            <p:cNvPr id="16" name="Google Shape;1397;p34">
              <a:extLst>
                <a:ext uri="{FF2B5EF4-FFF2-40B4-BE49-F238E27FC236}">
                  <a16:creationId xmlns:a16="http://schemas.microsoft.com/office/drawing/2014/main" id="{E7C1B728-CEE2-48E5-B704-A0CA56E81AE4}"/>
                </a:ext>
              </a:extLst>
            </p:cNvPr>
            <p:cNvGrpSpPr/>
            <p:nvPr/>
          </p:nvGrpSpPr>
          <p:grpSpPr>
            <a:xfrm>
              <a:off x="5514575" y="1959691"/>
              <a:ext cx="669695" cy="518053"/>
              <a:chOff x="713225" y="1330025"/>
              <a:chExt cx="1604823" cy="1241737"/>
            </a:xfrm>
          </p:grpSpPr>
          <p:sp>
            <p:nvSpPr>
              <p:cNvPr id="17" name="Google Shape;1398;p34">
                <a:extLst>
                  <a:ext uri="{FF2B5EF4-FFF2-40B4-BE49-F238E27FC236}">
                    <a16:creationId xmlns:a16="http://schemas.microsoft.com/office/drawing/2014/main" id="{29EEAAC5-04FF-3849-BEAD-EF153EC86A32}"/>
                  </a:ext>
                </a:extLst>
              </p:cNvPr>
              <p:cNvSpPr/>
              <p:nvPr/>
            </p:nvSpPr>
            <p:spPr>
              <a:xfrm>
                <a:off x="1733950" y="1336234"/>
                <a:ext cx="566052" cy="566052"/>
              </a:xfrm>
              <a:custGeom>
                <a:avLst/>
                <a:gdLst/>
                <a:ahLst/>
                <a:cxnLst/>
                <a:rect l="l" t="t" r="r" b="b"/>
                <a:pathLst>
                  <a:path w="32910" h="32910" extrusionOk="0">
                    <a:moveTo>
                      <a:pt x="12965" y="0"/>
                    </a:moveTo>
                    <a:lnTo>
                      <a:pt x="1" y="12963"/>
                    </a:lnTo>
                    <a:lnTo>
                      <a:pt x="19963" y="32909"/>
                    </a:lnTo>
                    <a:lnTo>
                      <a:pt x="32910" y="19962"/>
                    </a:lnTo>
                    <a:lnTo>
                      <a:pt x="1296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399;p34">
                <a:extLst>
                  <a:ext uri="{FF2B5EF4-FFF2-40B4-BE49-F238E27FC236}">
                    <a16:creationId xmlns:a16="http://schemas.microsoft.com/office/drawing/2014/main" id="{B7D63970-B46A-4737-7AA2-86E791A938D9}"/>
                  </a:ext>
                </a:extLst>
              </p:cNvPr>
              <p:cNvSpPr/>
              <p:nvPr/>
            </p:nvSpPr>
            <p:spPr>
              <a:xfrm>
                <a:off x="2059257" y="1661541"/>
                <a:ext cx="258791" cy="258791"/>
              </a:xfrm>
              <a:custGeom>
                <a:avLst/>
                <a:gdLst/>
                <a:ahLst/>
                <a:cxnLst/>
                <a:rect l="l" t="t" r="r" b="b"/>
                <a:pathLst>
                  <a:path w="15046" h="15046" extrusionOk="0">
                    <a:moveTo>
                      <a:pt x="13489" y="0"/>
                    </a:moveTo>
                    <a:lnTo>
                      <a:pt x="1" y="13488"/>
                    </a:lnTo>
                    <a:lnTo>
                      <a:pt x="1558" y="15045"/>
                    </a:lnTo>
                    <a:lnTo>
                      <a:pt x="15046" y="1556"/>
                    </a:lnTo>
                    <a:lnTo>
                      <a:pt x="13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400;p34">
                <a:extLst>
                  <a:ext uri="{FF2B5EF4-FFF2-40B4-BE49-F238E27FC236}">
                    <a16:creationId xmlns:a16="http://schemas.microsoft.com/office/drawing/2014/main" id="{534583AC-A721-5175-F0A8-47BEBB95661B}"/>
                  </a:ext>
                </a:extLst>
              </p:cNvPr>
              <p:cNvSpPr/>
              <p:nvPr/>
            </p:nvSpPr>
            <p:spPr>
              <a:xfrm>
                <a:off x="731268" y="1336234"/>
                <a:ext cx="566052" cy="566052"/>
              </a:xfrm>
              <a:custGeom>
                <a:avLst/>
                <a:gdLst/>
                <a:ahLst/>
                <a:cxnLst/>
                <a:rect l="l" t="t" r="r" b="b"/>
                <a:pathLst>
                  <a:path w="32910" h="32910" extrusionOk="0">
                    <a:moveTo>
                      <a:pt x="19946" y="0"/>
                    </a:moveTo>
                    <a:lnTo>
                      <a:pt x="1" y="19962"/>
                    </a:lnTo>
                    <a:lnTo>
                      <a:pt x="12948" y="32909"/>
                    </a:lnTo>
                    <a:lnTo>
                      <a:pt x="32910" y="12963"/>
                    </a:lnTo>
                    <a:lnTo>
                      <a:pt x="1994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401;p34">
                <a:extLst>
                  <a:ext uri="{FF2B5EF4-FFF2-40B4-BE49-F238E27FC236}">
                    <a16:creationId xmlns:a16="http://schemas.microsoft.com/office/drawing/2014/main" id="{E1957071-1EEF-FE30-5287-9D8CA7644F73}"/>
                  </a:ext>
                </a:extLst>
              </p:cNvPr>
              <p:cNvSpPr/>
              <p:nvPr/>
            </p:nvSpPr>
            <p:spPr>
              <a:xfrm>
                <a:off x="713225" y="1661541"/>
                <a:ext cx="258499" cy="258791"/>
              </a:xfrm>
              <a:custGeom>
                <a:avLst/>
                <a:gdLst/>
                <a:ahLst/>
                <a:cxnLst/>
                <a:rect l="l" t="t" r="r" b="b"/>
                <a:pathLst>
                  <a:path w="15029" h="15046" extrusionOk="0">
                    <a:moveTo>
                      <a:pt x="1557" y="0"/>
                    </a:moveTo>
                    <a:lnTo>
                      <a:pt x="1" y="1556"/>
                    </a:lnTo>
                    <a:lnTo>
                      <a:pt x="13488" y="15045"/>
                    </a:lnTo>
                    <a:lnTo>
                      <a:pt x="15029" y="13488"/>
                    </a:lnTo>
                    <a:lnTo>
                      <a:pt x="15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402;p34">
                <a:extLst>
                  <a:ext uri="{FF2B5EF4-FFF2-40B4-BE49-F238E27FC236}">
                    <a16:creationId xmlns:a16="http://schemas.microsoft.com/office/drawing/2014/main" id="{15D32F88-A285-2D6B-1152-69321CA6F19E}"/>
                  </a:ext>
                </a:extLst>
              </p:cNvPr>
              <p:cNvSpPr/>
              <p:nvPr/>
            </p:nvSpPr>
            <p:spPr>
              <a:xfrm>
                <a:off x="1074325" y="1336234"/>
                <a:ext cx="882635" cy="1235528"/>
              </a:xfrm>
              <a:custGeom>
                <a:avLst/>
                <a:gdLst/>
                <a:ahLst/>
                <a:cxnLst/>
                <a:rect l="l" t="t" r="r" b="b"/>
                <a:pathLst>
                  <a:path w="51316" h="71833" extrusionOk="0">
                    <a:moveTo>
                      <a:pt x="1" y="0"/>
                    </a:moveTo>
                    <a:lnTo>
                      <a:pt x="1" y="71833"/>
                    </a:lnTo>
                    <a:lnTo>
                      <a:pt x="51315" y="71833"/>
                    </a:lnTo>
                    <a:lnTo>
                      <a:pt x="51315" y="0"/>
                    </a:lnTo>
                    <a:lnTo>
                      <a:pt x="34926" y="0"/>
                    </a:lnTo>
                    <a:cubicBezTo>
                      <a:pt x="32861" y="2900"/>
                      <a:pt x="29485" y="4819"/>
                      <a:pt x="25650" y="4819"/>
                    </a:cubicBezTo>
                    <a:cubicBezTo>
                      <a:pt x="21831" y="4819"/>
                      <a:pt x="18455" y="2900"/>
                      <a:pt x="1639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b="1">
                    <a:solidFill>
                      <a:schemeClr val="accent6"/>
                    </a:solidFill>
                  </a:rPr>
                  <a:t>2</a:t>
                </a:r>
                <a:endParaRPr sz="1800" b="1">
                  <a:solidFill>
                    <a:schemeClr val="accent6"/>
                  </a:solidFill>
                </a:endParaRPr>
              </a:p>
            </p:txBody>
          </p:sp>
          <p:sp>
            <p:nvSpPr>
              <p:cNvPr id="22" name="Google Shape;1403;p34">
                <a:extLst>
                  <a:ext uri="{FF2B5EF4-FFF2-40B4-BE49-F238E27FC236}">
                    <a16:creationId xmlns:a16="http://schemas.microsoft.com/office/drawing/2014/main" id="{EE546300-CCE1-342A-DB99-6AF7322DFC49}"/>
                  </a:ext>
                </a:extLst>
              </p:cNvPr>
              <p:cNvSpPr/>
              <p:nvPr/>
            </p:nvSpPr>
            <p:spPr>
              <a:xfrm>
                <a:off x="1329713" y="1330025"/>
                <a:ext cx="371847" cy="107964"/>
              </a:xfrm>
              <a:custGeom>
                <a:avLst/>
                <a:gdLst/>
                <a:ahLst/>
                <a:cxnLst/>
                <a:rect l="l" t="t" r="r" b="b"/>
                <a:pathLst>
                  <a:path w="21619" h="6277" extrusionOk="0">
                    <a:moveTo>
                      <a:pt x="1" y="1"/>
                    </a:moveTo>
                    <a:cubicBezTo>
                      <a:pt x="2149" y="3737"/>
                      <a:pt x="6180" y="6277"/>
                      <a:pt x="10802" y="6277"/>
                    </a:cubicBezTo>
                    <a:cubicBezTo>
                      <a:pt x="15439" y="6277"/>
                      <a:pt x="19471" y="3737"/>
                      <a:pt x="21619" y="1"/>
                    </a:cubicBezTo>
                    <a:lnTo>
                      <a:pt x="18979" y="1"/>
                    </a:lnTo>
                    <a:cubicBezTo>
                      <a:pt x="17095" y="2475"/>
                      <a:pt x="14145" y="4065"/>
                      <a:pt x="10802" y="4065"/>
                    </a:cubicBezTo>
                    <a:cubicBezTo>
                      <a:pt x="7474" y="4065"/>
                      <a:pt x="4509" y="2475"/>
                      <a:pt x="2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0" name="Group 39">
            <a:extLst>
              <a:ext uri="{FF2B5EF4-FFF2-40B4-BE49-F238E27FC236}">
                <a16:creationId xmlns:a16="http://schemas.microsoft.com/office/drawing/2014/main" id="{3542645E-03D3-4296-A7B3-3AD357FE1B86}"/>
              </a:ext>
            </a:extLst>
          </p:cNvPr>
          <p:cNvGrpSpPr/>
          <p:nvPr/>
        </p:nvGrpSpPr>
        <p:grpSpPr>
          <a:xfrm>
            <a:off x="304900" y="1624299"/>
            <a:ext cx="2510404" cy="2797370"/>
            <a:chOff x="2281505" y="1914646"/>
            <a:chExt cx="1843944" cy="2054725"/>
          </a:xfrm>
        </p:grpSpPr>
        <p:grpSp>
          <p:nvGrpSpPr>
            <p:cNvPr id="9" name="Google Shape;1390;p34">
              <a:extLst>
                <a:ext uri="{FF2B5EF4-FFF2-40B4-BE49-F238E27FC236}">
                  <a16:creationId xmlns:a16="http://schemas.microsoft.com/office/drawing/2014/main" id="{4077182B-E3F6-6DE2-17EA-387F3423C5E2}"/>
                </a:ext>
              </a:extLst>
            </p:cNvPr>
            <p:cNvGrpSpPr/>
            <p:nvPr/>
          </p:nvGrpSpPr>
          <p:grpSpPr>
            <a:xfrm>
              <a:off x="2281505" y="2525531"/>
              <a:ext cx="1843944" cy="1443840"/>
              <a:chOff x="1015453" y="2525531"/>
              <a:chExt cx="1843944" cy="1443840"/>
            </a:xfrm>
          </p:grpSpPr>
          <p:sp>
            <p:nvSpPr>
              <p:cNvPr id="10" name="Google Shape;1391;p34">
                <a:extLst>
                  <a:ext uri="{FF2B5EF4-FFF2-40B4-BE49-F238E27FC236}">
                    <a16:creationId xmlns:a16="http://schemas.microsoft.com/office/drawing/2014/main" id="{8D4247FB-4399-7C4C-A5D7-CA503BFDF393}"/>
                  </a:ext>
                </a:extLst>
              </p:cNvPr>
              <p:cNvSpPr txBox="1"/>
              <p:nvPr/>
            </p:nvSpPr>
            <p:spPr>
              <a:xfrm>
                <a:off x="1015453" y="2525531"/>
                <a:ext cx="1843944" cy="33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000" b="1">
                    <a:solidFill>
                      <a:srgbClr val="000000"/>
                    </a:solidFill>
                    <a:latin typeface="Fira Sans Extra Condensed SemiBold"/>
                    <a:ea typeface="Fira Sans Extra Condensed SemiBold"/>
                    <a:cs typeface="Fira Sans Extra Condensed SemiBold"/>
                    <a:sym typeface="Fira Sans Extra Condensed SemiBold"/>
                  </a:rPr>
                  <a:t>More metrics</a:t>
                </a:r>
                <a:endParaRPr sz="2000" b="1">
                  <a:solidFill>
                    <a:srgbClr val="000000"/>
                  </a:solidFill>
                  <a:latin typeface="Fira Sans Extra Condensed SemiBold"/>
                  <a:ea typeface="Fira Sans Extra Condensed SemiBold"/>
                  <a:cs typeface="Fira Sans Extra Condensed SemiBold"/>
                  <a:sym typeface="Fira Sans Extra Condensed SemiBold"/>
                </a:endParaRPr>
              </a:p>
            </p:txBody>
          </p:sp>
          <p:sp>
            <p:nvSpPr>
              <p:cNvPr id="11" name="Google Shape;1392;p34">
                <a:extLst>
                  <a:ext uri="{FF2B5EF4-FFF2-40B4-BE49-F238E27FC236}">
                    <a16:creationId xmlns:a16="http://schemas.microsoft.com/office/drawing/2014/main" id="{BDDDE5E5-4826-8067-652C-308F1DC897EA}"/>
                  </a:ext>
                </a:extLst>
              </p:cNvPr>
              <p:cNvSpPr txBox="1"/>
              <p:nvPr/>
            </p:nvSpPr>
            <p:spPr>
              <a:xfrm>
                <a:off x="1087086" y="3090686"/>
                <a:ext cx="1700676" cy="878685"/>
              </a:xfrm>
              <a:prstGeom prst="rect">
                <a:avLst/>
              </a:prstGeom>
              <a:noFill/>
              <a:ln>
                <a:noFill/>
              </a:ln>
            </p:spPr>
            <p:txBody>
              <a:bodyPr spcFirstLastPara="1" wrap="square" lIns="91425" tIns="91425" rIns="91425" bIns="91425" anchor="ctr" anchorCtr="0">
                <a:noAutofit/>
              </a:bodyPr>
              <a:lstStyle/>
              <a:p>
                <a:pPr algn="ctr"/>
                <a:r>
                  <a:rPr lang="en-SG">
                    <a:latin typeface="Roboto"/>
                    <a:ea typeface="Roboto"/>
                  </a:rPr>
                  <a:t>Adding a bigger variety of different statistics to paint a more holistic picture of the player's performance on the field</a:t>
                </a:r>
              </a:p>
              <a:p>
                <a:pPr marL="0" lvl="0" indent="0" algn="ctr" rtl="0">
                  <a:spcBef>
                    <a:spcPts val="0"/>
                  </a:spcBef>
                  <a:spcAft>
                    <a:spcPts val="0"/>
                  </a:spcAft>
                  <a:buNone/>
                </a:pPr>
                <a:endParaRPr lang="en-SG" sz="1600">
                  <a:solidFill>
                    <a:srgbClr val="000000"/>
                  </a:solidFill>
                  <a:latin typeface="Roboto"/>
                  <a:ea typeface="Roboto"/>
                  <a:cs typeface="Roboto"/>
                  <a:sym typeface="Roboto"/>
                </a:endParaRPr>
              </a:p>
            </p:txBody>
          </p:sp>
        </p:grpSp>
        <p:grpSp>
          <p:nvGrpSpPr>
            <p:cNvPr id="30" name="Google Shape;1411;p34">
              <a:extLst>
                <a:ext uri="{FF2B5EF4-FFF2-40B4-BE49-F238E27FC236}">
                  <a16:creationId xmlns:a16="http://schemas.microsoft.com/office/drawing/2014/main" id="{7A4F9CA7-EC1B-50A9-5FC1-C13A8FCBB9D6}"/>
                </a:ext>
              </a:extLst>
            </p:cNvPr>
            <p:cNvGrpSpPr/>
            <p:nvPr/>
          </p:nvGrpSpPr>
          <p:grpSpPr>
            <a:xfrm>
              <a:off x="2868629" y="1914646"/>
              <a:ext cx="669695" cy="518053"/>
              <a:chOff x="713225" y="1330025"/>
              <a:chExt cx="1604823" cy="1241737"/>
            </a:xfrm>
          </p:grpSpPr>
          <p:sp>
            <p:nvSpPr>
              <p:cNvPr id="31" name="Google Shape;1412;p34">
                <a:extLst>
                  <a:ext uri="{FF2B5EF4-FFF2-40B4-BE49-F238E27FC236}">
                    <a16:creationId xmlns:a16="http://schemas.microsoft.com/office/drawing/2014/main" id="{4078F1A9-027D-3698-3764-C06C501FE8CE}"/>
                  </a:ext>
                </a:extLst>
              </p:cNvPr>
              <p:cNvSpPr/>
              <p:nvPr/>
            </p:nvSpPr>
            <p:spPr>
              <a:xfrm>
                <a:off x="1733950" y="1336234"/>
                <a:ext cx="566052" cy="566052"/>
              </a:xfrm>
              <a:custGeom>
                <a:avLst/>
                <a:gdLst/>
                <a:ahLst/>
                <a:cxnLst/>
                <a:rect l="l" t="t" r="r" b="b"/>
                <a:pathLst>
                  <a:path w="32910" h="32910" extrusionOk="0">
                    <a:moveTo>
                      <a:pt x="12965" y="0"/>
                    </a:moveTo>
                    <a:lnTo>
                      <a:pt x="1" y="12963"/>
                    </a:lnTo>
                    <a:lnTo>
                      <a:pt x="19963" y="32909"/>
                    </a:lnTo>
                    <a:lnTo>
                      <a:pt x="32910" y="19962"/>
                    </a:lnTo>
                    <a:lnTo>
                      <a:pt x="12965" y="0"/>
                    </a:lnTo>
                    <a:close/>
                  </a:path>
                </a:pathLst>
              </a:cu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2" name="Google Shape;1413;p34">
                <a:extLst>
                  <a:ext uri="{FF2B5EF4-FFF2-40B4-BE49-F238E27FC236}">
                    <a16:creationId xmlns:a16="http://schemas.microsoft.com/office/drawing/2014/main" id="{B1CCF515-D0B1-B228-E6EF-F3A34EA18580}"/>
                  </a:ext>
                </a:extLst>
              </p:cNvPr>
              <p:cNvSpPr/>
              <p:nvPr/>
            </p:nvSpPr>
            <p:spPr>
              <a:xfrm>
                <a:off x="2059257" y="1661541"/>
                <a:ext cx="258791" cy="258791"/>
              </a:xfrm>
              <a:custGeom>
                <a:avLst/>
                <a:gdLst/>
                <a:ahLst/>
                <a:cxnLst/>
                <a:rect l="l" t="t" r="r" b="b"/>
                <a:pathLst>
                  <a:path w="15046" h="15046" extrusionOk="0">
                    <a:moveTo>
                      <a:pt x="13489" y="0"/>
                    </a:moveTo>
                    <a:lnTo>
                      <a:pt x="1" y="13488"/>
                    </a:lnTo>
                    <a:lnTo>
                      <a:pt x="1558" y="15045"/>
                    </a:lnTo>
                    <a:lnTo>
                      <a:pt x="15046" y="1556"/>
                    </a:lnTo>
                    <a:lnTo>
                      <a:pt x="13489" y="0"/>
                    </a:lnTo>
                    <a:close/>
                  </a:path>
                </a:pathLst>
              </a:cu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3" name="Google Shape;1414;p34">
                <a:extLst>
                  <a:ext uri="{FF2B5EF4-FFF2-40B4-BE49-F238E27FC236}">
                    <a16:creationId xmlns:a16="http://schemas.microsoft.com/office/drawing/2014/main" id="{379E5005-F833-81D1-E2C0-622D1AD0043C}"/>
                  </a:ext>
                </a:extLst>
              </p:cNvPr>
              <p:cNvSpPr/>
              <p:nvPr/>
            </p:nvSpPr>
            <p:spPr>
              <a:xfrm>
                <a:off x="731268" y="1336234"/>
                <a:ext cx="566052" cy="566052"/>
              </a:xfrm>
              <a:custGeom>
                <a:avLst/>
                <a:gdLst/>
                <a:ahLst/>
                <a:cxnLst/>
                <a:rect l="l" t="t" r="r" b="b"/>
                <a:pathLst>
                  <a:path w="32910" h="32910" extrusionOk="0">
                    <a:moveTo>
                      <a:pt x="19946" y="0"/>
                    </a:moveTo>
                    <a:lnTo>
                      <a:pt x="1" y="19962"/>
                    </a:lnTo>
                    <a:lnTo>
                      <a:pt x="12948" y="32909"/>
                    </a:lnTo>
                    <a:lnTo>
                      <a:pt x="32910" y="12963"/>
                    </a:lnTo>
                    <a:lnTo>
                      <a:pt x="19946" y="0"/>
                    </a:lnTo>
                    <a:close/>
                  </a:path>
                </a:pathLst>
              </a:cu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4" name="Google Shape;1415;p34">
                <a:extLst>
                  <a:ext uri="{FF2B5EF4-FFF2-40B4-BE49-F238E27FC236}">
                    <a16:creationId xmlns:a16="http://schemas.microsoft.com/office/drawing/2014/main" id="{31287403-0D4E-0431-4FF2-A71594CF611F}"/>
                  </a:ext>
                </a:extLst>
              </p:cNvPr>
              <p:cNvSpPr/>
              <p:nvPr/>
            </p:nvSpPr>
            <p:spPr>
              <a:xfrm>
                <a:off x="713225" y="1661541"/>
                <a:ext cx="258499" cy="258791"/>
              </a:xfrm>
              <a:custGeom>
                <a:avLst/>
                <a:gdLst/>
                <a:ahLst/>
                <a:cxnLst/>
                <a:rect l="l" t="t" r="r" b="b"/>
                <a:pathLst>
                  <a:path w="15029" h="15046" extrusionOk="0">
                    <a:moveTo>
                      <a:pt x="1557" y="0"/>
                    </a:moveTo>
                    <a:lnTo>
                      <a:pt x="1" y="1556"/>
                    </a:lnTo>
                    <a:lnTo>
                      <a:pt x="13488" y="15045"/>
                    </a:lnTo>
                    <a:lnTo>
                      <a:pt x="15029" y="13488"/>
                    </a:lnTo>
                    <a:lnTo>
                      <a:pt x="1557" y="0"/>
                    </a:lnTo>
                    <a:close/>
                  </a:path>
                </a:pathLst>
              </a:cu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5" name="Google Shape;1416;p34">
                <a:extLst>
                  <a:ext uri="{FF2B5EF4-FFF2-40B4-BE49-F238E27FC236}">
                    <a16:creationId xmlns:a16="http://schemas.microsoft.com/office/drawing/2014/main" id="{F23CCE56-28B1-AFD9-9602-3AE7BE2D3509}"/>
                  </a:ext>
                </a:extLst>
              </p:cNvPr>
              <p:cNvSpPr/>
              <p:nvPr/>
            </p:nvSpPr>
            <p:spPr>
              <a:xfrm>
                <a:off x="1074325" y="1336234"/>
                <a:ext cx="882635" cy="1235528"/>
              </a:xfrm>
              <a:custGeom>
                <a:avLst/>
                <a:gdLst/>
                <a:ahLst/>
                <a:cxnLst/>
                <a:rect l="l" t="t" r="r" b="b"/>
                <a:pathLst>
                  <a:path w="51316" h="71833" extrusionOk="0">
                    <a:moveTo>
                      <a:pt x="1" y="0"/>
                    </a:moveTo>
                    <a:lnTo>
                      <a:pt x="1" y="71833"/>
                    </a:lnTo>
                    <a:lnTo>
                      <a:pt x="51315" y="71833"/>
                    </a:lnTo>
                    <a:lnTo>
                      <a:pt x="51315" y="0"/>
                    </a:lnTo>
                    <a:lnTo>
                      <a:pt x="34926" y="0"/>
                    </a:lnTo>
                    <a:cubicBezTo>
                      <a:pt x="32861" y="2900"/>
                      <a:pt x="29485" y="4819"/>
                      <a:pt x="25650" y="4819"/>
                    </a:cubicBezTo>
                    <a:cubicBezTo>
                      <a:pt x="21831" y="4819"/>
                      <a:pt x="18455" y="2900"/>
                      <a:pt x="16390" y="0"/>
                    </a:cubicBezTo>
                    <a:close/>
                  </a:path>
                </a:pathLst>
              </a:cu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b="1">
                    <a:solidFill>
                      <a:schemeClr val="accent6"/>
                    </a:solidFill>
                  </a:rPr>
                  <a:t>1</a:t>
                </a:r>
                <a:endParaRPr sz="1800" b="1">
                  <a:solidFill>
                    <a:schemeClr val="accent6"/>
                  </a:solidFill>
                </a:endParaRPr>
              </a:p>
            </p:txBody>
          </p:sp>
          <p:sp>
            <p:nvSpPr>
              <p:cNvPr id="36" name="Google Shape;1417;p34">
                <a:extLst>
                  <a:ext uri="{FF2B5EF4-FFF2-40B4-BE49-F238E27FC236}">
                    <a16:creationId xmlns:a16="http://schemas.microsoft.com/office/drawing/2014/main" id="{557A517A-6441-0CDB-9463-5705CA6953CD}"/>
                  </a:ext>
                </a:extLst>
              </p:cNvPr>
              <p:cNvSpPr/>
              <p:nvPr/>
            </p:nvSpPr>
            <p:spPr>
              <a:xfrm>
                <a:off x="1329713" y="1330025"/>
                <a:ext cx="371847" cy="107964"/>
              </a:xfrm>
              <a:custGeom>
                <a:avLst/>
                <a:gdLst/>
                <a:ahLst/>
                <a:cxnLst/>
                <a:rect l="l" t="t" r="r" b="b"/>
                <a:pathLst>
                  <a:path w="21619" h="6277" extrusionOk="0">
                    <a:moveTo>
                      <a:pt x="1" y="1"/>
                    </a:moveTo>
                    <a:cubicBezTo>
                      <a:pt x="2149" y="3737"/>
                      <a:pt x="6180" y="6277"/>
                      <a:pt x="10802" y="6277"/>
                    </a:cubicBezTo>
                    <a:cubicBezTo>
                      <a:pt x="15439" y="6277"/>
                      <a:pt x="19471" y="3737"/>
                      <a:pt x="21619" y="1"/>
                    </a:cubicBezTo>
                    <a:lnTo>
                      <a:pt x="18979" y="1"/>
                    </a:lnTo>
                    <a:cubicBezTo>
                      <a:pt x="17095" y="2475"/>
                      <a:pt x="14145" y="4065"/>
                      <a:pt x="10802" y="4065"/>
                    </a:cubicBezTo>
                    <a:cubicBezTo>
                      <a:pt x="7474" y="4065"/>
                      <a:pt x="4509" y="2475"/>
                      <a:pt x="2640" y="1"/>
                    </a:cubicBezTo>
                    <a:close/>
                  </a:path>
                </a:pathLst>
              </a:cu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grpSp>
        <p:nvGrpSpPr>
          <p:cNvPr id="25" name="Group 24">
            <a:extLst>
              <a:ext uri="{FF2B5EF4-FFF2-40B4-BE49-F238E27FC236}">
                <a16:creationId xmlns:a16="http://schemas.microsoft.com/office/drawing/2014/main" id="{180CF25E-867B-19E5-6AC6-AD65A193F949}"/>
              </a:ext>
            </a:extLst>
          </p:cNvPr>
          <p:cNvGrpSpPr/>
          <p:nvPr/>
        </p:nvGrpSpPr>
        <p:grpSpPr>
          <a:xfrm>
            <a:off x="5900034" y="1654960"/>
            <a:ext cx="3062096" cy="2852969"/>
            <a:chOff x="5830792" y="1813050"/>
            <a:chExt cx="3062096" cy="2852969"/>
          </a:xfrm>
        </p:grpSpPr>
        <p:grpSp>
          <p:nvGrpSpPr>
            <p:cNvPr id="2" name="Google Shape;975;p29">
              <a:extLst>
                <a:ext uri="{FF2B5EF4-FFF2-40B4-BE49-F238E27FC236}">
                  <a16:creationId xmlns:a16="http://schemas.microsoft.com/office/drawing/2014/main" id="{719AB85D-2813-E088-2370-154BA1F38972}"/>
                </a:ext>
              </a:extLst>
            </p:cNvPr>
            <p:cNvGrpSpPr/>
            <p:nvPr/>
          </p:nvGrpSpPr>
          <p:grpSpPr>
            <a:xfrm>
              <a:off x="6887645" y="1813050"/>
              <a:ext cx="931919" cy="720954"/>
              <a:chOff x="713225" y="1330025"/>
              <a:chExt cx="1604823" cy="1241737"/>
            </a:xfrm>
          </p:grpSpPr>
          <p:sp>
            <p:nvSpPr>
              <p:cNvPr id="4" name="Google Shape;976;p29">
                <a:extLst>
                  <a:ext uri="{FF2B5EF4-FFF2-40B4-BE49-F238E27FC236}">
                    <a16:creationId xmlns:a16="http://schemas.microsoft.com/office/drawing/2014/main" id="{58191E0F-CB48-A04D-21E2-2221867EAE52}"/>
                  </a:ext>
                </a:extLst>
              </p:cNvPr>
              <p:cNvSpPr/>
              <p:nvPr/>
            </p:nvSpPr>
            <p:spPr>
              <a:xfrm>
                <a:off x="1733950" y="1336234"/>
                <a:ext cx="566052" cy="566052"/>
              </a:xfrm>
              <a:custGeom>
                <a:avLst/>
                <a:gdLst/>
                <a:ahLst/>
                <a:cxnLst/>
                <a:rect l="l" t="t" r="r" b="b"/>
                <a:pathLst>
                  <a:path w="32910" h="32910" extrusionOk="0">
                    <a:moveTo>
                      <a:pt x="12965" y="0"/>
                    </a:moveTo>
                    <a:lnTo>
                      <a:pt x="1" y="12963"/>
                    </a:lnTo>
                    <a:lnTo>
                      <a:pt x="19963" y="32909"/>
                    </a:lnTo>
                    <a:lnTo>
                      <a:pt x="32910" y="19962"/>
                    </a:lnTo>
                    <a:lnTo>
                      <a:pt x="129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977;p29">
                <a:extLst>
                  <a:ext uri="{FF2B5EF4-FFF2-40B4-BE49-F238E27FC236}">
                    <a16:creationId xmlns:a16="http://schemas.microsoft.com/office/drawing/2014/main" id="{F9B57B60-5F69-843C-591D-777DC6E44240}"/>
                  </a:ext>
                </a:extLst>
              </p:cNvPr>
              <p:cNvSpPr/>
              <p:nvPr/>
            </p:nvSpPr>
            <p:spPr>
              <a:xfrm>
                <a:off x="2059257" y="1661541"/>
                <a:ext cx="258791" cy="258791"/>
              </a:xfrm>
              <a:custGeom>
                <a:avLst/>
                <a:gdLst/>
                <a:ahLst/>
                <a:cxnLst/>
                <a:rect l="l" t="t" r="r" b="b"/>
                <a:pathLst>
                  <a:path w="15046" h="15046" extrusionOk="0">
                    <a:moveTo>
                      <a:pt x="13489" y="0"/>
                    </a:moveTo>
                    <a:lnTo>
                      <a:pt x="1" y="13488"/>
                    </a:lnTo>
                    <a:lnTo>
                      <a:pt x="1558" y="15045"/>
                    </a:lnTo>
                    <a:lnTo>
                      <a:pt x="15046" y="1556"/>
                    </a:lnTo>
                    <a:lnTo>
                      <a:pt x="1348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978;p29">
                <a:extLst>
                  <a:ext uri="{FF2B5EF4-FFF2-40B4-BE49-F238E27FC236}">
                    <a16:creationId xmlns:a16="http://schemas.microsoft.com/office/drawing/2014/main" id="{86497760-DE98-EAE0-EEAB-3778F2AE6E40}"/>
                  </a:ext>
                </a:extLst>
              </p:cNvPr>
              <p:cNvSpPr/>
              <p:nvPr/>
            </p:nvSpPr>
            <p:spPr>
              <a:xfrm>
                <a:off x="731268" y="1336234"/>
                <a:ext cx="566052" cy="566052"/>
              </a:xfrm>
              <a:custGeom>
                <a:avLst/>
                <a:gdLst/>
                <a:ahLst/>
                <a:cxnLst/>
                <a:rect l="l" t="t" r="r" b="b"/>
                <a:pathLst>
                  <a:path w="32910" h="32910" extrusionOk="0">
                    <a:moveTo>
                      <a:pt x="19946" y="0"/>
                    </a:moveTo>
                    <a:lnTo>
                      <a:pt x="1" y="19962"/>
                    </a:lnTo>
                    <a:lnTo>
                      <a:pt x="12948" y="32909"/>
                    </a:lnTo>
                    <a:lnTo>
                      <a:pt x="32910" y="12963"/>
                    </a:lnTo>
                    <a:lnTo>
                      <a:pt x="199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979;p29">
                <a:extLst>
                  <a:ext uri="{FF2B5EF4-FFF2-40B4-BE49-F238E27FC236}">
                    <a16:creationId xmlns:a16="http://schemas.microsoft.com/office/drawing/2014/main" id="{493CAD64-92C1-36DD-4E1E-CE6C44AF3F9A}"/>
                  </a:ext>
                </a:extLst>
              </p:cNvPr>
              <p:cNvSpPr/>
              <p:nvPr/>
            </p:nvSpPr>
            <p:spPr>
              <a:xfrm>
                <a:off x="713225" y="1661541"/>
                <a:ext cx="258499" cy="258791"/>
              </a:xfrm>
              <a:custGeom>
                <a:avLst/>
                <a:gdLst/>
                <a:ahLst/>
                <a:cxnLst/>
                <a:rect l="l" t="t" r="r" b="b"/>
                <a:pathLst>
                  <a:path w="15029" h="15046" extrusionOk="0">
                    <a:moveTo>
                      <a:pt x="1557" y="0"/>
                    </a:moveTo>
                    <a:lnTo>
                      <a:pt x="1" y="1556"/>
                    </a:lnTo>
                    <a:lnTo>
                      <a:pt x="13488" y="15045"/>
                    </a:lnTo>
                    <a:lnTo>
                      <a:pt x="15029" y="13488"/>
                    </a:lnTo>
                    <a:lnTo>
                      <a:pt x="155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980;p29">
                <a:extLst>
                  <a:ext uri="{FF2B5EF4-FFF2-40B4-BE49-F238E27FC236}">
                    <a16:creationId xmlns:a16="http://schemas.microsoft.com/office/drawing/2014/main" id="{2FCC5F73-6B11-9739-DD57-4317342DB7E8}"/>
                  </a:ext>
                </a:extLst>
              </p:cNvPr>
              <p:cNvSpPr/>
              <p:nvPr/>
            </p:nvSpPr>
            <p:spPr>
              <a:xfrm>
                <a:off x="1074325" y="1336234"/>
                <a:ext cx="882635" cy="1235528"/>
              </a:xfrm>
              <a:custGeom>
                <a:avLst/>
                <a:gdLst/>
                <a:ahLst/>
                <a:cxnLst/>
                <a:rect l="l" t="t" r="r" b="b"/>
                <a:pathLst>
                  <a:path w="51316" h="71833" extrusionOk="0">
                    <a:moveTo>
                      <a:pt x="1" y="0"/>
                    </a:moveTo>
                    <a:lnTo>
                      <a:pt x="1" y="71833"/>
                    </a:lnTo>
                    <a:lnTo>
                      <a:pt x="51315" y="71833"/>
                    </a:lnTo>
                    <a:lnTo>
                      <a:pt x="51315" y="0"/>
                    </a:lnTo>
                    <a:lnTo>
                      <a:pt x="34926" y="0"/>
                    </a:lnTo>
                    <a:cubicBezTo>
                      <a:pt x="32861" y="2900"/>
                      <a:pt x="29485" y="4819"/>
                      <a:pt x="25650" y="4819"/>
                    </a:cubicBezTo>
                    <a:cubicBezTo>
                      <a:pt x="21831" y="4819"/>
                      <a:pt x="18455" y="2900"/>
                      <a:pt x="16390" y="0"/>
                    </a:cubicBezTo>
                    <a:close/>
                  </a:path>
                </a:pathLst>
              </a:cu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SG" sz="1800" b="1">
                    <a:solidFill>
                      <a:srgbClr val="48BB49"/>
                    </a:solidFill>
                  </a:rPr>
                  <a:t>3</a:t>
                </a:r>
                <a:endParaRPr b="1">
                  <a:solidFill>
                    <a:srgbClr val="48BB49"/>
                  </a:solidFill>
                </a:endParaRPr>
              </a:p>
            </p:txBody>
          </p:sp>
          <p:sp>
            <p:nvSpPr>
              <p:cNvPr id="15" name="Google Shape;981;p29">
                <a:extLst>
                  <a:ext uri="{FF2B5EF4-FFF2-40B4-BE49-F238E27FC236}">
                    <a16:creationId xmlns:a16="http://schemas.microsoft.com/office/drawing/2014/main" id="{7EB65DA0-B80E-D990-B7A8-E054BA0FF10C}"/>
                  </a:ext>
                </a:extLst>
              </p:cNvPr>
              <p:cNvSpPr/>
              <p:nvPr/>
            </p:nvSpPr>
            <p:spPr>
              <a:xfrm>
                <a:off x="1329713" y="1330025"/>
                <a:ext cx="371847" cy="107964"/>
              </a:xfrm>
              <a:custGeom>
                <a:avLst/>
                <a:gdLst/>
                <a:ahLst/>
                <a:cxnLst/>
                <a:rect l="l" t="t" r="r" b="b"/>
                <a:pathLst>
                  <a:path w="21619" h="6277" extrusionOk="0">
                    <a:moveTo>
                      <a:pt x="1" y="1"/>
                    </a:moveTo>
                    <a:cubicBezTo>
                      <a:pt x="2149" y="3737"/>
                      <a:pt x="6180" y="6277"/>
                      <a:pt x="10802" y="6277"/>
                    </a:cubicBezTo>
                    <a:cubicBezTo>
                      <a:pt x="15439" y="6277"/>
                      <a:pt x="19471" y="3737"/>
                      <a:pt x="21619" y="1"/>
                    </a:cubicBezTo>
                    <a:lnTo>
                      <a:pt x="18979" y="1"/>
                    </a:lnTo>
                    <a:cubicBezTo>
                      <a:pt x="17095" y="2475"/>
                      <a:pt x="14145" y="4065"/>
                      <a:pt x="10802" y="4065"/>
                    </a:cubicBezTo>
                    <a:cubicBezTo>
                      <a:pt x="7474" y="4065"/>
                      <a:pt x="4509" y="2475"/>
                      <a:pt x="2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 name="Google Shape;1391;p34">
              <a:extLst>
                <a:ext uri="{FF2B5EF4-FFF2-40B4-BE49-F238E27FC236}">
                  <a16:creationId xmlns:a16="http://schemas.microsoft.com/office/drawing/2014/main" id="{C6E1A322-0B3E-18E6-FCDA-E1C65AFF260D}"/>
                </a:ext>
              </a:extLst>
            </p:cNvPr>
            <p:cNvSpPr txBox="1"/>
            <p:nvPr/>
          </p:nvSpPr>
          <p:spPr>
            <a:xfrm>
              <a:off x="5961028" y="2626307"/>
              <a:ext cx="2785152" cy="451723"/>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000" b="1">
                  <a:solidFill>
                    <a:srgbClr val="000000"/>
                  </a:solidFill>
                  <a:latin typeface="Fira Sans Extra Condensed SemiBold"/>
                  <a:ea typeface="Fira Sans Extra Condensed SemiBold"/>
                  <a:cs typeface="Fira Sans Extra Condensed SemiBold"/>
                  <a:sym typeface="Fira Sans Extra Condensed SemiBold"/>
                </a:rPr>
                <a:t>Interdisciplinary </a:t>
              </a:r>
            </a:p>
            <a:p>
              <a:pPr marL="0" lvl="0" indent="0" algn="ctr" rtl="0">
                <a:spcBef>
                  <a:spcPts val="0"/>
                </a:spcBef>
                <a:spcAft>
                  <a:spcPts val="0"/>
                </a:spcAft>
                <a:buNone/>
              </a:pPr>
              <a:r>
                <a:rPr lang="en-US" sz="2000" b="1">
                  <a:solidFill>
                    <a:srgbClr val="000000"/>
                  </a:solidFill>
                  <a:latin typeface="Fira Sans Extra Condensed SemiBold"/>
                  <a:ea typeface="Fira Sans Extra Condensed SemiBold"/>
                  <a:cs typeface="Fira Sans Extra Condensed SemiBold"/>
                  <a:sym typeface="Fira Sans Extra Condensed SemiBold"/>
                </a:rPr>
                <a:t>Thinking</a:t>
              </a:r>
              <a:endParaRPr sz="2000" b="1">
                <a:solidFill>
                  <a:srgbClr val="000000"/>
                </a:solidFill>
                <a:latin typeface="Fira Sans Extra Condensed SemiBold"/>
                <a:ea typeface="Fira Sans Extra Condensed SemiBold"/>
                <a:cs typeface="Fira Sans Extra Condensed SemiBold"/>
                <a:sym typeface="Fira Sans Extra Condensed SemiBold"/>
              </a:endParaRPr>
            </a:p>
          </p:txBody>
        </p:sp>
        <p:sp>
          <p:nvSpPr>
            <p:cNvPr id="24" name="Google Shape;1392;p34">
              <a:extLst>
                <a:ext uri="{FF2B5EF4-FFF2-40B4-BE49-F238E27FC236}">
                  <a16:creationId xmlns:a16="http://schemas.microsoft.com/office/drawing/2014/main" id="{ED45A4AE-6AD1-0FAA-F07A-13786C9C9045}"/>
                </a:ext>
              </a:extLst>
            </p:cNvPr>
            <p:cNvSpPr txBox="1"/>
            <p:nvPr/>
          </p:nvSpPr>
          <p:spPr>
            <a:xfrm>
              <a:off x="5830792" y="2966209"/>
              <a:ext cx="3062096" cy="1699810"/>
            </a:xfrm>
            <a:prstGeom prst="rect">
              <a:avLst/>
            </a:prstGeom>
            <a:noFill/>
            <a:ln>
              <a:noFill/>
            </a:ln>
          </p:spPr>
          <p:txBody>
            <a:bodyPr spcFirstLastPara="1" wrap="square" lIns="91425" tIns="91425" rIns="91425" bIns="91425" anchor="ctr" anchorCtr="0">
              <a:noAutofit/>
            </a:bodyPr>
            <a:lstStyle/>
            <a:p>
              <a:pPr algn="ctr"/>
              <a:endParaRPr lang="en-SG" sz="1600">
                <a:latin typeface="Roboto"/>
                <a:ea typeface="Roboto"/>
              </a:endParaRPr>
            </a:p>
            <a:p>
              <a:pPr marL="0" lvl="0" indent="0" algn="ctr" rtl="0">
                <a:spcBef>
                  <a:spcPts val="0"/>
                </a:spcBef>
                <a:spcAft>
                  <a:spcPts val="0"/>
                </a:spcAft>
                <a:buNone/>
              </a:pPr>
              <a:r>
                <a:rPr lang="en-SG">
                  <a:latin typeface="Roboto"/>
                  <a:ea typeface="Roboto"/>
                  <a:cs typeface="Roboto"/>
                  <a:sym typeface="Roboto"/>
                </a:rPr>
                <a:t>It would be naïve to assume that a player’s value is solely based on their playing stats. Other  interdisciplinary factors which should be considered are their public image and marketing value</a:t>
              </a:r>
              <a:endParaRPr lang="en-SG">
                <a:solidFill>
                  <a:srgbClr val="000000"/>
                </a:solidFill>
                <a:latin typeface="Roboto"/>
                <a:ea typeface="Roboto"/>
                <a:cs typeface="Roboto"/>
                <a:sym typeface="Roboto"/>
              </a:endParaRPr>
            </a:p>
          </p:txBody>
        </p:sp>
      </p:grpSp>
    </p:spTree>
    <p:extLst>
      <p:ext uri="{BB962C8B-B14F-4D97-AF65-F5344CB8AC3E}">
        <p14:creationId xmlns:p14="http://schemas.microsoft.com/office/powerpoint/2010/main" val="220068589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267"/>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5835D2D6-F94E-A629-E43B-71EA16E32AD4}"/>
              </a:ext>
            </a:extLst>
          </p:cNvPr>
          <p:cNvSpPr/>
          <p:nvPr/>
        </p:nvSpPr>
        <p:spPr>
          <a:xfrm>
            <a:off x="145997" y="1091133"/>
            <a:ext cx="8898111" cy="729983"/>
          </a:xfrm>
          <a:prstGeom prst="round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268" name="Google Shape;1268;p33"/>
          <p:cNvSpPr txBox="1">
            <a:spLocks noGrp="1"/>
          </p:cNvSpPr>
          <p:nvPr>
            <p:ph type="title"/>
          </p:nvPr>
        </p:nvSpPr>
        <p:spPr>
          <a:xfrm>
            <a:off x="713225" y="539500"/>
            <a:ext cx="7717500" cy="40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What we learned</a:t>
            </a:r>
            <a:endParaRPr/>
          </a:p>
        </p:txBody>
      </p:sp>
      <p:sp>
        <p:nvSpPr>
          <p:cNvPr id="2" name="Google Shape;1268;p33">
            <a:extLst>
              <a:ext uri="{FF2B5EF4-FFF2-40B4-BE49-F238E27FC236}">
                <a16:creationId xmlns:a16="http://schemas.microsoft.com/office/drawing/2014/main" id="{8A2A625C-AD59-100B-5933-3D614DAFA683}"/>
              </a:ext>
            </a:extLst>
          </p:cNvPr>
          <p:cNvSpPr txBox="1">
            <a:spLocks/>
          </p:cNvSpPr>
          <p:nvPr/>
        </p:nvSpPr>
        <p:spPr>
          <a:xfrm>
            <a:off x="713225" y="1320050"/>
            <a:ext cx="7717500" cy="408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5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1pPr>
            <a:lvl2pPr marR="0" lvl="1"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2pPr>
            <a:lvl3pPr marR="0" lvl="2"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3pPr>
            <a:lvl4pPr marR="0" lvl="3"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4pPr>
            <a:lvl5pPr marR="0" lvl="4"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5pPr>
            <a:lvl6pPr marR="0" lvl="5"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6pPr>
            <a:lvl7pPr marR="0" lvl="6"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7pPr>
            <a:lvl8pPr marR="0" lvl="7"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8pPr>
            <a:lvl9pPr marR="0" lvl="8"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9pPr>
          </a:lstStyle>
          <a:p>
            <a:r>
              <a:rPr lang="en-SG"/>
              <a:t>8 different yet intriguing models</a:t>
            </a:r>
          </a:p>
        </p:txBody>
      </p:sp>
      <p:sp>
        <p:nvSpPr>
          <p:cNvPr id="21" name="Google Shape;2495;p45">
            <a:extLst>
              <a:ext uri="{FF2B5EF4-FFF2-40B4-BE49-F238E27FC236}">
                <a16:creationId xmlns:a16="http://schemas.microsoft.com/office/drawing/2014/main" id="{A2762CF2-4A4D-507F-4E3C-C5E9F90FE3D3}"/>
              </a:ext>
            </a:extLst>
          </p:cNvPr>
          <p:cNvSpPr/>
          <p:nvPr/>
        </p:nvSpPr>
        <p:spPr>
          <a:xfrm>
            <a:off x="3048350" y="2298335"/>
            <a:ext cx="3164427" cy="2081369"/>
          </a:xfrm>
          <a:custGeom>
            <a:avLst/>
            <a:gdLst/>
            <a:ahLst/>
            <a:cxnLst/>
            <a:rect l="l" t="t" r="r" b="b"/>
            <a:pathLst>
              <a:path w="73111" h="48088" extrusionOk="0">
                <a:moveTo>
                  <a:pt x="11037" y="2181"/>
                </a:moveTo>
                <a:lnTo>
                  <a:pt x="13781" y="4989"/>
                </a:lnTo>
                <a:lnTo>
                  <a:pt x="7408" y="4989"/>
                </a:lnTo>
                <a:cubicBezTo>
                  <a:pt x="6242" y="4061"/>
                  <a:pt x="5075" y="3111"/>
                  <a:pt x="3909" y="2181"/>
                </a:cubicBezTo>
                <a:close/>
                <a:moveTo>
                  <a:pt x="20756" y="2181"/>
                </a:moveTo>
                <a:lnTo>
                  <a:pt x="22593" y="4989"/>
                </a:lnTo>
                <a:lnTo>
                  <a:pt x="14579" y="4989"/>
                </a:lnTo>
                <a:lnTo>
                  <a:pt x="11857" y="2181"/>
                </a:lnTo>
                <a:close/>
                <a:moveTo>
                  <a:pt x="31405" y="2181"/>
                </a:moveTo>
                <a:lnTo>
                  <a:pt x="31987" y="4989"/>
                </a:lnTo>
                <a:lnTo>
                  <a:pt x="23305" y="4989"/>
                </a:lnTo>
                <a:lnTo>
                  <a:pt x="21470" y="2181"/>
                </a:lnTo>
                <a:close/>
                <a:moveTo>
                  <a:pt x="41664" y="2181"/>
                </a:moveTo>
                <a:lnTo>
                  <a:pt x="41102" y="4989"/>
                </a:lnTo>
                <a:lnTo>
                  <a:pt x="32571" y="4989"/>
                </a:lnTo>
                <a:lnTo>
                  <a:pt x="32010" y="2181"/>
                </a:lnTo>
                <a:close/>
                <a:moveTo>
                  <a:pt x="52722" y="2181"/>
                </a:moveTo>
                <a:lnTo>
                  <a:pt x="50887" y="4989"/>
                </a:lnTo>
                <a:lnTo>
                  <a:pt x="41686" y="4989"/>
                </a:lnTo>
                <a:lnTo>
                  <a:pt x="42268" y="2181"/>
                </a:lnTo>
                <a:close/>
                <a:moveTo>
                  <a:pt x="62335" y="2181"/>
                </a:moveTo>
                <a:lnTo>
                  <a:pt x="59591" y="4989"/>
                </a:lnTo>
                <a:lnTo>
                  <a:pt x="51578" y="4989"/>
                </a:lnTo>
                <a:lnTo>
                  <a:pt x="53413" y="2181"/>
                </a:lnTo>
                <a:close/>
                <a:moveTo>
                  <a:pt x="70174" y="2181"/>
                </a:moveTo>
                <a:cubicBezTo>
                  <a:pt x="69008" y="3111"/>
                  <a:pt x="67864" y="4061"/>
                  <a:pt x="66698" y="4989"/>
                </a:cubicBezTo>
                <a:lnTo>
                  <a:pt x="60391" y="4989"/>
                </a:lnTo>
                <a:lnTo>
                  <a:pt x="63133" y="2181"/>
                </a:lnTo>
                <a:close/>
                <a:moveTo>
                  <a:pt x="14342" y="5573"/>
                </a:moveTo>
                <a:lnTo>
                  <a:pt x="17755" y="9050"/>
                </a:lnTo>
                <a:lnTo>
                  <a:pt x="12485" y="9050"/>
                </a:lnTo>
                <a:cubicBezTo>
                  <a:pt x="11037" y="7883"/>
                  <a:pt x="9568" y="6739"/>
                  <a:pt x="8122" y="5573"/>
                </a:cubicBezTo>
                <a:close/>
                <a:moveTo>
                  <a:pt x="22982" y="5573"/>
                </a:moveTo>
                <a:lnTo>
                  <a:pt x="25271" y="9050"/>
                </a:lnTo>
                <a:lnTo>
                  <a:pt x="18553" y="9050"/>
                </a:lnTo>
                <a:lnTo>
                  <a:pt x="15163" y="5573"/>
                </a:lnTo>
                <a:close/>
                <a:moveTo>
                  <a:pt x="32096" y="5573"/>
                </a:moveTo>
                <a:lnTo>
                  <a:pt x="32808" y="9050"/>
                </a:lnTo>
                <a:lnTo>
                  <a:pt x="25962" y="9050"/>
                </a:lnTo>
                <a:lnTo>
                  <a:pt x="23673" y="5573"/>
                </a:lnTo>
                <a:close/>
                <a:moveTo>
                  <a:pt x="40973" y="5573"/>
                </a:moveTo>
                <a:lnTo>
                  <a:pt x="40261" y="9050"/>
                </a:lnTo>
                <a:lnTo>
                  <a:pt x="33413" y="9050"/>
                </a:lnTo>
                <a:lnTo>
                  <a:pt x="32701" y="5573"/>
                </a:lnTo>
                <a:close/>
                <a:moveTo>
                  <a:pt x="50498" y="5573"/>
                </a:moveTo>
                <a:lnTo>
                  <a:pt x="48209" y="9050"/>
                </a:lnTo>
                <a:lnTo>
                  <a:pt x="40865" y="9050"/>
                </a:lnTo>
                <a:lnTo>
                  <a:pt x="41577" y="5573"/>
                </a:lnTo>
                <a:close/>
                <a:moveTo>
                  <a:pt x="59029" y="5573"/>
                </a:moveTo>
                <a:lnTo>
                  <a:pt x="55617" y="9050"/>
                </a:lnTo>
                <a:lnTo>
                  <a:pt x="48900" y="9050"/>
                </a:lnTo>
                <a:lnTo>
                  <a:pt x="51190" y="5573"/>
                </a:lnTo>
                <a:close/>
                <a:moveTo>
                  <a:pt x="65963" y="5573"/>
                </a:moveTo>
                <a:cubicBezTo>
                  <a:pt x="64515" y="6739"/>
                  <a:pt x="63069" y="7883"/>
                  <a:pt x="61621" y="9050"/>
                </a:cubicBezTo>
                <a:lnTo>
                  <a:pt x="56437" y="9050"/>
                </a:lnTo>
                <a:lnTo>
                  <a:pt x="59829" y="5573"/>
                </a:lnTo>
                <a:close/>
                <a:moveTo>
                  <a:pt x="18316" y="9634"/>
                </a:moveTo>
                <a:lnTo>
                  <a:pt x="20583" y="11966"/>
                </a:lnTo>
                <a:lnTo>
                  <a:pt x="16091" y="11966"/>
                </a:lnTo>
                <a:cubicBezTo>
                  <a:pt x="15681" y="11642"/>
                  <a:pt x="15270" y="11296"/>
                  <a:pt x="14881" y="10973"/>
                </a:cubicBezTo>
                <a:cubicBezTo>
                  <a:pt x="14320" y="10541"/>
                  <a:pt x="13758" y="10086"/>
                  <a:pt x="13196" y="9634"/>
                </a:cubicBezTo>
                <a:close/>
                <a:moveTo>
                  <a:pt x="25660" y="9634"/>
                </a:moveTo>
                <a:lnTo>
                  <a:pt x="27172" y="11966"/>
                </a:lnTo>
                <a:lnTo>
                  <a:pt x="21404" y="11966"/>
                </a:lnTo>
                <a:lnTo>
                  <a:pt x="19137" y="9634"/>
                </a:lnTo>
                <a:close/>
                <a:moveTo>
                  <a:pt x="32938" y="9634"/>
                </a:moveTo>
                <a:lnTo>
                  <a:pt x="33413" y="11966"/>
                </a:lnTo>
                <a:lnTo>
                  <a:pt x="27863" y="11966"/>
                </a:lnTo>
                <a:lnTo>
                  <a:pt x="26351" y="9634"/>
                </a:lnTo>
                <a:close/>
                <a:moveTo>
                  <a:pt x="40152" y="9634"/>
                </a:moveTo>
                <a:lnTo>
                  <a:pt x="39677" y="11966"/>
                </a:lnTo>
                <a:lnTo>
                  <a:pt x="33997" y="11966"/>
                </a:lnTo>
                <a:lnTo>
                  <a:pt x="33522" y="9634"/>
                </a:lnTo>
                <a:close/>
                <a:moveTo>
                  <a:pt x="47820" y="9634"/>
                </a:moveTo>
                <a:lnTo>
                  <a:pt x="46308" y="11966"/>
                </a:lnTo>
                <a:lnTo>
                  <a:pt x="40261" y="11966"/>
                </a:lnTo>
                <a:lnTo>
                  <a:pt x="40736" y="9634"/>
                </a:lnTo>
                <a:close/>
                <a:moveTo>
                  <a:pt x="55055" y="9634"/>
                </a:moveTo>
                <a:lnTo>
                  <a:pt x="52788" y="11966"/>
                </a:lnTo>
                <a:lnTo>
                  <a:pt x="46999" y="11966"/>
                </a:lnTo>
                <a:lnTo>
                  <a:pt x="48532" y="9634"/>
                </a:lnTo>
                <a:close/>
                <a:moveTo>
                  <a:pt x="60887" y="9634"/>
                </a:moveTo>
                <a:cubicBezTo>
                  <a:pt x="60348" y="10086"/>
                  <a:pt x="59786" y="10541"/>
                  <a:pt x="59224" y="10973"/>
                </a:cubicBezTo>
                <a:cubicBezTo>
                  <a:pt x="58813" y="11296"/>
                  <a:pt x="58404" y="11642"/>
                  <a:pt x="57992" y="11966"/>
                </a:cubicBezTo>
                <a:lnTo>
                  <a:pt x="53586" y="11966"/>
                </a:lnTo>
                <a:lnTo>
                  <a:pt x="55855" y="9634"/>
                </a:lnTo>
                <a:close/>
                <a:moveTo>
                  <a:pt x="2181" y="3564"/>
                </a:moveTo>
                <a:cubicBezTo>
                  <a:pt x="3261" y="4428"/>
                  <a:pt x="4341" y="5292"/>
                  <a:pt x="5400" y="6155"/>
                </a:cubicBezTo>
                <a:lnTo>
                  <a:pt x="5400" y="12765"/>
                </a:lnTo>
                <a:cubicBezTo>
                  <a:pt x="4341" y="12096"/>
                  <a:pt x="3261" y="11426"/>
                  <a:pt x="2181" y="10757"/>
                </a:cubicBezTo>
                <a:lnTo>
                  <a:pt x="2181" y="3564"/>
                </a:lnTo>
                <a:close/>
                <a:moveTo>
                  <a:pt x="70888" y="4407"/>
                </a:moveTo>
                <a:lnTo>
                  <a:pt x="70888" y="11166"/>
                </a:lnTo>
                <a:cubicBezTo>
                  <a:pt x="70024" y="11707"/>
                  <a:pt x="69181" y="12226"/>
                  <a:pt x="68317" y="12765"/>
                </a:cubicBezTo>
                <a:lnTo>
                  <a:pt x="68317" y="6458"/>
                </a:lnTo>
                <a:cubicBezTo>
                  <a:pt x="69181" y="5767"/>
                  <a:pt x="70024" y="5098"/>
                  <a:pt x="70888" y="4407"/>
                </a:cubicBezTo>
                <a:close/>
                <a:moveTo>
                  <a:pt x="6135" y="6739"/>
                </a:moveTo>
                <a:cubicBezTo>
                  <a:pt x="7258" y="7647"/>
                  <a:pt x="8358" y="8531"/>
                  <a:pt x="9481" y="9418"/>
                </a:cubicBezTo>
                <a:lnTo>
                  <a:pt x="9481" y="15293"/>
                </a:lnTo>
                <a:cubicBezTo>
                  <a:pt x="8358" y="14601"/>
                  <a:pt x="7258" y="13910"/>
                  <a:pt x="6135" y="13219"/>
                </a:cubicBezTo>
                <a:lnTo>
                  <a:pt x="6135" y="6739"/>
                </a:lnTo>
                <a:close/>
                <a:moveTo>
                  <a:pt x="67582" y="7042"/>
                </a:moveTo>
                <a:lnTo>
                  <a:pt x="67582" y="13219"/>
                </a:lnTo>
                <a:cubicBezTo>
                  <a:pt x="66482" y="13910"/>
                  <a:pt x="65358" y="14601"/>
                  <a:pt x="64256" y="15293"/>
                </a:cubicBezTo>
                <a:lnTo>
                  <a:pt x="64256" y="9720"/>
                </a:lnTo>
                <a:cubicBezTo>
                  <a:pt x="65358" y="8834"/>
                  <a:pt x="66482" y="7927"/>
                  <a:pt x="67582" y="7042"/>
                </a:cubicBezTo>
                <a:close/>
                <a:moveTo>
                  <a:pt x="21145" y="12549"/>
                </a:moveTo>
                <a:lnTo>
                  <a:pt x="24557" y="16027"/>
                </a:lnTo>
                <a:lnTo>
                  <a:pt x="20151" y="16027"/>
                </a:lnTo>
                <a:cubicBezTo>
                  <a:pt x="20108" y="15552"/>
                  <a:pt x="20001" y="15097"/>
                  <a:pt x="19719" y="14861"/>
                </a:cubicBezTo>
                <a:cubicBezTo>
                  <a:pt x="18748" y="14083"/>
                  <a:pt x="17775" y="13326"/>
                  <a:pt x="16825" y="12549"/>
                </a:cubicBezTo>
                <a:close/>
                <a:moveTo>
                  <a:pt x="27561" y="12549"/>
                </a:moveTo>
                <a:lnTo>
                  <a:pt x="29850" y="16027"/>
                </a:lnTo>
                <a:lnTo>
                  <a:pt x="25249" y="16027"/>
                </a:lnTo>
                <a:lnTo>
                  <a:pt x="25249" y="15897"/>
                </a:lnTo>
                <a:lnTo>
                  <a:pt x="21966" y="12549"/>
                </a:lnTo>
                <a:close/>
                <a:moveTo>
                  <a:pt x="33522" y="12549"/>
                </a:moveTo>
                <a:lnTo>
                  <a:pt x="34234" y="16027"/>
                </a:lnTo>
                <a:lnTo>
                  <a:pt x="30476" y="16027"/>
                </a:lnTo>
                <a:lnTo>
                  <a:pt x="30476" y="15941"/>
                </a:lnTo>
                <a:lnTo>
                  <a:pt x="28252" y="12549"/>
                </a:lnTo>
                <a:close/>
                <a:moveTo>
                  <a:pt x="39547" y="12549"/>
                </a:moveTo>
                <a:lnTo>
                  <a:pt x="38835" y="16027"/>
                </a:lnTo>
                <a:lnTo>
                  <a:pt x="34818" y="16027"/>
                </a:lnTo>
                <a:lnTo>
                  <a:pt x="34104" y="12549"/>
                </a:lnTo>
                <a:close/>
                <a:moveTo>
                  <a:pt x="45920" y="12549"/>
                </a:moveTo>
                <a:lnTo>
                  <a:pt x="43694" y="15941"/>
                </a:lnTo>
                <a:lnTo>
                  <a:pt x="43694" y="16027"/>
                </a:lnTo>
                <a:lnTo>
                  <a:pt x="39440" y="16027"/>
                </a:lnTo>
                <a:lnTo>
                  <a:pt x="40152" y="12549"/>
                </a:lnTo>
                <a:close/>
                <a:moveTo>
                  <a:pt x="52204" y="12549"/>
                </a:moveTo>
                <a:lnTo>
                  <a:pt x="49007" y="15811"/>
                </a:lnTo>
                <a:lnTo>
                  <a:pt x="48921" y="15897"/>
                </a:lnTo>
                <a:lnTo>
                  <a:pt x="48921" y="16027"/>
                </a:lnTo>
                <a:lnTo>
                  <a:pt x="44342" y="16027"/>
                </a:lnTo>
                <a:lnTo>
                  <a:pt x="46611" y="12549"/>
                </a:lnTo>
                <a:close/>
                <a:moveTo>
                  <a:pt x="57281" y="12549"/>
                </a:moveTo>
                <a:cubicBezTo>
                  <a:pt x="56308" y="13326"/>
                  <a:pt x="55357" y="14083"/>
                  <a:pt x="54386" y="14861"/>
                </a:cubicBezTo>
                <a:cubicBezTo>
                  <a:pt x="54084" y="15097"/>
                  <a:pt x="53975" y="15552"/>
                  <a:pt x="53954" y="16027"/>
                </a:cubicBezTo>
                <a:lnTo>
                  <a:pt x="49612" y="16027"/>
                </a:lnTo>
                <a:lnTo>
                  <a:pt x="53025" y="12549"/>
                </a:lnTo>
                <a:close/>
                <a:moveTo>
                  <a:pt x="10195" y="10000"/>
                </a:moveTo>
                <a:cubicBezTo>
                  <a:pt x="10973" y="10627"/>
                  <a:pt x="11728" y="11232"/>
                  <a:pt x="12485" y="11837"/>
                </a:cubicBezTo>
                <a:cubicBezTo>
                  <a:pt x="12830" y="12117"/>
                  <a:pt x="13196" y="12398"/>
                  <a:pt x="13542" y="12678"/>
                </a:cubicBezTo>
                <a:lnTo>
                  <a:pt x="13542" y="17819"/>
                </a:lnTo>
                <a:cubicBezTo>
                  <a:pt x="12419" y="17128"/>
                  <a:pt x="11318" y="16436"/>
                  <a:pt x="10195" y="15745"/>
                </a:cubicBezTo>
                <a:lnTo>
                  <a:pt x="10195" y="10000"/>
                </a:lnTo>
                <a:close/>
                <a:moveTo>
                  <a:pt x="63522" y="10302"/>
                </a:moveTo>
                <a:lnTo>
                  <a:pt x="63522" y="15745"/>
                </a:lnTo>
                <a:cubicBezTo>
                  <a:pt x="62421" y="16436"/>
                  <a:pt x="61298" y="17128"/>
                  <a:pt x="60175" y="17819"/>
                </a:cubicBezTo>
                <a:lnTo>
                  <a:pt x="60175" y="12981"/>
                </a:lnTo>
                <a:cubicBezTo>
                  <a:pt x="60650" y="12614"/>
                  <a:pt x="61125" y="12226"/>
                  <a:pt x="61600" y="11837"/>
                </a:cubicBezTo>
                <a:cubicBezTo>
                  <a:pt x="62248" y="11339"/>
                  <a:pt x="62896" y="10821"/>
                  <a:pt x="63522" y="10302"/>
                </a:cubicBezTo>
                <a:close/>
                <a:moveTo>
                  <a:pt x="2181" y="11621"/>
                </a:moveTo>
                <a:cubicBezTo>
                  <a:pt x="3261" y="12290"/>
                  <a:pt x="4341" y="12960"/>
                  <a:pt x="5400" y="13608"/>
                </a:cubicBezTo>
                <a:lnTo>
                  <a:pt x="5400" y="19612"/>
                </a:lnTo>
                <a:cubicBezTo>
                  <a:pt x="4341" y="19115"/>
                  <a:pt x="3261" y="18619"/>
                  <a:pt x="2181" y="18121"/>
                </a:cubicBezTo>
                <a:lnTo>
                  <a:pt x="2181" y="11621"/>
                </a:lnTo>
                <a:close/>
                <a:moveTo>
                  <a:pt x="70888" y="12030"/>
                </a:moveTo>
                <a:lnTo>
                  <a:pt x="70888" y="18424"/>
                </a:lnTo>
                <a:cubicBezTo>
                  <a:pt x="70024" y="18812"/>
                  <a:pt x="69181" y="19224"/>
                  <a:pt x="68317" y="19612"/>
                </a:cubicBezTo>
                <a:lnTo>
                  <a:pt x="68317" y="13608"/>
                </a:lnTo>
                <a:cubicBezTo>
                  <a:pt x="69181" y="13090"/>
                  <a:pt x="70024" y="12549"/>
                  <a:pt x="70888" y="12030"/>
                </a:cubicBezTo>
                <a:close/>
                <a:moveTo>
                  <a:pt x="59461" y="13565"/>
                </a:moveTo>
                <a:lnTo>
                  <a:pt x="59461" y="18251"/>
                </a:lnTo>
                <a:cubicBezTo>
                  <a:pt x="58360" y="18942"/>
                  <a:pt x="57281" y="19612"/>
                  <a:pt x="56178" y="20304"/>
                </a:cubicBezTo>
                <a:lnTo>
                  <a:pt x="56178" y="18078"/>
                </a:lnTo>
                <a:lnTo>
                  <a:pt x="56178" y="16200"/>
                </a:lnTo>
                <a:cubicBezTo>
                  <a:pt x="56201" y="16177"/>
                  <a:pt x="56221" y="16177"/>
                  <a:pt x="56244" y="16157"/>
                </a:cubicBezTo>
                <a:cubicBezTo>
                  <a:pt x="57301" y="15293"/>
                  <a:pt x="58381" y="14429"/>
                  <a:pt x="59461" y="13565"/>
                </a:cubicBezTo>
                <a:close/>
                <a:moveTo>
                  <a:pt x="14276" y="13262"/>
                </a:moveTo>
                <a:cubicBezTo>
                  <a:pt x="15465" y="14233"/>
                  <a:pt x="16652" y="15184"/>
                  <a:pt x="17862" y="16157"/>
                </a:cubicBezTo>
                <a:cubicBezTo>
                  <a:pt x="17884" y="16177"/>
                  <a:pt x="17905" y="16177"/>
                  <a:pt x="17927" y="16200"/>
                </a:cubicBezTo>
                <a:lnTo>
                  <a:pt x="17927" y="18078"/>
                </a:lnTo>
                <a:lnTo>
                  <a:pt x="17927" y="20520"/>
                </a:lnTo>
                <a:cubicBezTo>
                  <a:pt x="16695" y="19763"/>
                  <a:pt x="15486" y="19008"/>
                  <a:pt x="14276" y="18251"/>
                </a:cubicBezTo>
                <a:lnTo>
                  <a:pt x="14276" y="13262"/>
                </a:lnTo>
                <a:close/>
                <a:moveTo>
                  <a:pt x="24666" y="16609"/>
                </a:moveTo>
                <a:lnTo>
                  <a:pt x="24666" y="20670"/>
                </a:lnTo>
                <a:lnTo>
                  <a:pt x="20087" y="20670"/>
                </a:lnTo>
                <a:lnTo>
                  <a:pt x="20087" y="17755"/>
                </a:lnTo>
                <a:cubicBezTo>
                  <a:pt x="20087" y="17473"/>
                  <a:pt x="20131" y="17041"/>
                  <a:pt x="20151" y="16609"/>
                </a:cubicBezTo>
                <a:close/>
                <a:moveTo>
                  <a:pt x="29893" y="16609"/>
                </a:moveTo>
                <a:lnTo>
                  <a:pt x="29893" y="20670"/>
                </a:lnTo>
                <a:lnTo>
                  <a:pt x="25249" y="20670"/>
                </a:lnTo>
                <a:lnTo>
                  <a:pt x="25249" y="16609"/>
                </a:lnTo>
                <a:close/>
                <a:moveTo>
                  <a:pt x="34299" y="16609"/>
                </a:moveTo>
                <a:lnTo>
                  <a:pt x="34299" y="20670"/>
                </a:lnTo>
                <a:lnTo>
                  <a:pt x="30476" y="20670"/>
                </a:lnTo>
                <a:lnTo>
                  <a:pt x="30476" y="16609"/>
                </a:lnTo>
                <a:close/>
                <a:moveTo>
                  <a:pt x="38792" y="16609"/>
                </a:moveTo>
                <a:lnTo>
                  <a:pt x="38792" y="20670"/>
                </a:lnTo>
                <a:lnTo>
                  <a:pt x="34882" y="20670"/>
                </a:lnTo>
                <a:lnTo>
                  <a:pt x="34882" y="16609"/>
                </a:lnTo>
                <a:close/>
                <a:moveTo>
                  <a:pt x="43694" y="16609"/>
                </a:moveTo>
                <a:lnTo>
                  <a:pt x="43694" y="20670"/>
                </a:lnTo>
                <a:lnTo>
                  <a:pt x="39374" y="20670"/>
                </a:lnTo>
                <a:lnTo>
                  <a:pt x="39374" y="16609"/>
                </a:lnTo>
                <a:close/>
                <a:moveTo>
                  <a:pt x="48921" y="16609"/>
                </a:moveTo>
                <a:lnTo>
                  <a:pt x="48921" y="20670"/>
                </a:lnTo>
                <a:lnTo>
                  <a:pt x="44278" y="20670"/>
                </a:lnTo>
                <a:lnTo>
                  <a:pt x="44278" y="16609"/>
                </a:lnTo>
                <a:close/>
                <a:moveTo>
                  <a:pt x="53932" y="16609"/>
                </a:moveTo>
                <a:cubicBezTo>
                  <a:pt x="53954" y="17041"/>
                  <a:pt x="53997" y="17473"/>
                  <a:pt x="53997" y="17755"/>
                </a:cubicBezTo>
                <a:lnTo>
                  <a:pt x="53997" y="20670"/>
                </a:lnTo>
                <a:lnTo>
                  <a:pt x="49505" y="20670"/>
                </a:lnTo>
                <a:lnTo>
                  <a:pt x="49505" y="16609"/>
                </a:lnTo>
                <a:close/>
                <a:moveTo>
                  <a:pt x="6135" y="14061"/>
                </a:moveTo>
                <a:cubicBezTo>
                  <a:pt x="7258" y="14752"/>
                  <a:pt x="8358" y="15443"/>
                  <a:pt x="9481" y="16134"/>
                </a:cubicBezTo>
                <a:lnTo>
                  <a:pt x="9481" y="21470"/>
                </a:lnTo>
                <a:cubicBezTo>
                  <a:pt x="8358" y="20972"/>
                  <a:pt x="7258" y="20454"/>
                  <a:pt x="6135" y="19936"/>
                </a:cubicBezTo>
                <a:lnTo>
                  <a:pt x="6135" y="14061"/>
                </a:lnTo>
                <a:close/>
                <a:moveTo>
                  <a:pt x="67582" y="14061"/>
                </a:moveTo>
                <a:lnTo>
                  <a:pt x="67582" y="19936"/>
                </a:lnTo>
                <a:cubicBezTo>
                  <a:pt x="66482" y="20454"/>
                  <a:pt x="65358" y="20972"/>
                  <a:pt x="64256" y="21470"/>
                </a:cubicBezTo>
                <a:lnTo>
                  <a:pt x="64256" y="16134"/>
                </a:lnTo>
                <a:cubicBezTo>
                  <a:pt x="65358" y="15443"/>
                  <a:pt x="66482" y="14752"/>
                  <a:pt x="67582" y="14061"/>
                </a:cubicBezTo>
                <a:close/>
                <a:moveTo>
                  <a:pt x="10195" y="16589"/>
                </a:moveTo>
                <a:cubicBezTo>
                  <a:pt x="11318" y="17280"/>
                  <a:pt x="12419" y="17971"/>
                  <a:pt x="13542" y="18662"/>
                </a:cubicBezTo>
                <a:lnTo>
                  <a:pt x="13542" y="23348"/>
                </a:lnTo>
                <a:cubicBezTo>
                  <a:pt x="12419" y="22830"/>
                  <a:pt x="11318" y="22334"/>
                  <a:pt x="10195" y="21815"/>
                </a:cubicBezTo>
                <a:lnTo>
                  <a:pt x="10195" y="16589"/>
                </a:lnTo>
                <a:close/>
                <a:moveTo>
                  <a:pt x="63522" y="16589"/>
                </a:moveTo>
                <a:lnTo>
                  <a:pt x="63522" y="21815"/>
                </a:lnTo>
                <a:cubicBezTo>
                  <a:pt x="62421" y="22334"/>
                  <a:pt x="61298" y="22830"/>
                  <a:pt x="60175" y="23348"/>
                </a:cubicBezTo>
                <a:lnTo>
                  <a:pt x="60175" y="18662"/>
                </a:lnTo>
                <a:cubicBezTo>
                  <a:pt x="61298" y="17971"/>
                  <a:pt x="62421" y="17280"/>
                  <a:pt x="63522" y="16589"/>
                </a:cubicBezTo>
                <a:close/>
                <a:moveTo>
                  <a:pt x="59461" y="19115"/>
                </a:moveTo>
                <a:lnTo>
                  <a:pt x="59461" y="23673"/>
                </a:lnTo>
                <a:cubicBezTo>
                  <a:pt x="58360" y="24191"/>
                  <a:pt x="57281" y="24687"/>
                  <a:pt x="56178" y="25185"/>
                </a:cubicBezTo>
                <a:lnTo>
                  <a:pt x="56178" y="21145"/>
                </a:lnTo>
                <a:cubicBezTo>
                  <a:pt x="57281" y="20476"/>
                  <a:pt x="58360" y="19785"/>
                  <a:pt x="59461" y="19115"/>
                </a:cubicBezTo>
                <a:close/>
                <a:moveTo>
                  <a:pt x="24666" y="21254"/>
                </a:moveTo>
                <a:lnTo>
                  <a:pt x="24666" y="25314"/>
                </a:lnTo>
                <a:lnTo>
                  <a:pt x="20087" y="25314"/>
                </a:lnTo>
                <a:lnTo>
                  <a:pt x="20087" y="21254"/>
                </a:lnTo>
                <a:close/>
                <a:moveTo>
                  <a:pt x="29893" y="21254"/>
                </a:moveTo>
                <a:lnTo>
                  <a:pt x="29893" y="25314"/>
                </a:lnTo>
                <a:lnTo>
                  <a:pt x="25249" y="25314"/>
                </a:lnTo>
                <a:lnTo>
                  <a:pt x="25249" y="21254"/>
                </a:lnTo>
                <a:close/>
                <a:moveTo>
                  <a:pt x="34299" y="21254"/>
                </a:moveTo>
                <a:lnTo>
                  <a:pt x="34299" y="25314"/>
                </a:lnTo>
                <a:lnTo>
                  <a:pt x="30476" y="25314"/>
                </a:lnTo>
                <a:lnTo>
                  <a:pt x="30476" y="21254"/>
                </a:lnTo>
                <a:close/>
                <a:moveTo>
                  <a:pt x="38792" y="21254"/>
                </a:moveTo>
                <a:lnTo>
                  <a:pt x="38792" y="25314"/>
                </a:lnTo>
                <a:lnTo>
                  <a:pt x="34882" y="25314"/>
                </a:lnTo>
                <a:lnTo>
                  <a:pt x="34882" y="21254"/>
                </a:lnTo>
                <a:close/>
                <a:moveTo>
                  <a:pt x="43694" y="21254"/>
                </a:moveTo>
                <a:lnTo>
                  <a:pt x="43694" y="25314"/>
                </a:lnTo>
                <a:lnTo>
                  <a:pt x="39374" y="25314"/>
                </a:lnTo>
                <a:lnTo>
                  <a:pt x="39374" y="21254"/>
                </a:lnTo>
                <a:close/>
                <a:moveTo>
                  <a:pt x="48921" y="21254"/>
                </a:moveTo>
                <a:lnTo>
                  <a:pt x="48921" y="25314"/>
                </a:lnTo>
                <a:lnTo>
                  <a:pt x="44278" y="25314"/>
                </a:lnTo>
                <a:lnTo>
                  <a:pt x="44278" y="21254"/>
                </a:lnTo>
                <a:close/>
                <a:moveTo>
                  <a:pt x="53997" y="21254"/>
                </a:moveTo>
                <a:lnTo>
                  <a:pt x="53997" y="25314"/>
                </a:lnTo>
                <a:lnTo>
                  <a:pt x="49505" y="25314"/>
                </a:lnTo>
                <a:lnTo>
                  <a:pt x="49505" y="21254"/>
                </a:lnTo>
                <a:close/>
                <a:moveTo>
                  <a:pt x="14276" y="19115"/>
                </a:moveTo>
                <a:cubicBezTo>
                  <a:pt x="15486" y="19872"/>
                  <a:pt x="16695" y="20627"/>
                  <a:pt x="17927" y="21383"/>
                </a:cubicBezTo>
                <a:lnTo>
                  <a:pt x="17927" y="25358"/>
                </a:lnTo>
                <a:cubicBezTo>
                  <a:pt x="16695" y="24796"/>
                  <a:pt x="15486" y="24235"/>
                  <a:pt x="14276" y="23673"/>
                </a:cubicBezTo>
                <a:lnTo>
                  <a:pt x="14276" y="19115"/>
                </a:lnTo>
                <a:close/>
                <a:moveTo>
                  <a:pt x="2181" y="18921"/>
                </a:moveTo>
                <a:cubicBezTo>
                  <a:pt x="3261" y="19417"/>
                  <a:pt x="4341" y="19915"/>
                  <a:pt x="5400" y="20411"/>
                </a:cubicBezTo>
                <a:lnTo>
                  <a:pt x="5400" y="26458"/>
                </a:lnTo>
                <a:cubicBezTo>
                  <a:pt x="4341" y="26178"/>
                  <a:pt x="3261" y="25876"/>
                  <a:pt x="2181" y="25574"/>
                </a:cubicBezTo>
                <a:lnTo>
                  <a:pt x="2181" y="18921"/>
                </a:lnTo>
                <a:close/>
                <a:moveTo>
                  <a:pt x="70888" y="19224"/>
                </a:moveTo>
                <a:lnTo>
                  <a:pt x="70888" y="25746"/>
                </a:lnTo>
                <a:cubicBezTo>
                  <a:pt x="70024" y="25983"/>
                  <a:pt x="69181" y="26222"/>
                  <a:pt x="68317" y="26458"/>
                </a:cubicBezTo>
                <a:lnTo>
                  <a:pt x="68317" y="20411"/>
                </a:lnTo>
                <a:cubicBezTo>
                  <a:pt x="69181" y="20001"/>
                  <a:pt x="70024" y="19612"/>
                  <a:pt x="70888" y="19224"/>
                </a:cubicBezTo>
                <a:close/>
                <a:moveTo>
                  <a:pt x="6135" y="20736"/>
                </a:moveTo>
                <a:cubicBezTo>
                  <a:pt x="7258" y="21254"/>
                  <a:pt x="8358" y="21772"/>
                  <a:pt x="9481" y="22268"/>
                </a:cubicBezTo>
                <a:lnTo>
                  <a:pt x="9481" y="27604"/>
                </a:lnTo>
                <a:cubicBezTo>
                  <a:pt x="8358" y="27279"/>
                  <a:pt x="7258" y="26977"/>
                  <a:pt x="6135" y="26674"/>
                </a:cubicBezTo>
                <a:lnTo>
                  <a:pt x="6135" y="20736"/>
                </a:lnTo>
                <a:close/>
                <a:moveTo>
                  <a:pt x="67582" y="20736"/>
                </a:moveTo>
                <a:lnTo>
                  <a:pt x="67582" y="26674"/>
                </a:lnTo>
                <a:cubicBezTo>
                  <a:pt x="66482" y="26977"/>
                  <a:pt x="65358" y="27279"/>
                  <a:pt x="64256" y="27604"/>
                </a:cubicBezTo>
                <a:lnTo>
                  <a:pt x="64256" y="22268"/>
                </a:lnTo>
                <a:cubicBezTo>
                  <a:pt x="65358" y="21772"/>
                  <a:pt x="66482" y="21254"/>
                  <a:pt x="67582" y="20736"/>
                </a:cubicBezTo>
                <a:close/>
                <a:moveTo>
                  <a:pt x="10195" y="22614"/>
                </a:moveTo>
                <a:cubicBezTo>
                  <a:pt x="11318" y="23111"/>
                  <a:pt x="12419" y="23630"/>
                  <a:pt x="13542" y="24148"/>
                </a:cubicBezTo>
                <a:lnTo>
                  <a:pt x="13542" y="28727"/>
                </a:lnTo>
                <a:cubicBezTo>
                  <a:pt x="12419" y="28425"/>
                  <a:pt x="11318" y="28100"/>
                  <a:pt x="10195" y="27797"/>
                </a:cubicBezTo>
                <a:lnTo>
                  <a:pt x="10195" y="22614"/>
                </a:lnTo>
                <a:close/>
                <a:moveTo>
                  <a:pt x="63522" y="22614"/>
                </a:moveTo>
                <a:lnTo>
                  <a:pt x="63522" y="27797"/>
                </a:lnTo>
                <a:cubicBezTo>
                  <a:pt x="62421" y="28100"/>
                  <a:pt x="61298" y="28425"/>
                  <a:pt x="60175" y="28727"/>
                </a:cubicBezTo>
                <a:lnTo>
                  <a:pt x="60175" y="24148"/>
                </a:lnTo>
                <a:cubicBezTo>
                  <a:pt x="61298" y="23630"/>
                  <a:pt x="62421" y="23111"/>
                  <a:pt x="63522" y="22614"/>
                </a:cubicBezTo>
                <a:close/>
                <a:moveTo>
                  <a:pt x="59461" y="24471"/>
                </a:moveTo>
                <a:lnTo>
                  <a:pt x="59461" y="28921"/>
                </a:lnTo>
                <a:cubicBezTo>
                  <a:pt x="58360" y="29223"/>
                  <a:pt x="57281" y="29525"/>
                  <a:pt x="56178" y="29850"/>
                </a:cubicBezTo>
                <a:lnTo>
                  <a:pt x="56178" y="25983"/>
                </a:lnTo>
                <a:cubicBezTo>
                  <a:pt x="57281" y="25487"/>
                  <a:pt x="58360" y="24990"/>
                  <a:pt x="59461" y="24471"/>
                </a:cubicBezTo>
                <a:close/>
                <a:moveTo>
                  <a:pt x="14276" y="24471"/>
                </a:moveTo>
                <a:cubicBezTo>
                  <a:pt x="15486" y="25033"/>
                  <a:pt x="16695" y="25594"/>
                  <a:pt x="17927" y="26156"/>
                </a:cubicBezTo>
                <a:lnTo>
                  <a:pt x="17927" y="29937"/>
                </a:lnTo>
                <a:cubicBezTo>
                  <a:pt x="16695" y="29612"/>
                  <a:pt x="15486" y="29266"/>
                  <a:pt x="14276" y="28921"/>
                </a:cubicBezTo>
                <a:lnTo>
                  <a:pt x="14276" y="24471"/>
                </a:lnTo>
                <a:close/>
                <a:moveTo>
                  <a:pt x="24666" y="25897"/>
                </a:moveTo>
                <a:lnTo>
                  <a:pt x="24666" y="29980"/>
                </a:lnTo>
                <a:lnTo>
                  <a:pt x="20087" y="29980"/>
                </a:lnTo>
                <a:lnTo>
                  <a:pt x="20087" y="25897"/>
                </a:lnTo>
                <a:close/>
                <a:moveTo>
                  <a:pt x="29893" y="25897"/>
                </a:moveTo>
                <a:lnTo>
                  <a:pt x="29893" y="29980"/>
                </a:lnTo>
                <a:lnTo>
                  <a:pt x="25249" y="29980"/>
                </a:lnTo>
                <a:lnTo>
                  <a:pt x="25249" y="25897"/>
                </a:lnTo>
                <a:close/>
                <a:moveTo>
                  <a:pt x="34299" y="25897"/>
                </a:moveTo>
                <a:lnTo>
                  <a:pt x="34299" y="29980"/>
                </a:lnTo>
                <a:lnTo>
                  <a:pt x="30476" y="29980"/>
                </a:lnTo>
                <a:lnTo>
                  <a:pt x="30476" y="25897"/>
                </a:lnTo>
                <a:close/>
                <a:moveTo>
                  <a:pt x="38792" y="25897"/>
                </a:moveTo>
                <a:lnTo>
                  <a:pt x="38792" y="29980"/>
                </a:lnTo>
                <a:lnTo>
                  <a:pt x="34882" y="29980"/>
                </a:lnTo>
                <a:lnTo>
                  <a:pt x="34882" y="25897"/>
                </a:lnTo>
                <a:close/>
                <a:moveTo>
                  <a:pt x="43694" y="25897"/>
                </a:moveTo>
                <a:lnTo>
                  <a:pt x="43694" y="29980"/>
                </a:lnTo>
                <a:lnTo>
                  <a:pt x="39374" y="29980"/>
                </a:lnTo>
                <a:lnTo>
                  <a:pt x="39374" y="25897"/>
                </a:lnTo>
                <a:close/>
                <a:moveTo>
                  <a:pt x="48921" y="25897"/>
                </a:moveTo>
                <a:lnTo>
                  <a:pt x="48921" y="29980"/>
                </a:lnTo>
                <a:lnTo>
                  <a:pt x="44278" y="29980"/>
                </a:lnTo>
                <a:lnTo>
                  <a:pt x="44278" y="25897"/>
                </a:lnTo>
                <a:close/>
                <a:moveTo>
                  <a:pt x="53997" y="25897"/>
                </a:moveTo>
                <a:lnTo>
                  <a:pt x="53997" y="29980"/>
                </a:lnTo>
                <a:lnTo>
                  <a:pt x="49505" y="29980"/>
                </a:lnTo>
                <a:lnTo>
                  <a:pt x="49505" y="25897"/>
                </a:lnTo>
                <a:close/>
                <a:moveTo>
                  <a:pt x="2181" y="26329"/>
                </a:moveTo>
                <a:cubicBezTo>
                  <a:pt x="3261" y="26631"/>
                  <a:pt x="4341" y="26913"/>
                  <a:pt x="5400" y="27215"/>
                </a:cubicBezTo>
                <a:lnTo>
                  <a:pt x="5400" y="33176"/>
                </a:lnTo>
                <a:cubicBezTo>
                  <a:pt x="4341" y="33090"/>
                  <a:pt x="3261" y="33004"/>
                  <a:pt x="2181" y="32917"/>
                </a:cubicBezTo>
                <a:lnTo>
                  <a:pt x="2181" y="26329"/>
                </a:lnTo>
                <a:close/>
                <a:moveTo>
                  <a:pt x="70888" y="26502"/>
                </a:moveTo>
                <a:lnTo>
                  <a:pt x="70888" y="32960"/>
                </a:lnTo>
                <a:cubicBezTo>
                  <a:pt x="70024" y="33047"/>
                  <a:pt x="69181" y="33111"/>
                  <a:pt x="68317" y="33176"/>
                </a:cubicBezTo>
                <a:lnTo>
                  <a:pt x="68317" y="27215"/>
                </a:lnTo>
                <a:cubicBezTo>
                  <a:pt x="69181" y="26977"/>
                  <a:pt x="70024" y="26740"/>
                  <a:pt x="70888" y="26502"/>
                </a:cubicBezTo>
                <a:close/>
                <a:moveTo>
                  <a:pt x="6135" y="27431"/>
                </a:moveTo>
                <a:cubicBezTo>
                  <a:pt x="7258" y="27734"/>
                  <a:pt x="8358" y="28036"/>
                  <a:pt x="9481" y="28359"/>
                </a:cubicBezTo>
                <a:lnTo>
                  <a:pt x="9481" y="33522"/>
                </a:lnTo>
                <a:cubicBezTo>
                  <a:pt x="8358" y="33436"/>
                  <a:pt x="7258" y="33327"/>
                  <a:pt x="6135" y="33240"/>
                </a:cubicBezTo>
                <a:lnTo>
                  <a:pt x="6135" y="27431"/>
                </a:lnTo>
                <a:close/>
                <a:moveTo>
                  <a:pt x="67582" y="27431"/>
                </a:moveTo>
                <a:lnTo>
                  <a:pt x="67582" y="33240"/>
                </a:lnTo>
                <a:cubicBezTo>
                  <a:pt x="66482" y="33327"/>
                  <a:pt x="65358" y="33436"/>
                  <a:pt x="64256" y="33522"/>
                </a:cubicBezTo>
                <a:lnTo>
                  <a:pt x="64256" y="28359"/>
                </a:lnTo>
                <a:cubicBezTo>
                  <a:pt x="65358" y="28036"/>
                  <a:pt x="66482" y="27734"/>
                  <a:pt x="67582" y="27431"/>
                </a:cubicBezTo>
                <a:close/>
                <a:moveTo>
                  <a:pt x="10195" y="28554"/>
                </a:moveTo>
                <a:cubicBezTo>
                  <a:pt x="11318" y="28857"/>
                  <a:pt x="12419" y="29180"/>
                  <a:pt x="13542" y="29482"/>
                </a:cubicBezTo>
                <a:lnTo>
                  <a:pt x="13542" y="33845"/>
                </a:lnTo>
                <a:cubicBezTo>
                  <a:pt x="12419" y="33759"/>
                  <a:pt x="11318" y="33672"/>
                  <a:pt x="10195" y="33586"/>
                </a:cubicBezTo>
                <a:lnTo>
                  <a:pt x="10195" y="28554"/>
                </a:lnTo>
                <a:close/>
                <a:moveTo>
                  <a:pt x="63522" y="28554"/>
                </a:moveTo>
                <a:lnTo>
                  <a:pt x="63522" y="33586"/>
                </a:lnTo>
                <a:cubicBezTo>
                  <a:pt x="62421" y="33672"/>
                  <a:pt x="61298" y="33759"/>
                  <a:pt x="60175" y="33845"/>
                </a:cubicBezTo>
                <a:lnTo>
                  <a:pt x="60175" y="29482"/>
                </a:lnTo>
                <a:cubicBezTo>
                  <a:pt x="61298" y="29180"/>
                  <a:pt x="62421" y="28857"/>
                  <a:pt x="63522" y="28554"/>
                </a:cubicBezTo>
                <a:close/>
                <a:moveTo>
                  <a:pt x="24666" y="30541"/>
                </a:moveTo>
                <a:lnTo>
                  <a:pt x="24666" y="34040"/>
                </a:lnTo>
                <a:lnTo>
                  <a:pt x="20087" y="34040"/>
                </a:lnTo>
                <a:lnTo>
                  <a:pt x="20087" y="30541"/>
                </a:lnTo>
                <a:close/>
                <a:moveTo>
                  <a:pt x="29893" y="30541"/>
                </a:moveTo>
                <a:lnTo>
                  <a:pt x="29893" y="34040"/>
                </a:lnTo>
                <a:lnTo>
                  <a:pt x="25249" y="34040"/>
                </a:lnTo>
                <a:lnTo>
                  <a:pt x="25249" y="30541"/>
                </a:lnTo>
                <a:close/>
                <a:moveTo>
                  <a:pt x="34299" y="30541"/>
                </a:moveTo>
                <a:lnTo>
                  <a:pt x="34299" y="34040"/>
                </a:lnTo>
                <a:lnTo>
                  <a:pt x="30476" y="34040"/>
                </a:lnTo>
                <a:lnTo>
                  <a:pt x="30476" y="30541"/>
                </a:lnTo>
                <a:close/>
                <a:moveTo>
                  <a:pt x="38792" y="30541"/>
                </a:moveTo>
                <a:lnTo>
                  <a:pt x="38792" y="34040"/>
                </a:lnTo>
                <a:lnTo>
                  <a:pt x="34882" y="34040"/>
                </a:lnTo>
                <a:lnTo>
                  <a:pt x="34882" y="30541"/>
                </a:lnTo>
                <a:close/>
                <a:moveTo>
                  <a:pt x="43694" y="30541"/>
                </a:moveTo>
                <a:lnTo>
                  <a:pt x="43694" y="34040"/>
                </a:lnTo>
                <a:lnTo>
                  <a:pt x="39374" y="34040"/>
                </a:lnTo>
                <a:lnTo>
                  <a:pt x="39374" y="30541"/>
                </a:lnTo>
                <a:close/>
                <a:moveTo>
                  <a:pt x="48921" y="30541"/>
                </a:moveTo>
                <a:lnTo>
                  <a:pt x="48921" y="34040"/>
                </a:lnTo>
                <a:lnTo>
                  <a:pt x="44278" y="34040"/>
                </a:lnTo>
                <a:lnTo>
                  <a:pt x="44278" y="30541"/>
                </a:lnTo>
                <a:close/>
                <a:moveTo>
                  <a:pt x="53997" y="30541"/>
                </a:moveTo>
                <a:lnTo>
                  <a:pt x="53997" y="34040"/>
                </a:lnTo>
                <a:lnTo>
                  <a:pt x="49505" y="34040"/>
                </a:lnTo>
                <a:lnTo>
                  <a:pt x="49505" y="30541"/>
                </a:lnTo>
                <a:close/>
                <a:moveTo>
                  <a:pt x="59461" y="29677"/>
                </a:moveTo>
                <a:lnTo>
                  <a:pt x="59461" y="33911"/>
                </a:lnTo>
                <a:cubicBezTo>
                  <a:pt x="58360" y="33997"/>
                  <a:pt x="57281" y="34104"/>
                  <a:pt x="56178" y="34191"/>
                </a:cubicBezTo>
                <a:lnTo>
                  <a:pt x="56178" y="30585"/>
                </a:lnTo>
                <a:cubicBezTo>
                  <a:pt x="57281" y="30282"/>
                  <a:pt x="58360" y="29980"/>
                  <a:pt x="59461" y="29677"/>
                </a:cubicBezTo>
                <a:close/>
                <a:moveTo>
                  <a:pt x="14276" y="29677"/>
                </a:moveTo>
                <a:cubicBezTo>
                  <a:pt x="15486" y="30023"/>
                  <a:pt x="16695" y="30369"/>
                  <a:pt x="17927" y="30692"/>
                </a:cubicBezTo>
                <a:lnTo>
                  <a:pt x="17927" y="34213"/>
                </a:lnTo>
                <a:cubicBezTo>
                  <a:pt x="16695" y="34127"/>
                  <a:pt x="15486" y="34018"/>
                  <a:pt x="14276" y="33911"/>
                </a:cubicBezTo>
                <a:lnTo>
                  <a:pt x="14276" y="29677"/>
                </a:lnTo>
                <a:close/>
                <a:moveTo>
                  <a:pt x="24666" y="34623"/>
                </a:moveTo>
                <a:lnTo>
                  <a:pt x="24666" y="38101"/>
                </a:lnTo>
                <a:lnTo>
                  <a:pt x="20087" y="38101"/>
                </a:lnTo>
                <a:lnTo>
                  <a:pt x="20087" y="34623"/>
                </a:lnTo>
                <a:close/>
                <a:moveTo>
                  <a:pt x="29893" y="34623"/>
                </a:moveTo>
                <a:lnTo>
                  <a:pt x="29893" y="38101"/>
                </a:lnTo>
                <a:lnTo>
                  <a:pt x="25249" y="38101"/>
                </a:lnTo>
                <a:lnTo>
                  <a:pt x="25249" y="34623"/>
                </a:lnTo>
                <a:close/>
                <a:moveTo>
                  <a:pt x="34299" y="34623"/>
                </a:moveTo>
                <a:lnTo>
                  <a:pt x="34299" y="38101"/>
                </a:lnTo>
                <a:lnTo>
                  <a:pt x="30476" y="38101"/>
                </a:lnTo>
                <a:lnTo>
                  <a:pt x="30476" y="34623"/>
                </a:lnTo>
                <a:close/>
                <a:moveTo>
                  <a:pt x="38792" y="34623"/>
                </a:moveTo>
                <a:lnTo>
                  <a:pt x="38792" y="38101"/>
                </a:lnTo>
                <a:lnTo>
                  <a:pt x="34882" y="38101"/>
                </a:lnTo>
                <a:lnTo>
                  <a:pt x="34882" y="34623"/>
                </a:lnTo>
                <a:close/>
                <a:moveTo>
                  <a:pt x="43694" y="34623"/>
                </a:moveTo>
                <a:lnTo>
                  <a:pt x="43694" y="38101"/>
                </a:lnTo>
                <a:lnTo>
                  <a:pt x="39374" y="38101"/>
                </a:lnTo>
                <a:lnTo>
                  <a:pt x="39374" y="34623"/>
                </a:lnTo>
                <a:close/>
                <a:moveTo>
                  <a:pt x="48921" y="34623"/>
                </a:moveTo>
                <a:lnTo>
                  <a:pt x="48921" y="38101"/>
                </a:lnTo>
                <a:lnTo>
                  <a:pt x="44278" y="38101"/>
                </a:lnTo>
                <a:lnTo>
                  <a:pt x="44278" y="34623"/>
                </a:lnTo>
                <a:close/>
                <a:moveTo>
                  <a:pt x="53997" y="34623"/>
                </a:moveTo>
                <a:lnTo>
                  <a:pt x="53997" y="38101"/>
                </a:lnTo>
                <a:lnTo>
                  <a:pt x="49505" y="38101"/>
                </a:lnTo>
                <a:lnTo>
                  <a:pt x="49505" y="34623"/>
                </a:lnTo>
                <a:close/>
                <a:moveTo>
                  <a:pt x="14276" y="34645"/>
                </a:moveTo>
                <a:cubicBezTo>
                  <a:pt x="15486" y="34732"/>
                  <a:pt x="16695" y="34839"/>
                  <a:pt x="17927" y="34948"/>
                </a:cubicBezTo>
                <a:lnTo>
                  <a:pt x="17927" y="37928"/>
                </a:lnTo>
                <a:cubicBezTo>
                  <a:pt x="16695" y="38101"/>
                  <a:pt x="15486" y="38274"/>
                  <a:pt x="14276" y="38447"/>
                </a:cubicBezTo>
                <a:lnTo>
                  <a:pt x="14276" y="34645"/>
                </a:lnTo>
                <a:close/>
                <a:moveTo>
                  <a:pt x="59461" y="34645"/>
                </a:moveTo>
                <a:lnTo>
                  <a:pt x="59461" y="38447"/>
                </a:lnTo>
                <a:cubicBezTo>
                  <a:pt x="58360" y="38295"/>
                  <a:pt x="57281" y="38144"/>
                  <a:pt x="56178" y="37971"/>
                </a:cubicBezTo>
                <a:lnTo>
                  <a:pt x="56178" y="34904"/>
                </a:lnTo>
                <a:cubicBezTo>
                  <a:pt x="57281" y="34818"/>
                  <a:pt x="58360" y="34732"/>
                  <a:pt x="59461" y="34645"/>
                </a:cubicBezTo>
                <a:close/>
                <a:moveTo>
                  <a:pt x="10195" y="34300"/>
                </a:moveTo>
                <a:cubicBezTo>
                  <a:pt x="11318" y="34386"/>
                  <a:pt x="12419" y="34493"/>
                  <a:pt x="13542" y="34580"/>
                </a:cubicBezTo>
                <a:lnTo>
                  <a:pt x="13542" y="38554"/>
                </a:lnTo>
                <a:cubicBezTo>
                  <a:pt x="12419" y="38726"/>
                  <a:pt x="11318" y="38879"/>
                  <a:pt x="10195" y="39051"/>
                </a:cubicBezTo>
                <a:lnTo>
                  <a:pt x="10195" y="34300"/>
                </a:lnTo>
                <a:close/>
                <a:moveTo>
                  <a:pt x="63522" y="34300"/>
                </a:moveTo>
                <a:lnTo>
                  <a:pt x="63522" y="39051"/>
                </a:lnTo>
                <a:cubicBezTo>
                  <a:pt x="62421" y="38879"/>
                  <a:pt x="61298" y="38726"/>
                  <a:pt x="60175" y="38554"/>
                </a:cubicBezTo>
                <a:lnTo>
                  <a:pt x="60175" y="34580"/>
                </a:lnTo>
                <a:cubicBezTo>
                  <a:pt x="61298" y="34493"/>
                  <a:pt x="62421" y="34386"/>
                  <a:pt x="63522" y="34300"/>
                </a:cubicBezTo>
                <a:close/>
                <a:moveTo>
                  <a:pt x="6135" y="33975"/>
                </a:moveTo>
                <a:cubicBezTo>
                  <a:pt x="7258" y="34061"/>
                  <a:pt x="8358" y="34148"/>
                  <a:pt x="9481" y="34234"/>
                </a:cubicBezTo>
                <a:lnTo>
                  <a:pt x="9481" y="39158"/>
                </a:lnTo>
                <a:cubicBezTo>
                  <a:pt x="8358" y="39311"/>
                  <a:pt x="7258" y="39461"/>
                  <a:pt x="6135" y="39634"/>
                </a:cubicBezTo>
                <a:lnTo>
                  <a:pt x="6135" y="33975"/>
                </a:lnTo>
                <a:close/>
                <a:moveTo>
                  <a:pt x="67582" y="33975"/>
                </a:moveTo>
                <a:lnTo>
                  <a:pt x="67582" y="39634"/>
                </a:lnTo>
                <a:cubicBezTo>
                  <a:pt x="66482" y="39461"/>
                  <a:pt x="65358" y="39311"/>
                  <a:pt x="64256" y="39158"/>
                </a:cubicBezTo>
                <a:lnTo>
                  <a:pt x="64256" y="34234"/>
                </a:lnTo>
                <a:cubicBezTo>
                  <a:pt x="65358" y="34148"/>
                  <a:pt x="66482" y="34061"/>
                  <a:pt x="67582" y="33975"/>
                </a:cubicBezTo>
                <a:close/>
                <a:moveTo>
                  <a:pt x="70888" y="33695"/>
                </a:moveTo>
                <a:lnTo>
                  <a:pt x="70888" y="40109"/>
                </a:lnTo>
                <a:cubicBezTo>
                  <a:pt x="70024" y="39979"/>
                  <a:pt x="69181" y="39872"/>
                  <a:pt x="68317" y="39742"/>
                </a:cubicBezTo>
                <a:lnTo>
                  <a:pt x="68317" y="33911"/>
                </a:lnTo>
                <a:cubicBezTo>
                  <a:pt x="69181" y="33845"/>
                  <a:pt x="70024" y="33759"/>
                  <a:pt x="70888" y="33695"/>
                </a:cubicBezTo>
                <a:close/>
                <a:moveTo>
                  <a:pt x="2181" y="33629"/>
                </a:moveTo>
                <a:cubicBezTo>
                  <a:pt x="3261" y="33738"/>
                  <a:pt x="4341" y="33824"/>
                  <a:pt x="5400" y="33911"/>
                </a:cubicBezTo>
                <a:lnTo>
                  <a:pt x="5400" y="39742"/>
                </a:lnTo>
                <a:cubicBezTo>
                  <a:pt x="4341" y="39893"/>
                  <a:pt x="3261" y="40045"/>
                  <a:pt x="2181" y="40195"/>
                </a:cubicBezTo>
                <a:lnTo>
                  <a:pt x="2181" y="33629"/>
                </a:lnTo>
                <a:close/>
                <a:moveTo>
                  <a:pt x="24666" y="38683"/>
                </a:moveTo>
                <a:lnTo>
                  <a:pt x="24666" y="40800"/>
                </a:lnTo>
                <a:lnTo>
                  <a:pt x="20087" y="40800"/>
                </a:lnTo>
                <a:lnTo>
                  <a:pt x="20087" y="38683"/>
                </a:lnTo>
                <a:close/>
                <a:moveTo>
                  <a:pt x="29893" y="38683"/>
                </a:moveTo>
                <a:lnTo>
                  <a:pt x="29893" y="40800"/>
                </a:lnTo>
                <a:lnTo>
                  <a:pt x="25249" y="40800"/>
                </a:lnTo>
                <a:lnTo>
                  <a:pt x="25249" y="38683"/>
                </a:lnTo>
                <a:close/>
                <a:moveTo>
                  <a:pt x="34299" y="38683"/>
                </a:moveTo>
                <a:lnTo>
                  <a:pt x="34299" y="40800"/>
                </a:lnTo>
                <a:lnTo>
                  <a:pt x="30476" y="40800"/>
                </a:lnTo>
                <a:lnTo>
                  <a:pt x="30476" y="38683"/>
                </a:lnTo>
                <a:close/>
                <a:moveTo>
                  <a:pt x="38792" y="38683"/>
                </a:moveTo>
                <a:lnTo>
                  <a:pt x="38792" y="40800"/>
                </a:lnTo>
                <a:lnTo>
                  <a:pt x="34882" y="40800"/>
                </a:lnTo>
                <a:lnTo>
                  <a:pt x="34882" y="38683"/>
                </a:lnTo>
                <a:close/>
                <a:moveTo>
                  <a:pt x="43694" y="38683"/>
                </a:moveTo>
                <a:lnTo>
                  <a:pt x="43694" y="40800"/>
                </a:lnTo>
                <a:lnTo>
                  <a:pt x="39374" y="40800"/>
                </a:lnTo>
                <a:lnTo>
                  <a:pt x="39374" y="38683"/>
                </a:lnTo>
                <a:close/>
                <a:moveTo>
                  <a:pt x="48921" y="38683"/>
                </a:moveTo>
                <a:lnTo>
                  <a:pt x="48921" y="40800"/>
                </a:lnTo>
                <a:lnTo>
                  <a:pt x="44278" y="40800"/>
                </a:lnTo>
                <a:lnTo>
                  <a:pt x="44278" y="38683"/>
                </a:lnTo>
                <a:close/>
                <a:moveTo>
                  <a:pt x="53997" y="38683"/>
                </a:moveTo>
                <a:lnTo>
                  <a:pt x="53997" y="40800"/>
                </a:lnTo>
                <a:lnTo>
                  <a:pt x="49505" y="40800"/>
                </a:lnTo>
                <a:lnTo>
                  <a:pt x="49505" y="38683"/>
                </a:lnTo>
                <a:close/>
                <a:moveTo>
                  <a:pt x="17927" y="38663"/>
                </a:moveTo>
                <a:lnTo>
                  <a:pt x="17927" y="40477"/>
                </a:lnTo>
                <a:cubicBezTo>
                  <a:pt x="16695" y="40973"/>
                  <a:pt x="15486" y="41470"/>
                  <a:pt x="14276" y="41966"/>
                </a:cubicBezTo>
                <a:lnTo>
                  <a:pt x="14276" y="39181"/>
                </a:lnTo>
                <a:cubicBezTo>
                  <a:pt x="15486" y="39008"/>
                  <a:pt x="16695" y="38835"/>
                  <a:pt x="17927" y="38663"/>
                </a:cubicBezTo>
                <a:close/>
                <a:moveTo>
                  <a:pt x="56178" y="38706"/>
                </a:moveTo>
                <a:cubicBezTo>
                  <a:pt x="57281" y="38856"/>
                  <a:pt x="58360" y="39029"/>
                  <a:pt x="59461" y="39181"/>
                </a:cubicBezTo>
                <a:lnTo>
                  <a:pt x="59461" y="41966"/>
                </a:lnTo>
                <a:cubicBezTo>
                  <a:pt x="58360" y="41514"/>
                  <a:pt x="57281" y="41082"/>
                  <a:pt x="56178" y="40627"/>
                </a:cubicBezTo>
                <a:lnTo>
                  <a:pt x="56178" y="38706"/>
                </a:lnTo>
                <a:close/>
                <a:moveTo>
                  <a:pt x="13542" y="39288"/>
                </a:moveTo>
                <a:lnTo>
                  <a:pt x="13542" y="42248"/>
                </a:lnTo>
                <a:cubicBezTo>
                  <a:pt x="12419" y="42701"/>
                  <a:pt x="11318" y="43155"/>
                  <a:pt x="10195" y="43608"/>
                </a:cubicBezTo>
                <a:lnTo>
                  <a:pt x="10195" y="39763"/>
                </a:lnTo>
                <a:cubicBezTo>
                  <a:pt x="11318" y="39613"/>
                  <a:pt x="12419" y="39440"/>
                  <a:pt x="13542" y="39288"/>
                </a:cubicBezTo>
                <a:close/>
                <a:moveTo>
                  <a:pt x="60175" y="39288"/>
                </a:moveTo>
                <a:cubicBezTo>
                  <a:pt x="61298" y="39440"/>
                  <a:pt x="62421" y="39613"/>
                  <a:pt x="63522" y="39763"/>
                </a:cubicBezTo>
                <a:lnTo>
                  <a:pt x="63522" y="43608"/>
                </a:lnTo>
                <a:cubicBezTo>
                  <a:pt x="62421" y="43155"/>
                  <a:pt x="61298" y="42701"/>
                  <a:pt x="60175" y="42248"/>
                </a:cubicBezTo>
                <a:lnTo>
                  <a:pt x="60175" y="39288"/>
                </a:lnTo>
                <a:close/>
                <a:moveTo>
                  <a:pt x="9481" y="39872"/>
                </a:moveTo>
                <a:lnTo>
                  <a:pt x="9481" y="43910"/>
                </a:lnTo>
                <a:cubicBezTo>
                  <a:pt x="8358" y="44342"/>
                  <a:pt x="7258" y="44797"/>
                  <a:pt x="6135" y="45249"/>
                </a:cubicBezTo>
                <a:lnTo>
                  <a:pt x="6135" y="40368"/>
                </a:lnTo>
                <a:cubicBezTo>
                  <a:pt x="7258" y="40195"/>
                  <a:pt x="8358" y="40045"/>
                  <a:pt x="9481" y="39872"/>
                </a:cubicBezTo>
                <a:close/>
                <a:moveTo>
                  <a:pt x="64256" y="39872"/>
                </a:moveTo>
                <a:cubicBezTo>
                  <a:pt x="65358" y="40045"/>
                  <a:pt x="66482" y="40195"/>
                  <a:pt x="67582" y="40368"/>
                </a:cubicBezTo>
                <a:lnTo>
                  <a:pt x="67582" y="45249"/>
                </a:lnTo>
                <a:cubicBezTo>
                  <a:pt x="66482" y="44797"/>
                  <a:pt x="65358" y="44342"/>
                  <a:pt x="64256" y="43910"/>
                </a:cubicBezTo>
                <a:lnTo>
                  <a:pt x="64256" y="39872"/>
                </a:lnTo>
                <a:close/>
                <a:moveTo>
                  <a:pt x="68317" y="40477"/>
                </a:moveTo>
                <a:cubicBezTo>
                  <a:pt x="69181" y="40584"/>
                  <a:pt x="70024" y="40714"/>
                  <a:pt x="70888" y="40843"/>
                </a:cubicBezTo>
                <a:lnTo>
                  <a:pt x="70888" y="46588"/>
                </a:lnTo>
                <a:cubicBezTo>
                  <a:pt x="70024" y="46243"/>
                  <a:pt x="69181" y="45897"/>
                  <a:pt x="68317" y="45552"/>
                </a:cubicBezTo>
                <a:lnTo>
                  <a:pt x="68317" y="40477"/>
                </a:lnTo>
                <a:close/>
                <a:moveTo>
                  <a:pt x="5400" y="40477"/>
                </a:moveTo>
                <a:lnTo>
                  <a:pt x="5400" y="45552"/>
                </a:lnTo>
                <a:cubicBezTo>
                  <a:pt x="4341" y="45984"/>
                  <a:pt x="3261" y="46416"/>
                  <a:pt x="2181" y="46848"/>
                </a:cubicBezTo>
                <a:lnTo>
                  <a:pt x="2181" y="40930"/>
                </a:lnTo>
                <a:cubicBezTo>
                  <a:pt x="3261" y="40779"/>
                  <a:pt x="4341" y="40627"/>
                  <a:pt x="5400" y="40477"/>
                </a:cubicBezTo>
                <a:close/>
                <a:moveTo>
                  <a:pt x="1101" y="1"/>
                </a:moveTo>
                <a:cubicBezTo>
                  <a:pt x="496" y="1"/>
                  <a:pt x="0" y="497"/>
                  <a:pt x="0" y="1101"/>
                </a:cubicBezTo>
                <a:lnTo>
                  <a:pt x="0" y="47020"/>
                </a:lnTo>
                <a:cubicBezTo>
                  <a:pt x="0" y="47648"/>
                  <a:pt x="432" y="47993"/>
                  <a:pt x="908" y="48057"/>
                </a:cubicBezTo>
                <a:cubicBezTo>
                  <a:pt x="951" y="48080"/>
                  <a:pt x="994" y="48080"/>
                  <a:pt x="1058" y="48080"/>
                </a:cubicBezTo>
                <a:cubicBezTo>
                  <a:pt x="1360" y="48080"/>
                  <a:pt x="1685" y="47971"/>
                  <a:pt x="1901" y="47734"/>
                </a:cubicBezTo>
                <a:cubicBezTo>
                  <a:pt x="3131" y="47259"/>
                  <a:pt x="4341" y="46761"/>
                  <a:pt x="5551" y="46265"/>
                </a:cubicBezTo>
                <a:cubicBezTo>
                  <a:pt x="5620" y="46307"/>
                  <a:pt x="5700" y="46328"/>
                  <a:pt x="5778" y="46328"/>
                </a:cubicBezTo>
                <a:cubicBezTo>
                  <a:pt x="5944" y="46328"/>
                  <a:pt x="6098" y="46232"/>
                  <a:pt x="6112" y="46027"/>
                </a:cubicBezTo>
                <a:cubicBezTo>
                  <a:pt x="7322" y="45552"/>
                  <a:pt x="8531" y="45056"/>
                  <a:pt x="9741" y="44581"/>
                </a:cubicBezTo>
                <a:cubicBezTo>
                  <a:pt x="9772" y="44589"/>
                  <a:pt x="9804" y="44594"/>
                  <a:pt x="9837" y="44594"/>
                </a:cubicBezTo>
                <a:cubicBezTo>
                  <a:pt x="9966" y="44594"/>
                  <a:pt x="10100" y="44528"/>
                  <a:pt x="10152" y="44408"/>
                </a:cubicBezTo>
                <a:cubicBezTo>
                  <a:pt x="12765" y="43349"/>
                  <a:pt x="15356" y="42291"/>
                  <a:pt x="17971" y="41232"/>
                </a:cubicBezTo>
                <a:cubicBezTo>
                  <a:pt x="18108" y="41725"/>
                  <a:pt x="18568" y="41975"/>
                  <a:pt x="19024" y="41975"/>
                </a:cubicBezTo>
                <a:cubicBezTo>
                  <a:pt x="19427" y="41975"/>
                  <a:pt x="19828" y="41779"/>
                  <a:pt x="20001" y="41384"/>
                </a:cubicBezTo>
                <a:lnTo>
                  <a:pt x="54084" y="41384"/>
                </a:lnTo>
                <a:cubicBezTo>
                  <a:pt x="54267" y="41783"/>
                  <a:pt x="54677" y="41983"/>
                  <a:pt x="55088" y="41983"/>
                </a:cubicBezTo>
                <a:cubicBezTo>
                  <a:pt x="55498" y="41983"/>
                  <a:pt x="55909" y="41783"/>
                  <a:pt x="56092" y="41384"/>
                </a:cubicBezTo>
                <a:cubicBezTo>
                  <a:pt x="58576" y="42378"/>
                  <a:pt x="61059" y="43392"/>
                  <a:pt x="63565" y="44408"/>
                </a:cubicBezTo>
                <a:cubicBezTo>
                  <a:pt x="63617" y="44528"/>
                  <a:pt x="63751" y="44594"/>
                  <a:pt x="63890" y="44594"/>
                </a:cubicBezTo>
                <a:cubicBezTo>
                  <a:pt x="63926" y="44594"/>
                  <a:pt x="63962" y="44589"/>
                  <a:pt x="63997" y="44581"/>
                </a:cubicBezTo>
                <a:cubicBezTo>
                  <a:pt x="65186" y="45056"/>
                  <a:pt x="66395" y="45552"/>
                  <a:pt x="67605" y="46027"/>
                </a:cubicBezTo>
                <a:cubicBezTo>
                  <a:pt x="67634" y="46232"/>
                  <a:pt x="67792" y="46328"/>
                  <a:pt x="67952" y="46328"/>
                </a:cubicBezTo>
                <a:cubicBezTo>
                  <a:pt x="68028" y="46328"/>
                  <a:pt x="68104" y="46307"/>
                  <a:pt x="68166" y="46265"/>
                </a:cubicBezTo>
                <a:cubicBezTo>
                  <a:pt x="69094" y="46632"/>
                  <a:pt x="70024" y="47020"/>
                  <a:pt x="70952" y="47388"/>
                </a:cubicBezTo>
                <a:cubicBezTo>
                  <a:pt x="71096" y="47851"/>
                  <a:pt x="71535" y="48078"/>
                  <a:pt x="71971" y="48078"/>
                </a:cubicBezTo>
                <a:cubicBezTo>
                  <a:pt x="72126" y="48078"/>
                  <a:pt x="72280" y="48050"/>
                  <a:pt x="72420" y="47993"/>
                </a:cubicBezTo>
                <a:cubicBezTo>
                  <a:pt x="72486" y="48014"/>
                  <a:pt x="72529" y="48036"/>
                  <a:pt x="72593" y="48057"/>
                </a:cubicBezTo>
                <a:cubicBezTo>
                  <a:pt x="72641" y="48078"/>
                  <a:pt x="72686" y="48088"/>
                  <a:pt x="72727" y="48088"/>
                </a:cubicBezTo>
                <a:cubicBezTo>
                  <a:pt x="72986" y="48088"/>
                  <a:pt x="73110" y="47719"/>
                  <a:pt x="72961" y="47496"/>
                </a:cubicBezTo>
                <a:cubicBezTo>
                  <a:pt x="73025" y="47366"/>
                  <a:pt x="73048" y="47216"/>
                  <a:pt x="73048" y="47020"/>
                </a:cubicBezTo>
                <a:lnTo>
                  <a:pt x="73048" y="1101"/>
                </a:lnTo>
                <a:cubicBezTo>
                  <a:pt x="73048" y="497"/>
                  <a:pt x="72572" y="1"/>
                  <a:pt x="719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505;p45">
            <a:extLst>
              <a:ext uri="{FF2B5EF4-FFF2-40B4-BE49-F238E27FC236}">
                <a16:creationId xmlns:a16="http://schemas.microsoft.com/office/drawing/2014/main" id="{7C51D88E-D88A-7418-FF1E-A3EA242DBE98}"/>
              </a:ext>
            </a:extLst>
          </p:cNvPr>
          <p:cNvSpPr/>
          <p:nvPr/>
        </p:nvSpPr>
        <p:spPr>
          <a:xfrm>
            <a:off x="4672550" y="3461660"/>
            <a:ext cx="1435500" cy="918000"/>
          </a:xfrm>
          <a:prstGeom prst="rect">
            <a:avLst/>
          </a:prstGeom>
          <a:solidFill>
            <a:srgbClr val="8A4F07">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506;p45">
            <a:extLst>
              <a:ext uri="{FF2B5EF4-FFF2-40B4-BE49-F238E27FC236}">
                <a16:creationId xmlns:a16="http://schemas.microsoft.com/office/drawing/2014/main" id="{2A1D151E-25F9-B818-83A5-E26A968123D2}"/>
              </a:ext>
            </a:extLst>
          </p:cNvPr>
          <p:cNvSpPr/>
          <p:nvPr/>
        </p:nvSpPr>
        <p:spPr>
          <a:xfrm>
            <a:off x="4672550" y="2404385"/>
            <a:ext cx="1435500" cy="918000"/>
          </a:xfrm>
          <a:prstGeom prst="rect">
            <a:avLst/>
          </a:prstGeom>
          <a:solidFill>
            <a:srgbClr val="CC0000">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507;p45">
            <a:extLst>
              <a:ext uri="{FF2B5EF4-FFF2-40B4-BE49-F238E27FC236}">
                <a16:creationId xmlns:a16="http://schemas.microsoft.com/office/drawing/2014/main" id="{2B84C388-979E-C7D4-2640-287FB5823CF6}"/>
              </a:ext>
            </a:extLst>
          </p:cNvPr>
          <p:cNvSpPr/>
          <p:nvPr/>
        </p:nvSpPr>
        <p:spPr>
          <a:xfrm>
            <a:off x="3136500" y="3461660"/>
            <a:ext cx="1435500" cy="918000"/>
          </a:xfrm>
          <a:prstGeom prst="rect">
            <a:avLst/>
          </a:prstGeom>
          <a:solidFill>
            <a:srgbClr val="F9D93D">
              <a:alpha val="312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508;p45">
            <a:extLst>
              <a:ext uri="{FF2B5EF4-FFF2-40B4-BE49-F238E27FC236}">
                <a16:creationId xmlns:a16="http://schemas.microsoft.com/office/drawing/2014/main" id="{972FA884-38B2-5496-DAA9-AA7AB0D3C8B2}"/>
              </a:ext>
            </a:extLst>
          </p:cNvPr>
          <p:cNvSpPr/>
          <p:nvPr/>
        </p:nvSpPr>
        <p:spPr>
          <a:xfrm>
            <a:off x="3136500" y="2404385"/>
            <a:ext cx="1435500" cy="918000"/>
          </a:xfrm>
          <a:prstGeom prst="rect">
            <a:avLst/>
          </a:prstGeom>
          <a:solidFill>
            <a:srgbClr val="49BA49">
              <a:alpha val="312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4" name="Google Shape;2509;p45">
            <a:extLst>
              <a:ext uri="{FF2B5EF4-FFF2-40B4-BE49-F238E27FC236}">
                <a16:creationId xmlns:a16="http://schemas.microsoft.com/office/drawing/2014/main" id="{898594D2-F3BA-9682-C208-155C81F208B4}"/>
              </a:ext>
            </a:extLst>
          </p:cNvPr>
          <p:cNvCxnSpPr>
            <a:cxnSpLocks/>
            <a:stCxn id="30" idx="3"/>
          </p:cNvCxnSpPr>
          <p:nvPr/>
        </p:nvCxnSpPr>
        <p:spPr>
          <a:xfrm>
            <a:off x="6108050" y="3920660"/>
            <a:ext cx="1161300" cy="195000"/>
          </a:xfrm>
          <a:prstGeom prst="bentConnector2">
            <a:avLst/>
          </a:prstGeom>
          <a:noFill/>
          <a:ln w="19050" cap="flat" cmpd="sng">
            <a:solidFill>
              <a:schemeClr val="accent3"/>
            </a:solidFill>
            <a:prstDash val="solid"/>
            <a:round/>
            <a:headEnd type="none" w="med" len="med"/>
            <a:tailEnd type="none" w="med" len="med"/>
          </a:ln>
        </p:spPr>
      </p:cxnSp>
      <p:cxnSp>
        <p:nvCxnSpPr>
          <p:cNvPr id="35" name="Google Shape;2510;p45">
            <a:extLst>
              <a:ext uri="{FF2B5EF4-FFF2-40B4-BE49-F238E27FC236}">
                <a16:creationId xmlns:a16="http://schemas.microsoft.com/office/drawing/2014/main" id="{7FC6EEA9-971E-3159-5A4C-3709626F99B0}"/>
              </a:ext>
            </a:extLst>
          </p:cNvPr>
          <p:cNvCxnSpPr>
            <a:cxnSpLocks/>
            <a:stCxn id="32" idx="1"/>
          </p:cNvCxnSpPr>
          <p:nvPr/>
        </p:nvCxnSpPr>
        <p:spPr>
          <a:xfrm flipH="1">
            <a:off x="1988700" y="3920660"/>
            <a:ext cx="1147800" cy="195000"/>
          </a:xfrm>
          <a:prstGeom prst="bentConnector2">
            <a:avLst/>
          </a:prstGeom>
          <a:ln>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36" name="Google Shape;2511;p45">
            <a:extLst>
              <a:ext uri="{FF2B5EF4-FFF2-40B4-BE49-F238E27FC236}">
                <a16:creationId xmlns:a16="http://schemas.microsoft.com/office/drawing/2014/main" id="{FDE046A8-D5EC-7563-23BF-EF84E325E673}"/>
              </a:ext>
            </a:extLst>
          </p:cNvPr>
          <p:cNvCxnSpPr>
            <a:cxnSpLocks/>
            <a:stCxn id="33" idx="1"/>
          </p:cNvCxnSpPr>
          <p:nvPr/>
        </p:nvCxnSpPr>
        <p:spPr>
          <a:xfrm rot="10800000">
            <a:off x="1988700" y="2683085"/>
            <a:ext cx="1147800" cy="180300"/>
          </a:xfrm>
          <a:prstGeom prst="bentConnector2">
            <a:avLst/>
          </a:prstGeom>
          <a:noFill/>
          <a:ln w="19050" cap="flat" cmpd="sng">
            <a:solidFill>
              <a:schemeClr val="lt1"/>
            </a:solidFill>
            <a:prstDash val="solid"/>
            <a:round/>
            <a:headEnd type="none" w="med" len="med"/>
            <a:tailEnd type="none" w="med" len="med"/>
          </a:ln>
        </p:spPr>
      </p:cxnSp>
      <p:cxnSp>
        <p:nvCxnSpPr>
          <p:cNvPr id="37" name="Google Shape;2512;p45">
            <a:extLst>
              <a:ext uri="{FF2B5EF4-FFF2-40B4-BE49-F238E27FC236}">
                <a16:creationId xmlns:a16="http://schemas.microsoft.com/office/drawing/2014/main" id="{6146D1C9-4D86-5A8F-5E87-C7630B4A865D}"/>
              </a:ext>
            </a:extLst>
          </p:cNvPr>
          <p:cNvCxnSpPr>
            <a:cxnSpLocks/>
            <a:stCxn id="31" idx="3"/>
          </p:cNvCxnSpPr>
          <p:nvPr/>
        </p:nvCxnSpPr>
        <p:spPr>
          <a:xfrm rot="10800000" flipH="1">
            <a:off x="6108050" y="2683085"/>
            <a:ext cx="1167600" cy="180300"/>
          </a:xfrm>
          <a:prstGeom prst="bentConnector2">
            <a:avLst/>
          </a:prstGeom>
          <a:noFill/>
          <a:ln w="19050" cap="flat" cmpd="sng">
            <a:solidFill>
              <a:schemeClr val="accent2"/>
            </a:solidFill>
            <a:prstDash val="solid"/>
            <a:round/>
            <a:headEnd type="none" w="med" len="med"/>
            <a:tailEnd type="none" w="med" len="med"/>
          </a:ln>
        </p:spPr>
      </p:cxnSp>
      <p:sp>
        <p:nvSpPr>
          <p:cNvPr id="38" name="Google Shape;1272;p33">
            <a:extLst>
              <a:ext uri="{FF2B5EF4-FFF2-40B4-BE49-F238E27FC236}">
                <a16:creationId xmlns:a16="http://schemas.microsoft.com/office/drawing/2014/main" id="{21E5B108-C841-DC32-3477-828DD0C9CF4E}"/>
              </a:ext>
            </a:extLst>
          </p:cNvPr>
          <p:cNvSpPr txBox="1"/>
          <p:nvPr/>
        </p:nvSpPr>
        <p:spPr>
          <a:xfrm>
            <a:off x="353921" y="2230415"/>
            <a:ext cx="2869663" cy="3822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1700" b="1">
                <a:solidFill>
                  <a:schemeClr val="lt1"/>
                </a:solidFill>
                <a:latin typeface="Fira Sans Extra Condensed SemiBold"/>
                <a:ea typeface="Fira Sans Extra Condensed SemiBold"/>
                <a:cs typeface="Fira Sans Extra Condensed SemiBold"/>
                <a:sym typeface="Fira Sans Extra Condensed SemiBold"/>
              </a:rPr>
              <a:t>Random Forest Regressor</a:t>
            </a:r>
            <a:endParaRPr sz="1700" b="1">
              <a:solidFill>
                <a:schemeClr val="lt1"/>
              </a:solidFill>
              <a:latin typeface="Fira Sans Extra Condensed SemiBold"/>
              <a:ea typeface="Fira Sans Extra Condensed SemiBold"/>
              <a:cs typeface="Fira Sans Extra Condensed SemiBold"/>
              <a:sym typeface="Fira Sans Extra Condensed SemiBold"/>
            </a:endParaRPr>
          </a:p>
        </p:txBody>
      </p:sp>
      <p:sp>
        <p:nvSpPr>
          <p:cNvPr id="40" name="Google Shape;1278;p33">
            <a:extLst>
              <a:ext uri="{FF2B5EF4-FFF2-40B4-BE49-F238E27FC236}">
                <a16:creationId xmlns:a16="http://schemas.microsoft.com/office/drawing/2014/main" id="{DCAAD98A-E334-FEEE-81A9-19ABF8F50AB1}"/>
              </a:ext>
            </a:extLst>
          </p:cNvPr>
          <p:cNvSpPr txBox="1"/>
          <p:nvPr/>
        </p:nvSpPr>
        <p:spPr>
          <a:xfrm>
            <a:off x="6454559" y="4052367"/>
            <a:ext cx="1946087" cy="3822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1700" b="1">
                <a:solidFill>
                  <a:schemeClr val="accent3"/>
                </a:solidFill>
                <a:latin typeface="Fira Sans Extra Condensed SemiBold"/>
                <a:ea typeface="Fira Sans Extra Condensed SemiBold"/>
                <a:cs typeface="Fira Sans Extra Condensed SemiBold"/>
                <a:sym typeface="Fira Sans Extra Condensed SemiBold"/>
              </a:rPr>
              <a:t>Gradient Boosting</a:t>
            </a:r>
            <a:endParaRPr sz="1700" b="1">
              <a:solidFill>
                <a:schemeClr val="accent3"/>
              </a:solidFill>
              <a:latin typeface="Fira Sans Extra Condensed SemiBold"/>
              <a:ea typeface="Fira Sans Extra Condensed SemiBold"/>
              <a:cs typeface="Fira Sans Extra Condensed SemiBold"/>
              <a:sym typeface="Fira Sans Extra Condensed SemiBold"/>
            </a:endParaRPr>
          </a:p>
        </p:txBody>
      </p:sp>
      <p:sp>
        <p:nvSpPr>
          <p:cNvPr id="41" name="Google Shape;1281;p33">
            <a:extLst>
              <a:ext uri="{FF2B5EF4-FFF2-40B4-BE49-F238E27FC236}">
                <a16:creationId xmlns:a16="http://schemas.microsoft.com/office/drawing/2014/main" id="{60F57579-7EBF-B003-C0A9-C6822C46FA24}"/>
              </a:ext>
            </a:extLst>
          </p:cNvPr>
          <p:cNvSpPr txBox="1"/>
          <p:nvPr/>
        </p:nvSpPr>
        <p:spPr>
          <a:xfrm>
            <a:off x="556849" y="4055007"/>
            <a:ext cx="2613467" cy="3822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SG" sz="1700" b="1">
                <a:solidFill>
                  <a:schemeClr val="tx2"/>
                </a:solidFill>
                <a:latin typeface="Fira Sans Extra Condensed SemiBold"/>
                <a:ea typeface="Fira Sans Extra Condensed SemiBold"/>
                <a:cs typeface="Fira Sans Extra Condensed SemiBold"/>
                <a:sym typeface="Fira Sans Extra Condensed SemiBold"/>
              </a:rPr>
              <a:t>Artificial Neural Network</a:t>
            </a:r>
          </a:p>
        </p:txBody>
      </p:sp>
      <p:sp>
        <p:nvSpPr>
          <p:cNvPr id="42" name="Google Shape;1275;p33">
            <a:extLst>
              <a:ext uri="{FF2B5EF4-FFF2-40B4-BE49-F238E27FC236}">
                <a16:creationId xmlns:a16="http://schemas.microsoft.com/office/drawing/2014/main" id="{C087AFD9-7BA6-37B1-638F-C5826095A107}"/>
              </a:ext>
            </a:extLst>
          </p:cNvPr>
          <p:cNvSpPr txBox="1"/>
          <p:nvPr/>
        </p:nvSpPr>
        <p:spPr>
          <a:xfrm>
            <a:off x="6140058" y="2230415"/>
            <a:ext cx="2767148" cy="3822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1700" b="1">
                <a:solidFill>
                  <a:schemeClr val="accent2"/>
                </a:solidFill>
                <a:latin typeface="Fira Sans Extra Condensed SemiBold"/>
                <a:ea typeface="Fira Sans Extra Condensed SemiBold"/>
                <a:cs typeface="Fira Sans Extra Condensed SemiBold"/>
                <a:sym typeface="Fira Sans Extra Condensed SemiBold"/>
              </a:rPr>
              <a:t>Support Vector Regression</a:t>
            </a:r>
            <a:endParaRPr sz="1700" b="1">
              <a:solidFill>
                <a:schemeClr val="accent2"/>
              </a:solidFill>
              <a:latin typeface="Fira Sans Extra Condensed SemiBold"/>
              <a:ea typeface="Fira Sans Extra Condensed SemiBold"/>
              <a:cs typeface="Fira Sans Extra Condensed SemiBold"/>
              <a:sym typeface="Fira Sans Extra Condensed SemiBold"/>
            </a:endParaRPr>
          </a:p>
        </p:txBody>
      </p:sp>
      <p:sp>
        <p:nvSpPr>
          <p:cNvPr id="43" name="Google Shape;1272;p33">
            <a:extLst>
              <a:ext uri="{FF2B5EF4-FFF2-40B4-BE49-F238E27FC236}">
                <a16:creationId xmlns:a16="http://schemas.microsoft.com/office/drawing/2014/main" id="{EA7D9140-9519-5A93-3E9C-7337F709BFB8}"/>
              </a:ext>
            </a:extLst>
          </p:cNvPr>
          <p:cNvSpPr txBox="1"/>
          <p:nvPr/>
        </p:nvSpPr>
        <p:spPr>
          <a:xfrm>
            <a:off x="3270395" y="1902622"/>
            <a:ext cx="2869663" cy="3822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1700" b="1">
                <a:solidFill>
                  <a:schemeClr val="tx1"/>
                </a:solidFill>
                <a:latin typeface="Fira Sans Extra Condensed SemiBold"/>
                <a:ea typeface="Fira Sans Extra Condensed SemiBold"/>
                <a:cs typeface="Fira Sans Extra Condensed SemiBold"/>
                <a:sym typeface="Fira Sans Extra Condensed SemiBold"/>
              </a:rPr>
              <a:t>Player Valuation</a:t>
            </a:r>
            <a:endParaRPr sz="1700" b="1">
              <a:solidFill>
                <a:schemeClr val="tx1"/>
              </a:solidFill>
              <a:latin typeface="Fira Sans Extra Condensed SemiBold"/>
              <a:ea typeface="Fira Sans Extra Condensed SemiBold"/>
              <a:cs typeface="Fira Sans Extra Condensed SemiBold"/>
              <a:sym typeface="Fira Sans Extra Condensed SemiBold"/>
            </a:endParaRPr>
          </a:p>
        </p:txBody>
      </p:sp>
    </p:spTree>
    <p:extLst>
      <p:ext uri="{BB962C8B-B14F-4D97-AF65-F5344CB8AC3E}">
        <p14:creationId xmlns:p14="http://schemas.microsoft.com/office/powerpoint/2010/main" val="63899757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267"/>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5835D2D6-F94E-A629-E43B-71EA16E32AD4}"/>
              </a:ext>
            </a:extLst>
          </p:cNvPr>
          <p:cNvSpPr/>
          <p:nvPr/>
        </p:nvSpPr>
        <p:spPr>
          <a:xfrm>
            <a:off x="145997" y="1091133"/>
            <a:ext cx="8898111" cy="729983"/>
          </a:xfrm>
          <a:prstGeom prst="round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268" name="Google Shape;1268;p33"/>
          <p:cNvSpPr txBox="1">
            <a:spLocks noGrp="1"/>
          </p:cNvSpPr>
          <p:nvPr>
            <p:ph type="title"/>
          </p:nvPr>
        </p:nvSpPr>
        <p:spPr>
          <a:xfrm>
            <a:off x="713225" y="539500"/>
            <a:ext cx="7717500" cy="40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What we learned</a:t>
            </a:r>
            <a:endParaRPr/>
          </a:p>
        </p:txBody>
      </p:sp>
      <p:sp>
        <p:nvSpPr>
          <p:cNvPr id="2" name="Google Shape;1268;p33">
            <a:extLst>
              <a:ext uri="{FF2B5EF4-FFF2-40B4-BE49-F238E27FC236}">
                <a16:creationId xmlns:a16="http://schemas.microsoft.com/office/drawing/2014/main" id="{8A2A625C-AD59-100B-5933-3D614DAFA683}"/>
              </a:ext>
            </a:extLst>
          </p:cNvPr>
          <p:cNvSpPr txBox="1">
            <a:spLocks/>
          </p:cNvSpPr>
          <p:nvPr/>
        </p:nvSpPr>
        <p:spPr>
          <a:xfrm>
            <a:off x="713225" y="1320050"/>
            <a:ext cx="7717500" cy="408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5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1pPr>
            <a:lvl2pPr marR="0" lvl="1"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2pPr>
            <a:lvl3pPr marR="0" lvl="2"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3pPr>
            <a:lvl4pPr marR="0" lvl="3"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4pPr>
            <a:lvl5pPr marR="0" lvl="4"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5pPr>
            <a:lvl6pPr marR="0" lvl="5"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6pPr>
            <a:lvl7pPr marR="0" lvl="6"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7pPr>
            <a:lvl8pPr marR="0" lvl="7"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8pPr>
            <a:lvl9pPr marR="0" lvl="8"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9pPr>
          </a:lstStyle>
          <a:p>
            <a:r>
              <a:rPr lang="en-SG"/>
              <a:t>8 different yet intriguing models</a:t>
            </a:r>
          </a:p>
        </p:txBody>
      </p:sp>
      <p:sp>
        <p:nvSpPr>
          <p:cNvPr id="21" name="Google Shape;2495;p45">
            <a:extLst>
              <a:ext uri="{FF2B5EF4-FFF2-40B4-BE49-F238E27FC236}">
                <a16:creationId xmlns:a16="http://schemas.microsoft.com/office/drawing/2014/main" id="{A2762CF2-4A4D-507F-4E3C-C5E9F90FE3D3}"/>
              </a:ext>
            </a:extLst>
          </p:cNvPr>
          <p:cNvSpPr/>
          <p:nvPr/>
        </p:nvSpPr>
        <p:spPr>
          <a:xfrm>
            <a:off x="3048350" y="2298335"/>
            <a:ext cx="3164427" cy="2081369"/>
          </a:xfrm>
          <a:custGeom>
            <a:avLst/>
            <a:gdLst/>
            <a:ahLst/>
            <a:cxnLst/>
            <a:rect l="l" t="t" r="r" b="b"/>
            <a:pathLst>
              <a:path w="73111" h="48088" extrusionOk="0">
                <a:moveTo>
                  <a:pt x="11037" y="2181"/>
                </a:moveTo>
                <a:lnTo>
                  <a:pt x="13781" y="4989"/>
                </a:lnTo>
                <a:lnTo>
                  <a:pt x="7408" y="4989"/>
                </a:lnTo>
                <a:cubicBezTo>
                  <a:pt x="6242" y="4061"/>
                  <a:pt x="5075" y="3111"/>
                  <a:pt x="3909" y="2181"/>
                </a:cubicBezTo>
                <a:close/>
                <a:moveTo>
                  <a:pt x="20756" y="2181"/>
                </a:moveTo>
                <a:lnTo>
                  <a:pt x="22593" y="4989"/>
                </a:lnTo>
                <a:lnTo>
                  <a:pt x="14579" y="4989"/>
                </a:lnTo>
                <a:lnTo>
                  <a:pt x="11857" y="2181"/>
                </a:lnTo>
                <a:close/>
                <a:moveTo>
                  <a:pt x="31405" y="2181"/>
                </a:moveTo>
                <a:lnTo>
                  <a:pt x="31987" y="4989"/>
                </a:lnTo>
                <a:lnTo>
                  <a:pt x="23305" y="4989"/>
                </a:lnTo>
                <a:lnTo>
                  <a:pt x="21470" y="2181"/>
                </a:lnTo>
                <a:close/>
                <a:moveTo>
                  <a:pt x="41664" y="2181"/>
                </a:moveTo>
                <a:lnTo>
                  <a:pt x="41102" y="4989"/>
                </a:lnTo>
                <a:lnTo>
                  <a:pt x="32571" y="4989"/>
                </a:lnTo>
                <a:lnTo>
                  <a:pt x="32010" y="2181"/>
                </a:lnTo>
                <a:close/>
                <a:moveTo>
                  <a:pt x="52722" y="2181"/>
                </a:moveTo>
                <a:lnTo>
                  <a:pt x="50887" y="4989"/>
                </a:lnTo>
                <a:lnTo>
                  <a:pt x="41686" y="4989"/>
                </a:lnTo>
                <a:lnTo>
                  <a:pt x="42268" y="2181"/>
                </a:lnTo>
                <a:close/>
                <a:moveTo>
                  <a:pt x="62335" y="2181"/>
                </a:moveTo>
                <a:lnTo>
                  <a:pt x="59591" y="4989"/>
                </a:lnTo>
                <a:lnTo>
                  <a:pt x="51578" y="4989"/>
                </a:lnTo>
                <a:lnTo>
                  <a:pt x="53413" y="2181"/>
                </a:lnTo>
                <a:close/>
                <a:moveTo>
                  <a:pt x="70174" y="2181"/>
                </a:moveTo>
                <a:cubicBezTo>
                  <a:pt x="69008" y="3111"/>
                  <a:pt x="67864" y="4061"/>
                  <a:pt x="66698" y="4989"/>
                </a:cubicBezTo>
                <a:lnTo>
                  <a:pt x="60391" y="4989"/>
                </a:lnTo>
                <a:lnTo>
                  <a:pt x="63133" y="2181"/>
                </a:lnTo>
                <a:close/>
                <a:moveTo>
                  <a:pt x="14342" y="5573"/>
                </a:moveTo>
                <a:lnTo>
                  <a:pt x="17755" y="9050"/>
                </a:lnTo>
                <a:lnTo>
                  <a:pt x="12485" y="9050"/>
                </a:lnTo>
                <a:cubicBezTo>
                  <a:pt x="11037" y="7883"/>
                  <a:pt x="9568" y="6739"/>
                  <a:pt x="8122" y="5573"/>
                </a:cubicBezTo>
                <a:close/>
                <a:moveTo>
                  <a:pt x="22982" y="5573"/>
                </a:moveTo>
                <a:lnTo>
                  <a:pt x="25271" y="9050"/>
                </a:lnTo>
                <a:lnTo>
                  <a:pt x="18553" y="9050"/>
                </a:lnTo>
                <a:lnTo>
                  <a:pt x="15163" y="5573"/>
                </a:lnTo>
                <a:close/>
                <a:moveTo>
                  <a:pt x="32096" y="5573"/>
                </a:moveTo>
                <a:lnTo>
                  <a:pt x="32808" y="9050"/>
                </a:lnTo>
                <a:lnTo>
                  <a:pt x="25962" y="9050"/>
                </a:lnTo>
                <a:lnTo>
                  <a:pt x="23673" y="5573"/>
                </a:lnTo>
                <a:close/>
                <a:moveTo>
                  <a:pt x="40973" y="5573"/>
                </a:moveTo>
                <a:lnTo>
                  <a:pt x="40261" y="9050"/>
                </a:lnTo>
                <a:lnTo>
                  <a:pt x="33413" y="9050"/>
                </a:lnTo>
                <a:lnTo>
                  <a:pt x="32701" y="5573"/>
                </a:lnTo>
                <a:close/>
                <a:moveTo>
                  <a:pt x="50498" y="5573"/>
                </a:moveTo>
                <a:lnTo>
                  <a:pt x="48209" y="9050"/>
                </a:lnTo>
                <a:lnTo>
                  <a:pt x="40865" y="9050"/>
                </a:lnTo>
                <a:lnTo>
                  <a:pt x="41577" y="5573"/>
                </a:lnTo>
                <a:close/>
                <a:moveTo>
                  <a:pt x="59029" y="5573"/>
                </a:moveTo>
                <a:lnTo>
                  <a:pt x="55617" y="9050"/>
                </a:lnTo>
                <a:lnTo>
                  <a:pt x="48900" y="9050"/>
                </a:lnTo>
                <a:lnTo>
                  <a:pt x="51190" y="5573"/>
                </a:lnTo>
                <a:close/>
                <a:moveTo>
                  <a:pt x="65963" y="5573"/>
                </a:moveTo>
                <a:cubicBezTo>
                  <a:pt x="64515" y="6739"/>
                  <a:pt x="63069" y="7883"/>
                  <a:pt x="61621" y="9050"/>
                </a:cubicBezTo>
                <a:lnTo>
                  <a:pt x="56437" y="9050"/>
                </a:lnTo>
                <a:lnTo>
                  <a:pt x="59829" y="5573"/>
                </a:lnTo>
                <a:close/>
                <a:moveTo>
                  <a:pt x="18316" y="9634"/>
                </a:moveTo>
                <a:lnTo>
                  <a:pt x="20583" y="11966"/>
                </a:lnTo>
                <a:lnTo>
                  <a:pt x="16091" y="11966"/>
                </a:lnTo>
                <a:cubicBezTo>
                  <a:pt x="15681" y="11642"/>
                  <a:pt x="15270" y="11296"/>
                  <a:pt x="14881" y="10973"/>
                </a:cubicBezTo>
                <a:cubicBezTo>
                  <a:pt x="14320" y="10541"/>
                  <a:pt x="13758" y="10086"/>
                  <a:pt x="13196" y="9634"/>
                </a:cubicBezTo>
                <a:close/>
                <a:moveTo>
                  <a:pt x="25660" y="9634"/>
                </a:moveTo>
                <a:lnTo>
                  <a:pt x="27172" y="11966"/>
                </a:lnTo>
                <a:lnTo>
                  <a:pt x="21404" y="11966"/>
                </a:lnTo>
                <a:lnTo>
                  <a:pt x="19137" y="9634"/>
                </a:lnTo>
                <a:close/>
                <a:moveTo>
                  <a:pt x="32938" y="9634"/>
                </a:moveTo>
                <a:lnTo>
                  <a:pt x="33413" y="11966"/>
                </a:lnTo>
                <a:lnTo>
                  <a:pt x="27863" y="11966"/>
                </a:lnTo>
                <a:lnTo>
                  <a:pt x="26351" y="9634"/>
                </a:lnTo>
                <a:close/>
                <a:moveTo>
                  <a:pt x="40152" y="9634"/>
                </a:moveTo>
                <a:lnTo>
                  <a:pt x="39677" y="11966"/>
                </a:lnTo>
                <a:lnTo>
                  <a:pt x="33997" y="11966"/>
                </a:lnTo>
                <a:lnTo>
                  <a:pt x="33522" y="9634"/>
                </a:lnTo>
                <a:close/>
                <a:moveTo>
                  <a:pt x="47820" y="9634"/>
                </a:moveTo>
                <a:lnTo>
                  <a:pt x="46308" y="11966"/>
                </a:lnTo>
                <a:lnTo>
                  <a:pt x="40261" y="11966"/>
                </a:lnTo>
                <a:lnTo>
                  <a:pt x="40736" y="9634"/>
                </a:lnTo>
                <a:close/>
                <a:moveTo>
                  <a:pt x="55055" y="9634"/>
                </a:moveTo>
                <a:lnTo>
                  <a:pt x="52788" y="11966"/>
                </a:lnTo>
                <a:lnTo>
                  <a:pt x="46999" y="11966"/>
                </a:lnTo>
                <a:lnTo>
                  <a:pt x="48532" y="9634"/>
                </a:lnTo>
                <a:close/>
                <a:moveTo>
                  <a:pt x="60887" y="9634"/>
                </a:moveTo>
                <a:cubicBezTo>
                  <a:pt x="60348" y="10086"/>
                  <a:pt x="59786" y="10541"/>
                  <a:pt x="59224" y="10973"/>
                </a:cubicBezTo>
                <a:cubicBezTo>
                  <a:pt x="58813" y="11296"/>
                  <a:pt x="58404" y="11642"/>
                  <a:pt x="57992" y="11966"/>
                </a:cubicBezTo>
                <a:lnTo>
                  <a:pt x="53586" y="11966"/>
                </a:lnTo>
                <a:lnTo>
                  <a:pt x="55855" y="9634"/>
                </a:lnTo>
                <a:close/>
                <a:moveTo>
                  <a:pt x="2181" y="3564"/>
                </a:moveTo>
                <a:cubicBezTo>
                  <a:pt x="3261" y="4428"/>
                  <a:pt x="4341" y="5292"/>
                  <a:pt x="5400" y="6155"/>
                </a:cubicBezTo>
                <a:lnTo>
                  <a:pt x="5400" y="12765"/>
                </a:lnTo>
                <a:cubicBezTo>
                  <a:pt x="4341" y="12096"/>
                  <a:pt x="3261" y="11426"/>
                  <a:pt x="2181" y="10757"/>
                </a:cubicBezTo>
                <a:lnTo>
                  <a:pt x="2181" y="3564"/>
                </a:lnTo>
                <a:close/>
                <a:moveTo>
                  <a:pt x="70888" y="4407"/>
                </a:moveTo>
                <a:lnTo>
                  <a:pt x="70888" y="11166"/>
                </a:lnTo>
                <a:cubicBezTo>
                  <a:pt x="70024" y="11707"/>
                  <a:pt x="69181" y="12226"/>
                  <a:pt x="68317" y="12765"/>
                </a:cubicBezTo>
                <a:lnTo>
                  <a:pt x="68317" y="6458"/>
                </a:lnTo>
                <a:cubicBezTo>
                  <a:pt x="69181" y="5767"/>
                  <a:pt x="70024" y="5098"/>
                  <a:pt x="70888" y="4407"/>
                </a:cubicBezTo>
                <a:close/>
                <a:moveTo>
                  <a:pt x="6135" y="6739"/>
                </a:moveTo>
                <a:cubicBezTo>
                  <a:pt x="7258" y="7647"/>
                  <a:pt x="8358" y="8531"/>
                  <a:pt x="9481" y="9418"/>
                </a:cubicBezTo>
                <a:lnTo>
                  <a:pt x="9481" y="15293"/>
                </a:lnTo>
                <a:cubicBezTo>
                  <a:pt x="8358" y="14601"/>
                  <a:pt x="7258" y="13910"/>
                  <a:pt x="6135" y="13219"/>
                </a:cubicBezTo>
                <a:lnTo>
                  <a:pt x="6135" y="6739"/>
                </a:lnTo>
                <a:close/>
                <a:moveTo>
                  <a:pt x="67582" y="7042"/>
                </a:moveTo>
                <a:lnTo>
                  <a:pt x="67582" y="13219"/>
                </a:lnTo>
                <a:cubicBezTo>
                  <a:pt x="66482" y="13910"/>
                  <a:pt x="65358" y="14601"/>
                  <a:pt x="64256" y="15293"/>
                </a:cubicBezTo>
                <a:lnTo>
                  <a:pt x="64256" y="9720"/>
                </a:lnTo>
                <a:cubicBezTo>
                  <a:pt x="65358" y="8834"/>
                  <a:pt x="66482" y="7927"/>
                  <a:pt x="67582" y="7042"/>
                </a:cubicBezTo>
                <a:close/>
                <a:moveTo>
                  <a:pt x="21145" y="12549"/>
                </a:moveTo>
                <a:lnTo>
                  <a:pt x="24557" y="16027"/>
                </a:lnTo>
                <a:lnTo>
                  <a:pt x="20151" y="16027"/>
                </a:lnTo>
                <a:cubicBezTo>
                  <a:pt x="20108" y="15552"/>
                  <a:pt x="20001" y="15097"/>
                  <a:pt x="19719" y="14861"/>
                </a:cubicBezTo>
                <a:cubicBezTo>
                  <a:pt x="18748" y="14083"/>
                  <a:pt x="17775" y="13326"/>
                  <a:pt x="16825" y="12549"/>
                </a:cubicBezTo>
                <a:close/>
                <a:moveTo>
                  <a:pt x="27561" y="12549"/>
                </a:moveTo>
                <a:lnTo>
                  <a:pt x="29850" y="16027"/>
                </a:lnTo>
                <a:lnTo>
                  <a:pt x="25249" y="16027"/>
                </a:lnTo>
                <a:lnTo>
                  <a:pt x="25249" y="15897"/>
                </a:lnTo>
                <a:lnTo>
                  <a:pt x="21966" y="12549"/>
                </a:lnTo>
                <a:close/>
                <a:moveTo>
                  <a:pt x="33522" y="12549"/>
                </a:moveTo>
                <a:lnTo>
                  <a:pt x="34234" y="16027"/>
                </a:lnTo>
                <a:lnTo>
                  <a:pt x="30476" y="16027"/>
                </a:lnTo>
                <a:lnTo>
                  <a:pt x="30476" y="15941"/>
                </a:lnTo>
                <a:lnTo>
                  <a:pt x="28252" y="12549"/>
                </a:lnTo>
                <a:close/>
                <a:moveTo>
                  <a:pt x="39547" y="12549"/>
                </a:moveTo>
                <a:lnTo>
                  <a:pt x="38835" y="16027"/>
                </a:lnTo>
                <a:lnTo>
                  <a:pt x="34818" y="16027"/>
                </a:lnTo>
                <a:lnTo>
                  <a:pt x="34104" y="12549"/>
                </a:lnTo>
                <a:close/>
                <a:moveTo>
                  <a:pt x="45920" y="12549"/>
                </a:moveTo>
                <a:lnTo>
                  <a:pt x="43694" y="15941"/>
                </a:lnTo>
                <a:lnTo>
                  <a:pt x="43694" y="16027"/>
                </a:lnTo>
                <a:lnTo>
                  <a:pt x="39440" y="16027"/>
                </a:lnTo>
                <a:lnTo>
                  <a:pt x="40152" y="12549"/>
                </a:lnTo>
                <a:close/>
                <a:moveTo>
                  <a:pt x="52204" y="12549"/>
                </a:moveTo>
                <a:lnTo>
                  <a:pt x="49007" y="15811"/>
                </a:lnTo>
                <a:lnTo>
                  <a:pt x="48921" y="15897"/>
                </a:lnTo>
                <a:lnTo>
                  <a:pt x="48921" y="16027"/>
                </a:lnTo>
                <a:lnTo>
                  <a:pt x="44342" y="16027"/>
                </a:lnTo>
                <a:lnTo>
                  <a:pt x="46611" y="12549"/>
                </a:lnTo>
                <a:close/>
                <a:moveTo>
                  <a:pt x="57281" y="12549"/>
                </a:moveTo>
                <a:cubicBezTo>
                  <a:pt x="56308" y="13326"/>
                  <a:pt x="55357" y="14083"/>
                  <a:pt x="54386" y="14861"/>
                </a:cubicBezTo>
                <a:cubicBezTo>
                  <a:pt x="54084" y="15097"/>
                  <a:pt x="53975" y="15552"/>
                  <a:pt x="53954" y="16027"/>
                </a:cubicBezTo>
                <a:lnTo>
                  <a:pt x="49612" y="16027"/>
                </a:lnTo>
                <a:lnTo>
                  <a:pt x="53025" y="12549"/>
                </a:lnTo>
                <a:close/>
                <a:moveTo>
                  <a:pt x="10195" y="10000"/>
                </a:moveTo>
                <a:cubicBezTo>
                  <a:pt x="10973" y="10627"/>
                  <a:pt x="11728" y="11232"/>
                  <a:pt x="12485" y="11837"/>
                </a:cubicBezTo>
                <a:cubicBezTo>
                  <a:pt x="12830" y="12117"/>
                  <a:pt x="13196" y="12398"/>
                  <a:pt x="13542" y="12678"/>
                </a:cubicBezTo>
                <a:lnTo>
                  <a:pt x="13542" y="17819"/>
                </a:lnTo>
                <a:cubicBezTo>
                  <a:pt x="12419" y="17128"/>
                  <a:pt x="11318" y="16436"/>
                  <a:pt x="10195" y="15745"/>
                </a:cubicBezTo>
                <a:lnTo>
                  <a:pt x="10195" y="10000"/>
                </a:lnTo>
                <a:close/>
                <a:moveTo>
                  <a:pt x="63522" y="10302"/>
                </a:moveTo>
                <a:lnTo>
                  <a:pt x="63522" y="15745"/>
                </a:lnTo>
                <a:cubicBezTo>
                  <a:pt x="62421" y="16436"/>
                  <a:pt x="61298" y="17128"/>
                  <a:pt x="60175" y="17819"/>
                </a:cubicBezTo>
                <a:lnTo>
                  <a:pt x="60175" y="12981"/>
                </a:lnTo>
                <a:cubicBezTo>
                  <a:pt x="60650" y="12614"/>
                  <a:pt x="61125" y="12226"/>
                  <a:pt x="61600" y="11837"/>
                </a:cubicBezTo>
                <a:cubicBezTo>
                  <a:pt x="62248" y="11339"/>
                  <a:pt x="62896" y="10821"/>
                  <a:pt x="63522" y="10302"/>
                </a:cubicBezTo>
                <a:close/>
                <a:moveTo>
                  <a:pt x="2181" y="11621"/>
                </a:moveTo>
                <a:cubicBezTo>
                  <a:pt x="3261" y="12290"/>
                  <a:pt x="4341" y="12960"/>
                  <a:pt x="5400" y="13608"/>
                </a:cubicBezTo>
                <a:lnTo>
                  <a:pt x="5400" y="19612"/>
                </a:lnTo>
                <a:cubicBezTo>
                  <a:pt x="4341" y="19115"/>
                  <a:pt x="3261" y="18619"/>
                  <a:pt x="2181" y="18121"/>
                </a:cubicBezTo>
                <a:lnTo>
                  <a:pt x="2181" y="11621"/>
                </a:lnTo>
                <a:close/>
                <a:moveTo>
                  <a:pt x="70888" y="12030"/>
                </a:moveTo>
                <a:lnTo>
                  <a:pt x="70888" y="18424"/>
                </a:lnTo>
                <a:cubicBezTo>
                  <a:pt x="70024" y="18812"/>
                  <a:pt x="69181" y="19224"/>
                  <a:pt x="68317" y="19612"/>
                </a:cubicBezTo>
                <a:lnTo>
                  <a:pt x="68317" y="13608"/>
                </a:lnTo>
                <a:cubicBezTo>
                  <a:pt x="69181" y="13090"/>
                  <a:pt x="70024" y="12549"/>
                  <a:pt x="70888" y="12030"/>
                </a:cubicBezTo>
                <a:close/>
                <a:moveTo>
                  <a:pt x="59461" y="13565"/>
                </a:moveTo>
                <a:lnTo>
                  <a:pt x="59461" y="18251"/>
                </a:lnTo>
                <a:cubicBezTo>
                  <a:pt x="58360" y="18942"/>
                  <a:pt x="57281" y="19612"/>
                  <a:pt x="56178" y="20304"/>
                </a:cubicBezTo>
                <a:lnTo>
                  <a:pt x="56178" y="18078"/>
                </a:lnTo>
                <a:lnTo>
                  <a:pt x="56178" y="16200"/>
                </a:lnTo>
                <a:cubicBezTo>
                  <a:pt x="56201" y="16177"/>
                  <a:pt x="56221" y="16177"/>
                  <a:pt x="56244" y="16157"/>
                </a:cubicBezTo>
                <a:cubicBezTo>
                  <a:pt x="57301" y="15293"/>
                  <a:pt x="58381" y="14429"/>
                  <a:pt x="59461" y="13565"/>
                </a:cubicBezTo>
                <a:close/>
                <a:moveTo>
                  <a:pt x="14276" y="13262"/>
                </a:moveTo>
                <a:cubicBezTo>
                  <a:pt x="15465" y="14233"/>
                  <a:pt x="16652" y="15184"/>
                  <a:pt x="17862" y="16157"/>
                </a:cubicBezTo>
                <a:cubicBezTo>
                  <a:pt x="17884" y="16177"/>
                  <a:pt x="17905" y="16177"/>
                  <a:pt x="17927" y="16200"/>
                </a:cubicBezTo>
                <a:lnTo>
                  <a:pt x="17927" y="18078"/>
                </a:lnTo>
                <a:lnTo>
                  <a:pt x="17927" y="20520"/>
                </a:lnTo>
                <a:cubicBezTo>
                  <a:pt x="16695" y="19763"/>
                  <a:pt x="15486" y="19008"/>
                  <a:pt x="14276" y="18251"/>
                </a:cubicBezTo>
                <a:lnTo>
                  <a:pt x="14276" y="13262"/>
                </a:lnTo>
                <a:close/>
                <a:moveTo>
                  <a:pt x="24666" y="16609"/>
                </a:moveTo>
                <a:lnTo>
                  <a:pt x="24666" y="20670"/>
                </a:lnTo>
                <a:lnTo>
                  <a:pt x="20087" y="20670"/>
                </a:lnTo>
                <a:lnTo>
                  <a:pt x="20087" y="17755"/>
                </a:lnTo>
                <a:cubicBezTo>
                  <a:pt x="20087" y="17473"/>
                  <a:pt x="20131" y="17041"/>
                  <a:pt x="20151" y="16609"/>
                </a:cubicBezTo>
                <a:close/>
                <a:moveTo>
                  <a:pt x="29893" y="16609"/>
                </a:moveTo>
                <a:lnTo>
                  <a:pt x="29893" y="20670"/>
                </a:lnTo>
                <a:lnTo>
                  <a:pt x="25249" y="20670"/>
                </a:lnTo>
                <a:lnTo>
                  <a:pt x="25249" y="16609"/>
                </a:lnTo>
                <a:close/>
                <a:moveTo>
                  <a:pt x="34299" y="16609"/>
                </a:moveTo>
                <a:lnTo>
                  <a:pt x="34299" y="20670"/>
                </a:lnTo>
                <a:lnTo>
                  <a:pt x="30476" y="20670"/>
                </a:lnTo>
                <a:lnTo>
                  <a:pt x="30476" y="16609"/>
                </a:lnTo>
                <a:close/>
                <a:moveTo>
                  <a:pt x="38792" y="16609"/>
                </a:moveTo>
                <a:lnTo>
                  <a:pt x="38792" y="20670"/>
                </a:lnTo>
                <a:lnTo>
                  <a:pt x="34882" y="20670"/>
                </a:lnTo>
                <a:lnTo>
                  <a:pt x="34882" y="16609"/>
                </a:lnTo>
                <a:close/>
                <a:moveTo>
                  <a:pt x="43694" y="16609"/>
                </a:moveTo>
                <a:lnTo>
                  <a:pt x="43694" y="20670"/>
                </a:lnTo>
                <a:lnTo>
                  <a:pt x="39374" y="20670"/>
                </a:lnTo>
                <a:lnTo>
                  <a:pt x="39374" y="16609"/>
                </a:lnTo>
                <a:close/>
                <a:moveTo>
                  <a:pt x="48921" y="16609"/>
                </a:moveTo>
                <a:lnTo>
                  <a:pt x="48921" y="20670"/>
                </a:lnTo>
                <a:lnTo>
                  <a:pt x="44278" y="20670"/>
                </a:lnTo>
                <a:lnTo>
                  <a:pt x="44278" y="16609"/>
                </a:lnTo>
                <a:close/>
                <a:moveTo>
                  <a:pt x="53932" y="16609"/>
                </a:moveTo>
                <a:cubicBezTo>
                  <a:pt x="53954" y="17041"/>
                  <a:pt x="53997" y="17473"/>
                  <a:pt x="53997" y="17755"/>
                </a:cubicBezTo>
                <a:lnTo>
                  <a:pt x="53997" y="20670"/>
                </a:lnTo>
                <a:lnTo>
                  <a:pt x="49505" y="20670"/>
                </a:lnTo>
                <a:lnTo>
                  <a:pt x="49505" y="16609"/>
                </a:lnTo>
                <a:close/>
                <a:moveTo>
                  <a:pt x="6135" y="14061"/>
                </a:moveTo>
                <a:cubicBezTo>
                  <a:pt x="7258" y="14752"/>
                  <a:pt x="8358" y="15443"/>
                  <a:pt x="9481" y="16134"/>
                </a:cubicBezTo>
                <a:lnTo>
                  <a:pt x="9481" y="21470"/>
                </a:lnTo>
                <a:cubicBezTo>
                  <a:pt x="8358" y="20972"/>
                  <a:pt x="7258" y="20454"/>
                  <a:pt x="6135" y="19936"/>
                </a:cubicBezTo>
                <a:lnTo>
                  <a:pt x="6135" y="14061"/>
                </a:lnTo>
                <a:close/>
                <a:moveTo>
                  <a:pt x="67582" y="14061"/>
                </a:moveTo>
                <a:lnTo>
                  <a:pt x="67582" y="19936"/>
                </a:lnTo>
                <a:cubicBezTo>
                  <a:pt x="66482" y="20454"/>
                  <a:pt x="65358" y="20972"/>
                  <a:pt x="64256" y="21470"/>
                </a:cubicBezTo>
                <a:lnTo>
                  <a:pt x="64256" y="16134"/>
                </a:lnTo>
                <a:cubicBezTo>
                  <a:pt x="65358" y="15443"/>
                  <a:pt x="66482" y="14752"/>
                  <a:pt x="67582" y="14061"/>
                </a:cubicBezTo>
                <a:close/>
                <a:moveTo>
                  <a:pt x="10195" y="16589"/>
                </a:moveTo>
                <a:cubicBezTo>
                  <a:pt x="11318" y="17280"/>
                  <a:pt x="12419" y="17971"/>
                  <a:pt x="13542" y="18662"/>
                </a:cubicBezTo>
                <a:lnTo>
                  <a:pt x="13542" y="23348"/>
                </a:lnTo>
                <a:cubicBezTo>
                  <a:pt x="12419" y="22830"/>
                  <a:pt x="11318" y="22334"/>
                  <a:pt x="10195" y="21815"/>
                </a:cubicBezTo>
                <a:lnTo>
                  <a:pt x="10195" y="16589"/>
                </a:lnTo>
                <a:close/>
                <a:moveTo>
                  <a:pt x="63522" y="16589"/>
                </a:moveTo>
                <a:lnTo>
                  <a:pt x="63522" y="21815"/>
                </a:lnTo>
                <a:cubicBezTo>
                  <a:pt x="62421" y="22334"/>
                  <a:pt x="61298" y="22830"/>
                  <a:pt x="60175" y="23348"/>
                </a:cubicBezTo>
                <a:lnTo>
                  <a:pt x="60175" y="18662"/>
                </a:lnTo>
                <a:cubicBezTo>
                  <a:pt x="61298" y="17971"/>
                  <a:pt x="62421" y="17280"/>
                  <a:pt x="63522" y="16589"/>
                </a:cubicBezTo>
                <a:close/>
                <a:moveTo>
                  <a:pt x="59461" y="19115"/>
                </a:moveTo>
                <a:lnTo>
                  <a:pt x="59461" y="23673"/>
                </a:lnTo>
                <a:cubicBezTo>
                  <a:pt x="58360" y="24191"/>
                  <a:pt x="57281" y="24687"/>
                  <a:pt x="56178" y="25185"/>
                </a:cubicBezTo>
                <a:lnTo>
                  <a:pt x="56178" y="21145"/>
                </a:lnTo>
                <a:cubicBezTo>
                  <a:pt x="57281" y="20476"/>
                  <a:pt x="58360" y="19785"/>
                  <a:pt x="59461" y="19115"/>
                </a:cubicBezTo>
                <a:close/>
                <a:moveTo>
                  <a:pt x="24666" y="21254"/>
                </a:moveTo>
                <a:lnTo>
                  <a:pt x="24666" y="25314"/>
                </a:lnTo>
                <a:lnTo>
                  <a:pt x="20087" y="25314"/>
                </a:lnTo>
                <a:lnTo>
                  <a:pt x="20087" y="21254"/>
                </a:lnTo>
                <a:close/>
                <a:moveTo>
                  <a:pt x="29893" y="21254"/>
                </a:moveTo>
                <a:lnTo>
                  <a:pt x="29893" y="25314"/>
                </a:lnTo>
                <a:lnTo>
                  <a:pt x="25249" y="25314"/>
                </a:lnTo>
                <a:lnTo>
                  <a:pt x="25249" y="21254"/>
                </a:lnTo>
                <a:close/>
                <a:moveTo>
                  <a:pt x="34299" y="21254"/>
                </a:moveTo>
                <a:lnTo>
                  <a:pt x="34299" y="25314"/>
                </a:lnTo>
                <a:lnTo>
                  <a:pt x="30476" y="25314"/>
                </a:lnTo>
                <a:lnTo>
                  <a:pt x="30476" y="21254"/>
                </a:lnTo>
                <a:close/>
                <a:moveTo>
                  <a:pt x="38792" y="21254"/>
                </a:moveTo>
                <a:lnTo>
                  <a:pt x="38792" y="25314"/>
                </a:lnTo>
                <a:lnTo>
                  <a:pt x="34882" y="25314"/>
                </a:lnTo>
                <a:lnTo>
                  <a:pt x="34882" y="21254"/>
                </a:lnTo>
                <a:close/>
                <a:moveTo>
                  <a:pt x="43694" y="21254"/>
                </a:moveTo>
                <a:lnTo>
                  <a:pt x="43694" y="25314"/>
                </a:lnTo>
                <a:lnTo>
                  <a:pt x="39374" y="25314"/>
                </a:lnTo>
                <a:lnTo>
                  <a:pt x="39374" y="21254"/>
                </a:lnTo>
                <a:close/>
                <a:moveTo>
                  <a:pt x="48921" y="21254"/>
                </a:moveTo>
                <a:lnTo>
                  <a:pt x="48921" y="25314"/>
                </a:lnTo>
                <a:lnTo>
                  <a:pt x="44278" y="25314"/>
                </a:lnTo>
                <a:lnTo>
                  <a:pt x="44278" y="21254"/>
                </a:lnTo>
                <a:close/>
                <a:moveTo>
                  <a:pt x="53997" y="21254"/>
                </a:moveTo>
                <a:lnTo>
                  <a:pt x="53997" y="25314"/>
                </a:lnTo>
                <a:lnTo>
                  <a:pt x="49505" y="25314"/>
                </a:lnTo>
                <a:lnTo>
                  <a:pt x="49505" y="21254"/>
                </a:lnTo>
                <a:close/>
                <a:moveTo>
                  <a:pt x="14276" y="19115"/>
                </a:moveTo>
                <a:cubicBezTo>
                  <a:pt x="15486" y="19872"/>
                  <a:pt x="16695" y="20627"/>
                  <a:pt x="17927" y="21383"/>
                </a:cubicBezTo>
                <a:lnTo>
                  <a:pt x="17927" y="25358"/>
                </a:lnTo>
                <a:cubicBezTo>
                  <a:pt x="16695" y="24796"/>
                  <a:pt x="15486" y="24235"/>
                  <a:pt x="14276" y="23673"/>
                </a:cubicBezTo>
                <a:lnTo>
                  <a:pt x="14276" y="19115"/>
                </a:lnTo>
                <a:close/>
                <a:moveTo>
                  <a:pt x="2181" y="18921"/>
                </a:moveTo>
                <a:cubicBezTo>
                  <a:pt x="3261" y="19417"/>
                  <a:pt x="4341" y="19915"/>
                  <a:pt x="5400" y="20411"/>
                </a:cubicBezTo>
                <a:lnTo>
                  <a:pt x="5400" y="26458"/>
                </a:lnTo>
                <a:cubicBezTo>
                  <a:pt x="4341" y="26178"/>
                  <a:pt x="3261" y="25876"/>
                  <a:pt x="2181" y="25574"/>
                </a:cubicBezTo>
                <a:lnTo>
                  <a:pt x="2181" y="18921"/>
                </a:lnTo>
                <a:close/>
                <a:moveTo>
                  <a:pt x="70888" y="19224"/>
                </a:moveTo>
                <a:lnTo>
                  <a:pt x="70888" y="25746"/>
                </a:lnTo>
                <a:cubicBezTo>
                  <a:pt x="70024" y="25983"/>
                  <a:pt x="69181" y="26222"/>
                  <a:pt x="68317" y="26458"/>
                </a:cubicBezTo>
                <a:lnTo>
                  <a:pt x="68317" y="20411"/>
                </a:lnTo>
                <a:cubicBezTo>
                  <a:pt x="69181" y="20001"/>
                  <a:pt x="70024" y="19612"/>
                  <a:pt x="70888" y="19224"/>
                </a:cubicBezTo>
                <a:close/>
                <a:moveTo>
                  <a:pt x="6135" y="20736"/>
                </a:moveTo>
                <a:cubicBezTo>
                  <a:pt x="7258" y="21254"/>
                  <a:pt x="8358" y="21772"/>
                  <a:pt x="9481" y="22268"/>
                </a:cubicBezTo>
                <a:lnTo>
                  <a:pt x="9481" y="27604"/>
                </a:lnTo>
                <a:cubicBezTo>
                  <a:pt x="8358" y="27279"/>
                  <a:pt x="7258" y="26977"/>
                  <a:pt x="6135" y="26674"/>
                </a:cubicBezTo>
                <a:lnTo>
                  <a:pt x="6135" y="20736"/>
                </a:lnTo>
                <a:close/>
                <a:moveTo>
                  <a:pt x="67582" y="20736"/>
                </a:moveTo>
                <a:lnTo>
                  <a:pt x="67582" y="26674"/>
                </a:lnTo>
                <a:cubicBezTo>
                  <a:pt x="66482" y="26977"/>
                  <a:pt x="65358" y="27279"/>
                  <a:pt x="64256" y="27604"/>
                </a:cubicBezTo>
                <a:lnTo>
                  <a:pt x="64256" y="22268"/>
                </a:lnTo>
                <a:cubicBezTo>
                  <a:pt x="65358" y="21772"/>
                  <a:pt x="66482" y="21254"/>
                  <a:pt x="67582" y="20736"/>
                </a:cubicBezTo>
                <a:close/>
                <a:moveTo>
                  <a:pt x="10195" y="22614"/>
                </a:moveTo>
                <a:cubicBezTo>
                  <a:pt x="11318" y="23111"/>
                  <a:pt x="12419" y="23630"/>
                  <a:pt x="13542" y="24148"/>
                </a:cubicBezTo>
                <a:lnTo>
                  <a:pt x="13542" y="28727"/>
                </a:lnTo>
                <a:cubicBezTo>
                  <a:pt x="12419" y="28425"/>
                  <a:pt x="11318" y="28100"/>
                  <a:pt x="10195" y="27797"/>
                </a:cubicBezTo>
                <a:lnTo>
                  <a:pt x="10195" y="22614"/>
                </a:lnTo>
                <a:close/>
                <a:moveTo>
                  <a:pt x="63522" y="22614"/>
                </a:moveTo>
                <a:lnTo>
                  <a:pt x="63522" y="27797"/>
                </a:lnTo>
                <a:cubicBezTo>
                  <a:pt x="62421" y="28100"/>
                  <a:pt x="61298" y="28425"/>
                  <a:pt x="60175" y="28727"/>
                </a:cubicBezTo>
                <a:lnTo>
                  <a:pt x="60175" y="24148"/>
                </a:lnTo>
                <a:cubicBezTo>
                  <a:pt x="61298" y="23630"/>
                  <a:pt x="62421" y="23111"/>
                  <a:pt x="63522" y="22614"/>
                </a:cubicBezTo>
                <a:close/>
                <a:moveTo>
                  <a:pt x="59461" y="24471"/>
                </a:moveTo>
                <a:lnTo>
                  <a:pt x="59461" y="28921"/>
                </a:lnTo>
                <a:cubicBezTo>
                  <a:pt x="58360" y="29223"/>
                  <a:pt x="57281" y="29525"/>
                  <a:pt x="56178" y="29850"/>
                </a:cubicBezTo>
                <a:lnTo>
                  <a:pt x="56178" y="25983"/>
                </a:lnTo>
                <a:cubicBezTo>
                  <a:pt x="57281" y="25487"/>
                  <a:pt x="58360" y="24990"/>
                  <a:pt x="59461" y="24471"/>
                </a:cubicBezTo>
                <a:close/>
                <a:moveTo>
                  <a:pt x="14276" y="24471"/>
                </a:moveTo>
                <a:cubicBezTo>
                  <a:pt x="15486" y="25033"/>
                  <a:pt x="16695" y="25594"/>
                  <a:pt x="17927" y="26156"/>
                </a:cubicBezTo>
                <a:lnTo>
                  <a:pt x="17927" y="29937"/>
                </a:lnTo>
                <a:cubicBezTo>
                  <a:pt x="16695" y="29612"/>
                  <a:pt x="15486" y="29266"/>
                  <a:pt x="14276" y="28921"/>
                </a:cubicBezTo>
                <a:lnTo>
                  <a:pt x="14276" y="24471"/>
                </a:lnTo>
                <a:close/>
                <a:moveTo>
                  <a:pt x="24666" y="25897"/>
                </a:moveTo>
                <a:lnTo>
                  <a:pt x="24666" y="29980"/>
                </a:lnTo>
                <a:lnTo>
                  <a:pt x="20087" y="29980"/>
                </a:lnTo>
                <a:lnTo>
                  <a:pt x="20087" y="25897"/>
                </a:lnTo>
                <a:close/>
                <a:moveTo>
                  <a:pt x="29893" y="25897"/>
                </a:moveTo>
                <a:lnTo>
                  <a:pt x="29893" y="29980"/>
                </a:lnTo>
                <a:lnTo>
                  <a:pt x="25249" y="29980"/>
                </a:lnTo>
                <a:lnTo>
                  <a:pt x="25249" y="25897"/>
                </a:lnTo>
                <a:close/>
                <a:moveTo>
                  <a:pt x="34299" y="25897"/>
                </a:moveTo>
                <a:lnTo>
                  <a:pt x="34299" y="29980"/>
                </a:lnTo>
                <a:lnTo>
                  <a:pt x="30476" y="29980"/>
                </a:lnTo>
                <a:lnTo>
                  <a:pt x="30476" y="25897"/>
                </a:lnTo>
                <a:close/>
                <a:moveTo>
                  <a:pt x="38792" y="25897"/>
                </a:moveTo>
                <a:lnTo>
                  <a:pt x="38792" y="29980"/>
                </a:lnTo>
                <a:lnTo>
                  <a:pt x="34882" y="29980"/>
                </a:lnTo>
                <a:lnTo>
                  <a:pt x="34882" y="25897"/>
                </a:lnTo>
                <a:close/>
                <a:moveTo>
                  <a:pt x="43694" y="25897"/>
                </a:moveTo>
                <a:lnTo>
                  <a:pt x="43694" y="29980"/>
                </a:lnTo>
                <a:lnTo>
                  <a:pt x="39374" y="29980"/>
                </a:lnTo>
                <a:lnTo>
                  <a:pt x="39374" y="25897"/>
                </a:lnTo>
                <a:close/>
                <a:moveTo>
                  <a:pt x="48921" y="25897"/>
                </a:moveTo>
                <a:lnTo>
                  <a:pt x="48921" y="29980"/>
                </a:lnTo>
                <a:lnTo>
                  <a:pt x="44278" y="29980"/>
                </a:lnTo>
                <a:lnTo>
                  <a:pt x="44278" y="25897"/>
                </a:lnTo>
                <a:close/>
                <a:moveTo>
                  <a:pt x="53997" y="25897"/>
                </a:moveTo>
                <a:lnTo>
                  <a:pt x="53997" y="29980"/>
                </a:lnTo>
                <a:lnTo>
                  <a:pt x="49505" y="29980"/>
                </a:lnTo>
                <a:lnTo>
                  <a:pt x="49505" y="25897"/>
                </a:lnTo>
                <a:close/>
                <a:moveTo>
                  <a:pt x="2181" y="26329"/>
                </a:moveTo>
                <a:cubicBezTo>
                  <a:pt x="3261" y="26631"/>
                  <a:pt x="4341" y="26913"/>
                  <a:pt x="5400" y="27215"/>
                </a:cubicBezTo>
                <a:lnTo>
                  <a:pt x="5400" y="33176"/>
                </a:lnTo>
                <a:cubicBezTo>
                  <a:pt x="4341" y="33090"/>
                  <a:pt x="3261" y="33004"/>
                  <a:pt x="2181" y="32917"/>
                </a:cubicBezTo>
                <a:lnTo>
                  <a:pt x="2181" y="26329"/>
                </a:lnTo>
                <a:close/>
                <a:moveTo>
                  <a:pt x="70888" y="26502"/>
                </a:moveTo>
                <a:lnTo>
                  <a:pt x="70888" y="32960"/>
                </a:lnTo>
                <a:cubicBezTo>
                  <a:pt x="70024" y="33047"/>
                  <a:pt x="69181" y="33111"/>
                  <a:pt x="68317" y="33176"/>
                </a:cubicBezTo>
                <a:lnTo>
                  <a:pt x="68317" y="27215"/>
                </a:lnTo>
                <a:cubicBezTo>
                  <a:pt x="69181" y="26977"/>
                  <a:pt x="70024" y="26740"/>
                  <a:pt x="70888" y="26502"/>
                </a:cubicBezTo>
                <a:close/>
                <a:moveTo>
                  <a:pt x="6135" y="27431"/>
                </a:moveTo>
                <a:cubicBezTo>
                  <a:pt x="7258" y="27734"/>
                  <a:pt x="8358" y="28036"/>
                  <a:pt x="9481" y="28359"/>
                </a:cubicBezTo>
                <a:lnTo>
                  <a:pt x="9481" y="33522"/>
                </a:lnTo>
                <a:cubicBezTo>
                  <a:pt x="8358" y="33436"/>
                  <a:pt x="7258" y="33327"/>
                  <a:pt x="6135" y="33240"/>
                </a:cubicBezTo>
                <a:lnTo>
                  <a:pt x="6135" y="27431"/>
                </a:lnTo>
                <a:close/>
                <a:moveTo>
                  <a:pt x="67582" y="27431"/>
                </a:moveTo>
                <a:lnTo>
                  <a:pt x="67582" y="33240"/>
                </a:lnTo>
                <a:cubicBezTo>
                  <a:pt x="66482" y="33327"/>
                  <a:pt x="65358" y="33436"/>
                  <a:pt x="64256" y="33522"/>
                </a:cubicBezTo>
                <a:lnTo>
                  <a:pt x="64256" y="28359"/>
                </a:lnTo>
                <a:cubicBezTo>
                  <a:pt x="65358" y="28036"/>
                  <a:pt x="66482" y="27734"/>
                  <a:pt x="67582" y="27431"/>
                </a:cubicBezTo>
                <a:close/>
                <a:moveTo>
                  <a:pt x="10195" y="28554"/>
                </a:moveTo>
                <a:cubicBezTo>
                  <a:pt x="11318" y="28857"/>
                  <a:pt x="12419" y="29180"/>
                  <a:pt x="13542" y="29482"/>
                </a:cubicBezTo>
                <a:lnTo>
                  <a:pt x="13542" y="33845"/>
                </a:lnTo>
                <a:cubicBezTo>
                  <a:pt x="12419" y="33759"/>
                  <a:pt x="11318" y="33672"/>
                  <a:pt x="10195" y="33586"/>
                </a:cubicBezTo>
                <a:lnTo>
                  <a:pt x="10195" y="28554"/>
                </a:lnTo>
                <a:close/>
                <a:moveTo>
                  <a:pt x="63522" y="28554"/>
                </a:moveTo>
                <a:lnTo>
                  <a:pt x="63522" y="33586"/>
                </a:lnTo>
                <a:cubicBezTo>
                  <a:pt x="62421" y="33672"/>
                  <a:pt x="61298" y="33759"/>
                  <a:pt x="60175" y="33845"/>
                </a:cubicBezTo>
                <a:lnTo>
                  <a:pt x="60175" y="29482"/>
                </a:lnTo>
                <a:cubicBezTo>
                  <a:pt x="61298" y="29180"/>
                  <a:pt x="62421" y="28857"/>
                  <a:pt x="63522" y="28554"/>
                </a:cubicBezTo>
                <a:close/>
                <a:moveTo>
                  <a:pt x="24666" y="30541"/>
                </a:moveTo>
                <a:lnTo>
                  <a:pt x="24666" y="34040"/>
                </a:lnTo>
                <a:lnTo>
                  <a:pt x="20087" y="34040"/>
                </a:lnTo>
                <a:lnTo>
                  <a:pt x="20087" y="30541"/>
                </a:lnTo>
                <a:close/>
                <a:moveTo>
                  <a:pt x="29893" y="30541"/>
                </a:moveTo>
                <a:lnTo>
                  <a:pt x="29893" y="34040"/>
                </a:lnTo>
                <a:lnTo>
                  <a:pt x="25249" y="34040"/>
                </a:lnTo>
                <a:lnTo>
                  <a:pt x="25249" y="30541"/>
                </a:lnTo>
                <a:close/>
                <a:moveTo>
                  <a:pt x="34299" y="30541"/>
                </a:moveTo>
                <a:lnTo>
                  <a:pt x="34299" y="34040"/>
                </a:lnTo>
                <a:lnTo>
                  <a:pt x="30476" y="34040"/>
                </a:lnTo>
                <a:lnTo>
                  <a:pt x="30476" y="30541"/>
                </a:lnTo>
                <a:close/>
                <a:moveTo>
                  <a:pt x="38792" y="30541"/>
                </a:moveTo>
                <a:lnTo>
                  <a:pt x="38792" y="34040"/>
                </a:lnTo>
                <a:lnTo>
                  <a:pt x="34882" y="34040"/>
                </a:lnTo>
                <a:lnTo>
                  <a:pt x="34882" y="30541"/>
                </a:lnTo>
                <a:close/>
                <a:moveTo>
                  <a:pt x="43694" y="30541"/>
                </a:moveTo>
                <a:lnTo>
                  <a:pt x="43694" y="34040"/>
                </a:lnTo>
                <a:lnTo>
                  <a:pt x="39374" y="34040"/>
                </a:lnTo>
                <a:lnTo>
                  <a:pt x="39374" y="30541"/>
                </a:lnTo>
                <a:close/>
                <a:moveTo>
                  <a:pt x="48921" y="30541"/>
                </a:moveTo>
                <a:lnTo>
                  <a:pt x="48921" y="34040"/>
                </a:lnTo>
                <a:lnTo>
                  <a:pt x="44278" y="34040"/>
                </a:lnTo>
                <a:lnTo>
                  <a:pt x="44278" y="30541"/>
                </a:lnTo>
                <a:close/>
                <a:moveTo>
                  <a:pt x="53997" y="30541"/>
                </a:moveTo>
                <a:lnTo>
                  <a:pt x="53997" y="34040"/>
                </a:lnTo>
                <a:lnTo>
                  <a:pt x="49505" y="34040"/>
                </a:lnTo>
                <a:lnTo>
                  <a:pt x="49505" y="30541"/>
                </a:lnTo>
                <a:close/>
                <a:moveTo>
                  <a:pt x="59461" y="29677"/>
                </a:moveTo>
                <a:lnTo>
                  <a:pt x="59461" y="33911"/>
                </a:lnTo>
                <a:cubicBezTo>
                  <a:pt x="58360" y="33997"/>
                  <a:pt x="57281" y="34104"/>
                  <a:pt x="56178" y="34191"/>
                </a:cubicBezTo>
                <a:lnTo>
                  <a:pt x="56178" y="30585"/>
                </a:lnTo>
                <a:cubicBezTo>
                  <a:pt x="57281" y="30282"/>
                  <a:pt x="58360" y="29980"/>
                  <a:pt x="59461" y="29677"/>
                </a:cubicBezTo>
                <a:close/>
                <a:moveTo>
                  <a:pt x="14276" y="29677"/>
                </a:moveTo>
                <a:cubicBezTo>
                  <a:pt x="15486" y="30023"/>
                  <a:pt x="16695" y="30369"/>
                  <a:pt x="17927" y="30692"/>
                </a:cubicBezTo>
                <a:lnTo>
                  <a:pt x="17927" y="34213"/>
                </a:lnTo>
                <a:cubicBezTo>
                  <a:pt x="16695" y="34127"/>
                  <a:pt x="15486" y="34018"/>
                  <a:pt x="14276" y="33911"/>
                </a:cubicBezTo>
                <a:lnTo>
                  <a:pt x="14276" y="29677"/>
                </a:lnTo>
                <a:close/>
                <a:moveTo>
                  <a:pt x="24666" y="34623"/>
                </a:moveTo>
                <a:lnTo>
                  <a:pt x="24666" y="38101"/>
                </a:lnTo>
                <a:lnTo>
                  <a:pt x="20087" y="38101"/>
                </a:lnTo>
                <a:lnTo>
                  <a:pt x="20087" y="34623"/>
                </a:lnTo>
                <a:close/>
                <a:moveTo>
                  <a:pt x="29893" y="34623"/>
                </a:moveTo>
                <a:lnTo>
                  <a:pt x="29893" y="38101"/>
                </a:lnTo>
                <a:lnTo>
                  <a:pt x="25249" y="38101"/>
                </a:lnTo>
                <a:lnTo>
                  <a:pt x="25249" y="34623"/>
                </a:lnTo>
                <a:close/>
                <a:moveTo>
                  <a:pt x="34299" y="34623"/>
                </a:moveTo>
                <a:lnTo>
                  <a:pt x="34299" y="38101"/>
                </a:lnTo>
                <a:lnTo>
                  <a:pt x="30476" y="38101"/>
                </a:lnTo>
                <a:lnTo>
                  <a:pt x="30476" y="34623"/>
                </a:lnTo>
                <a:close/>
                <a:moveTo>
                  <a:pt x="38792" y="34623"/>
                </a:moveTo>
                <a:lnTo>
                  <a:pt x="38792" y="38101"/>
                </a:lnTo>
                <a:lnTo>
                  <a:pt x="34882" y="38101"/>
                </a:lnTo>
                <a:lnTo>
                  <a:pt x="34882" y="34623"/>
                </a:lnTo>
                <a:close/>
                <a:moveTo>
                  <a:pt x="43694" y="34623"/>
                </a:moveTo>
                <a:lnTo>
                  <a:pt x="43694" y="38101"/>
                </a:lnTo>
                <a:lnTo>
                  <a:pt x="39374" y="38101"/>
                </a:lnTo>
                <a:lnTo>
                  <a:pt x="39374" y="34623"/>
                </a:lnTo>
                <a:close/>
                <a:moveTo>
                  <a:pt x="48921" y="34623"/>
                </a:moveTo>
                <a:lnTo>
                  <a:pt x="48921" y="38101"/>
                </a:lnTo>
                <a:lnTo>
                  <a:pt x="44278" y="38101"/>
                </a:lnTo>
                <a:lnTo>
                  <a:pt x="44278" y="34623"/>
                </a:lnTo>
                <a:close/>
                <a:moveTo>
                  <a:pt x="53997" y="34623"/>
                </a:moveTo>
                <a:lnTo>
                  <a:pt x="53997" y="38101"/>
                </a:lnTo>
                <a:lnTo>
                  <a:pt x="49505" y="38101"/>
                </a:lnTo>
                <a:lnTo>
                  <a:pt x="49505" y="34623"/>
                </a:lnTo>
                <a:close/>
                <a:moveTo>
                  <a:pt x="14276" y="34645"/>
                </a:moveTo>
                <a:cubicBezTo>
                  <a:pt x="15486" y="34732"/>
                  <a:pt x="16695" y="34839"/>
                  <a:pt x="17927" y="34948"/>
                </a:cubicBezTo>
                <a:lnTo>
                  <a:pt x="17927" y="37928"/>
                </a:lnTo>
                <a:cubicBezTo>
                  <a:pt x="16695" y="38101"/>
                  <a:pt x="15486" y="38274"/>
                  <a:pt x="14276" y="38447"/>
                </a:cubicBezTo>
                <a:lnTo>
                  <a:pt x="14276" y="34645"/>
                </a:lnTo>
                <a:close/>
                <a:moveTo>
                  <a:pt x="59461" y="34645"/>
                </a:moveTo>
                <a:lnTo>
                  <a:pt x="59461" y="38447"/>
                </a:lnTo>
                <a:cubicBezTo>
                  <a:pt x="58360" y="38295"/>
                  <a:pt x="57281" y="38144"/>
                  <a:pt x="56178" y="37971"/>
                </a:cubicBezTo>
                <a:lnTo>
                  <a:pt x="56178" y="34904"/>
                </a:lnTo>
                <a:cubicBezTo>
                  <a:pt x="57281" y="34818"/>
                  <a:pt x="58360" y="34732"/>
                  <a:pt x="59461" y="34645"/>
                </a:cubicBezTo>
                <a:close/>
                <a:moveTo>
                  <a:pt x="10195" y="34300"/>
                </a:moveTo>
                <a:cubicBezTo>
                  <a:pt x="11318" y="34386"/>
                  <a:pt x="12419" y="34493"/>
                  <a:pt x="13542" y="34580"/>
                </a:cubicBezTo>
                <a:lnTo>
                  <a:pt x="13542" y="38554"/>
                </a:lnTo>
                <a:cubicBezTo>
                  <a:pt x="12419" y="38726"/>
                  <a:pt x="11318" y="38879"/>
                  <a:pt x="10195" y="39051"/>
                </a:cubicBezTo>
                <a:lnTo>
                  <a:pt x="10195" y="34300"/>
                </a:lnTo>
                <a:close/>
                <a:moveTo>
                  <a:pt x="63522" y="34300"/>
                </a:moveTo>
                <a:lnTo>
                  <a:pt x="63522" y="39051"/>
                </a:lnTo>
                <a:cubicBezTo>
                  <a:pt x="62421" y="38879"/>
                  <a:pt x="61298" y="38726"/>
                  <a:pt x="60175" y="38554"/>
                </a:cubicBezTo>
                <a:lnTo>
                  <a:pt x="60175" y="34580"/>
                </a:lnTo>
                <a:cubicBezTo>
                  <a:pt x="61298" y="34493"/>
                  <a:pt x="62421" y="34386"/>
                  <a:pt x="63522" y="34300"/>
                </a:cubicBezTo>
                <a:close/>
                <a:moveTo>
                  <a:pt x="6135" y="33975"/>
                </a:moveTo>
                <a:cubicBezTo>
                  <a:pt x="7258" y="34061"/>
                  <a:pt x="8358" y="34148"/>
                  <a:pt x="9481" y="34234"/>
                </a:cubicBezTo>
                <a:lnTo>
                  <a:pt x="9481" y="39158"/>
                </a:lnTo>
                <a:cubicBezTo>
                  <a:pt x="8358" y="39311"/>
                  <a:pt x="7258" y="39461"/>
                  <a:pt x="6135" y="39634"/>
                </a:cubicBezTo>
                <a:lnTo>
                  <a:pt x="6135" y="33975"/>
                </a:lnTo>
                <a:close/>
                <a:moveTo>
                  <a:pt x="67582" y="33975"/>
                </a:moveTo>
                <a:lnTo>
                  <a:pt x="67582" y="39634"/>
                </a:lnTo>
                <a:cubicBezTo>
                  <a:pt x="66482" y="39461"/>
                  <a:pt x="65358" y="39311"/>
                  <a:pt x="64256" y="39158"/>
                </a:cubicBezTo>
                <a:lnTo>
                  <a:pt x="64256" y="34234"/>
                </a:lnTo>
                <a:cubicBezTo>
                  <a:pt x="65358" y="34148"/>
                  <a:pt x="66482" y="34061"/>
                  <a:pt x="67582" y="33975"/>
                </a:cubicBezTo>
                <a:close/>
                <a:moveTo>
                  <a:pt x="70888" y="33695"/>
                </a:moveTo>
                <a:lnTo>
                  <a:pt x="70888" y="40109"/>
                </a:lnTo>
                <a:cubicBezTo>
                  <a:pt x="70024" y="39979"/>
                  <a:pt x="69181" y="39872"/>
                  <a:pt x="68317" y="39742"/>
                </a:cubicBezTo>
                <a:lnTo>
                  <a:pt x="68317" y="33911"/>
                </a:lnTo>
                <a:cubicBezTo>
                  <a:pt x="69181" y="33845"/>
                  <a:pt x="70024" y="33759"/>
                  <a:pt x="70888" y="33695"/>
                </a:cubicBezTo>
                <a:close/>
                <a:moveTo>
                  <a:pt x="2181" y="33629"/>
                </a:moveTo>
                <a:cubicBezTo>
                  <a:pt x="3261" y="33738"/>
                  <a:pt x="4341" y="33824"/>
                  <a:pt x="5400" y="33911"/>
                </a:cubicBezTo>
                <a:lnTo>
                  <a:pt x="5400" y="39742"/>
                </a:lnTo>
                <a:cubicBezTo>
                  <a:pt x="4341" y="39893"/>
                  <a:pt x="3261" y="40045"/>
                  <a:pt x="2181" y="40195"/>
                </a:cubicBezTo>
                <a:lnTo>
                  <a:pt x="2181" y="33629"/>
                </a:lnTo>
                <a:close/>
                <a:moveTo>
                  <a:pt x="24666" y="38683"/>
                </a:moveTo>
                <a:lnTo>
                  <a:pt x="24666" y="40800"/>
                </a:lnTo>
                <a:lnTo>
                  <a:pt x="20087" y="40800"/>
                </a:lnTo>
                <a:lnTo>
                  <a:pt x="20087" y="38683"/>
                </a:lnTo>
                <a:close/>
                <a:moveTo>
                  <a:pt x="29893" y="38683"/>
                </a:moveTo>
                <a:lnTo>
                  <a:pt x="29893" y="40800"/>
                </a:lnTo>
                <a:lnTo>
                  <a:pt x="25249" y="40800"/>
                </a:lnTo>
                <a:lnTo>
                  <a:pt x="25249" y="38683"/>
                </a:lnTo>
                <a:close/>
                <a:moveTo>
                  <a:pt x="34299" y="38683"/>
                </a:moveTo>
                <a:lnTo>
                  <a:pt x="34299" y="40800"/>
                </a:lnTo>
                <a:lnTo>
                  <a:pt x="30476" y="40800"/>
                </a:lnTo>
                <a:lnTo>
                  <a:pt x="30476" y="38683"/>
                </a:lnTo>
                <a:close/>
                <a:moveTo>
                  <a:pt x="38792" y="38683"/>
                </a:moveTo>
                <a:lnTo>
                  <a:pt x="38792" y="40800"/>
                </a:lnTo>
                <a:lnTo>
                  <a:pt x="34882" y="40800"/>
                </a:lnTo>
                <a:lnTo>
                  <a:pt x="34882" y="38683"/>
                </a:lnTo>
                <a:close/>
                <a:moveTo>
                  <a:pt x="43694" y="38683"/>
                </a:moveTo>
                <a:lnTo>
                  <a:pt x="43694" y="40800"/>
                </a:lnTo>
                <a:lnTo>
                  <a:pt x="39374" y="40800"/>
                </a:lnTo>
                <a:lnTo>
                  <a:pt x="39374" y="38683"/>
                </a:lnTo>
                <a:close/>
                <a:moveTo>
                  <a:pt x="48921" y="38683"/>
                </a:moveTo>
                <a:lnTo>
                  <a:pt x="48921" y="40800"/>
                </a:lnTo>
                <a:lnTo>
                  <a:pt x="44278" y="40800"/>
                </a:lnTo>
                <a:lnTo>
                  <a:pt x="44278" y="38683"/>
                </a:lnTo>
                <a:close/>
                <a:moveTo>
                  <a:pt x="53997" y="38683"/>
                </a:moveTo>
                <a:lnTo>
                  <a:pt x="53997" y="40800"/>
                </a:lnTo>
                <a:lnTo>
                  <a:pt x="49505" y="40800"/>
                </a:lnTo>
                <a:lnTo>
                  <a:pt x="49505" y="38683"/>
                </a:lnTo>
                <a:close/>
                <a:moveTo>
                  <a:pt x="17927" y="38663"/>
                </a:moveTo>
                <a:lnTo>
                  <a:pt x="17927" y="40477"/>
                </a:lnTo>
                <a:cubicBezTo>
                  <a:pt x="16695" y="40973"/>
                  <a:pt x="15486" y="41470"/>
                  <a:pt x="14276" y="41966"/>
                </a:cubicBezTo>
                <a:lnTo>
                  <a:pt x="14276" y="39181"/>
                </a:lnTo>
                <a:cubicBezTo>
                  <a:pt x="15486" y="39008"/>
                  <a:pt x="16695" y="38835"/>
                  <a:pt x="17927" y="38663"/>
                </a:cubicBezTo>
                <a:close/>
                <a:moveTo>
                  <a:pt x="56178" y="38706"/>
                </a:moveTo>
                <a:cubicBezTo>
                  <a:pt x="57281" y="38856"/>
                  <a:pt x="58360" y="39029"/>
                  <a:pt x="59461" y="39181"/>
                </a:cubicBezTo>
                <a:lnTo>
                  <a:pt x="59461" y="41966"/>
                </a:lnTo>
                <a:cubicBezTo>
                  <a:pt x="58360" y="41514"/>
                  <a:pt x="57281" y="41082"/>
                  <a:pt x="56178" y="40627"/>
                </a:cubicBezTo>
                <a:lnTo>
                  <a:pt x="56178" y="38706"/>
                </a:lnTo>
                <a:close/>
                <a:moveTo>
                  <a:pt x="13542" y="39288"/>
                </a:moveTo>
                <a:lnTo>
                  <a:pt x="13542" y="42248"/>
                </a:lnTo>
                <a:cubicBezTo>
                  <a:pt x="12419" y="42701"/>
                  <a:pt x="11318" y="43155"/>
                  <a:pt x="10195" y="43608"/>
                </a:cubicBezTo>
                <a:lnTo>
                  <a:pt x="10195" y="39763"/>
                </a:lnTo>
                <a:cubicBezTo>
                  <a:pt x="11318" y="39613"/>
                  <a:pt x="12419" y="39440"/>
                  <a:pt x="13542" y="39288"/>
                </a:cubicBezTo>
                <a:close/>
                <a:moveTo>
                  <a:pt x="60175" y="39288"/>
                </a:moveTo>
                <a:cubicBezTo>
                  <a:pt x="61298" y="39440"/>
                  <a:pt x="62421" y="39613"/>
                  <a:pt x="63522" y="39763"/>
                </a:cubicBezTo>
                <a:lnTo>
                  <a:pt x="63522" y="43608"/>
                </a:lnTo>
                <a:cubicBezTo>
                  <a:pt x="62421" y="43155"/>
                  <a:pt x="61298" y="42701"/>
                  <a:pt x="60175" y="42248"/>
                </a:cubicBezTo>
                <a:lnTo>
                  <a:pt x="60175" y="39288"/>
                </a:lnTo>
                <a:close/>
                <a:moveTo>
                  <a:pt x="9481" y="39872"/>
                </a:moveTo>
                <a:lnTo>
                  <a:pt x="9481" y="43910"/>
                </a:lnTo>
                <a:cubicBezTo>
                  <a:pt x="8358" y="44342"/>
                  <a:pt x="7258" y="44797"/>
                  <a:pt x="6135" y="45249"/>
                </a:cubicBezTo>
                <a:lnTo>
                  <a:pt x="6135" y="40368"/>
                </a:lnTo>
                <a:cubicBezTo>
                  <a:pt x="7258" y="40195"/>
                  <a:pt x="8358" y="40045"/>
                  <a:pt x="9481" y="39872"/>
                </a:cubicBezTo>
                <a:close/>
                <a:moveTo>
                  <a:pt x="64256" y="39872"/>
                </a:moveTo>
                <a:cubicBezTo>
                  <a:pt x="65358" y="40045"/>
                  <a:pt x="66482" y="40195"/>
                  <a:pt x="67582" y="40368"/>
                </a:cubicBezTo>
                <a:lnTo>
                  <a:pt x="67582" y="45249"/>
                </a:lnTo>
                <a:cubicBezTo>
                  <a:pt x="66482" y="44797"/>
                  <a:pt x="65358" y="44342"/>
                  <a:pt x="64256" y="43910"/>
                </a:cubicBezTo>
                <a:lnTo>
                  <a:pt x="64256" y="39872"/>
                </a:lnTo>
                <a:close/>
                <a:moveTo>
                  <a:pt x="68317" y="40477"/>
                </a:moveTo>
                <a:cubicBezTo>
                  <a:pt x="69181" y="40584"/>
                  <a:pt x="70024" y="40714"/>
                  <a:pt x="70888" y="40843"/>
                </a:cubicBezTo>
                <a:lnTo>
                  <a:pt x="70888" y="46588"/>
                </a:lnTo>
                <a:cubicBezTo>
                  <a:pt x="70024" y="46243"/>
                  <a:pt x="69181" y="45897"/>
                  <a:pt x="68317" y="45552"/>
                </a:cubicBezTo>
                <a:lnTo>
                  <a:pt x="68317" y="40477"/>
                </a:lnTo>
                <a:close/>
                <a:moveTo>
                  <a:pt x="5400" y="40477"/>
                </a:moveTo>
                <a:lnTo>
                  <a:pt x="5400" y="45552"/>
                </a:lnTo>
                <a:cubicBezTo>
                  <a:pt x="4341" y="45984"/>
                  <a:pt x="3261" y="46416"/>
                  <a:pt x="2181" y="46848"/>
                </a:cubicBezTo>
                <a:lnTo>
                  <a:pt x="2181" y="40930"/>
                </a:lnTo>
                <a:cubicBezTo>
                  <a:pt x="3261" y="40779"/>
                  <a:pt x="4341" y="40627"/>
                  <a:pt x="5400" y="40477"/>
                </a:cubicBezTo>
                <a:close/>
                <a:moveTo>
                  <a:pt x="1101" y="1"/>
                </a:moveTo>
                <a:cubicBezTo>
                  <a:pt x="496" y="1"/>
                  <a:pt x="0" y="497"/>
                  <a:pt x="0" y="1101"/>
                </a:cubicBezTo>
                <a:lnTo>
                  <a:pt x="0" y="47020"/>
                </a:lnTo>
                <a:cubicBezTo>
                  <a:pt x="0" y="47648"/>
                  <a:pt x="432" y="47993"/>
                  <a:pt x="908" y="48057"/>
                </a:cubicBezTo>
                <a:cubicBezTo>
                  <a:pt x="951" y="48080"/>
                  <a:pt x="994" y="48080"/>
                  <a:pt x="1058" y="48080"/>
                </a:cubicBezTo>
                <a:cubicBezTo>
                  <a:pt x="1360" y="48080"/>
                  <a:pt x="1685" y="47971"/>
                  <a:pt x="1901" y="47734"/>
                </a:cubicBezTo>
                <a:cubicBezTo>
                  <a:pt x="3131" y="47259"/>
                  <a:pt x="4341" y="46761"/>
                  <a:pt x="5551" y="46265"/>
                </a:cubicBezTo>
                <a:cubicBezTo>
                  <a:pt x="5620" y="46307"/>
                  <a:pt x="5700" y="46328"/>
                  <a:pt x="5778" y="46328"/>
                </a:cubicBezTo>
                <a:cubicBezTo>
                  <a:pt x="5944" y="46328"/>
                  <a:pt x="6098" y="46232"/>
                  <a:pt x="6112" y="46027"/>
                </a:cubicBezTo>
                <a:cubicBezTo>
                  <a:pt x="7322" y="45552"/>
                  <a:pt x="8531" y="45056"/>
                  <a:pt x="9741" y="44581"/>
                </a:cubicBezTo>
                <a:cubicBezTo>
                  <a:pt x="9772" y="44589"/>
                  <a:pt x="9804" y="44594"/>
                  <a:pt x="9837" y="44594"/>
                </a:cubicBezTo>
                <a:cubicBezTo>
                  <a:pt x="9966" y="44594"/>
                  <a:pt x="10100" y="44528"/>
                  <a:pt x="10152" y="44408"/>
                </a:cubicBezTo>
                <a:cubicBezTo>
                  <a:pt x="12765" y="43349"/>
                  <a:pt x="15356" y="42291"/>
                  <a:pt x="17971" y="41232"/>
                </a:cubicBezTo>
                <a:cubicBezTo>
                  <a:pt x="18108" y="41725"/>
                  <a:pt x="18568" y="41975"/>
                  <a:pt x="19024" y="41975"/>
                </a:cubicBezTo>
                <a:cubicBezTo>
                  <a:pt x="19427" y="41975"/>
                  <a:pt x="19828" y="41779"/>
                  <a:pt x="20001" y="41384"/>
                </a:cubicBezTo>
                <a:lnTo>
                  <a:pt x="54084" y="41384"/>
                </a:lnTo>
                <a:cubicBezTo>
                  <a:pt x="54267" y="41783"/>
                  <a:pt x="54677" y="41983"/>
                  <a:pt x="55088" y="41983"/>
                </a:cubicBezTo>
                <a:cubicBezTo>
                  <a:pt x="55498" y="41983"/>
                  <a:pt x="55909" y="41783"/>
                  <a:pt x="56092" y="41384"/>
                </a:cubicBezTo>
                <a:cubicBezTo>
                  <a:pt x="58576" y="42378"/>
                  <a:pt x="61059" y="43392"/>
                  <a:pt x="63565" y="44408"/>
                </a:cubicBezTo>
                <a:cubicBezTo>
                  <a:pt x="63617" y="44528"/>
                  <a:pt x="63751" y="44594"/>
                  <a:pt x="63890" y="44594"/>
                </a:cubicBezTo>
                <a:cubicBezTo>
                  <a:pt x="63926" y="44594"/>
                  <a:pt x="63962" y="44589"/>
                  <a:pt x="63997" y="44581"/>
                </a:cubicBezTo>
                <a:cubicBezTo>
                  <a:pt x="65186" y="45056"/>
                  <a:pt x="66395" y="45552"/>
                  <a:pt x="67605" y="46027"/>
                </a:cubicBezTo>
                <a:cubicBezTo>
                  <a:pt x="67634" y="46232"/>
                  <a:pt x="67792" y="46328"/>
                  <a:pt x="67952" y="46328"/>
                </a:cubicBezTo>
                <a:cubicBezTo>
                  <a:pt x="68028" y="46328"/>
                  <a:pt x="68104" y="46307"/>
                  <a:pt x="68166" y="46265"/>
                </a:cubicBezTo>
                <a:cubicBezTo>
                  <a:pt x="69094" y="46632"/>
                  <a:pt x="70024" y="47020"/>
                  <a:pt x="70952" y="47388"/>
                </a:cubicBezTo>
                <a:cubicBezTo>
                  <a:pt x="71096" y="47851"/>
                  <a:pt x="71535" y="48078"/>
                  <a:pt x="71971" y="48078"/>
                </a:cubicBezTo>
                <a:cubicBezTo>
                  <a:pt x="72126" y="48078"/>
                  <a:pt x="72280" y="48050"/>
                  <a:pt x="72420" y="47993"/>
                </a:cubicBezTo>
                <a:cubicBezTo>
                  <a:pt x="72486" y="48014"/>
                  <a:pt x="72529" y="48036"/>
                  <a:pt x="72593" y="48057"/>
                </a:cubicBezTo>
                <a:cubicBezTo>
                  <a:pt x="72641" y="48078"/>
                  <a:pt x="72686" y="48088"/>
                  <a:pt x="72727" y="48088"/>
                </a:cubicBezTo>
                <a:cubicBezTo>
                  <a:pt x="72986" y="48088"/>
                  <a:pt x="73110" y="47719"/>
                  <a:pt x="72961" y="47496"/>
                </a:cubicBezTo>
                <a:cubicBezTo>
                  <a:pt x="73025" y="47366"/>
                  <a:pt x="73048" y="47216"/>
                  <a:pt x="73048" y="47020"/>
                </a:cubicBezTo>
                <a:lnTo>
                  <a:pt x="73048" y="1101"/>
                </a:lnTo>
                <a:cubicBezTo>
                  <a:pt x="73048" y="497"/>
                  <a:pt x="72572" y="1"/>
                  <a:pt x="719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505;p45">
            <a:extLst>
              <a:ext uri="{FF2B5EF4-FFF2-40B4-BE49-F238E27FC236}">
                <a16:creationId xmlns:a16="http://schemas.microsoft.com/office/drawing/2014/main" id="{7C51D88E-D88A-7418-FF1E-A3EA242DBE98}"/>
              </a:ext>
            </a:extLst>
          </p:cNvPr>
          <p:cNvSpPr/>
          <p:nvPr/>
        </p:nvSpPr>
        <p:spPr>
          <a:xfrm>
            <a:off x="4672550" y="3461660"/>
            <a:ext cx="1435500" cy="918000"/>
          </a:xfrm>
          <a:prstGeom prst="rect">
            <a:avLst/>
          </a:prstGeom>
          <a:solidFill>
            <a:srgbClr val="8A4F07">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506;p45">
            <a:extLst>
              <a:ext uri="{FF2B5EF4-FFF2-40B4-BE49-F238E27FC236}">
                <a16:creationId xmlns:a16="http://schemas.microsoft.com/office/drawing/2014/main" id="{2A1D151E-25F9-B818-83A5-E26A968123D2}"/>
              </a:ext>
            </a:extLst>
          </p:cNvPr>
          <p:cNvSpPr/>
          <p:nvPr/>
        </p:nvSpPr>
        <p:spPr>
          <a:xfrm>
            <a:off x="4672550" y="2404385"/>
            <a:ext cx="1435500" cy="918000"/>
          </a:xfrm>
          <a:prstGeom prst="rect">
            <a:avLst/>
          </a:prstGeom>
          <a:solidFill>
            <a:srgbClr val="CC0000">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507;p45">
            <a:extLst>
              <a:ext uri="{FF2B5EF4-FFF2-40B4-BE49-F238E27FC236}">
                <a16:creationId xmlns:a16="http://schemas.microsoft.com/office/drawing/2014/main" id="{2B84C388-979E-C7D4-2640-287FB5823CF6}"/>
              </a:ext>
            </a:extLst>
          </p:cNvPr>
          <p:cNvSpPr/>
          <p:nvPr/>
        </p:nvSpPr>
        <p:spPr>
          <a:xfrm>
            <a:off x="3136500" y="3461660"/>
            <a:ext cx="1435500" cy="918000"/>
          </a:xfrm>
          <a:prstGeom prst="rect">
            <a:avLst/>
          </a:prstGeom>
          <a:solidFill>
            <a:srgbClr val="F9D93D">
              <a:alpha val="312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508;p45">
            <a:extLst>
              <a:ext uri="{FF2B5EF4-FFF2-40B4-BE49-F238E27FC236}">
                <a16:creationId xmlns:a16="http://schemas.microsoft.com/office/drawing/2014/main" id="{972FA884-38B2-5496-DAA9-AA7AB0D3C8B2}"/>
              </a:ext>
            </a:extLst>
          </p:cNvPr>
          <p:cNvSpPr/>
          <p:nvPr/>
        </p:nvSpPr>
        <p:spPr>
          <a:xfrm>
            <a:off x="3136500" y="2404385"/>
            <a:ext cx="1435500" cy="918000"/>
          </a:xfrm>
          <a:prstGeom prst="rect">
            <a:avLst/>
          </a:prstGeom>
          <a:solidFill>
            <a:srgbClr val="49BA49">
              <a:alpha val="312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4" name="Google Shape;2509;p45">
            <a:extLst>
              <a:ext uri="{FF2B5EF4-FFF2-40B4-BE49-F238E27FC236}">
                <a16:creationId xmlns:a16="http://schemas.microsoft.com/office/drawing/2014/main" id="{898594D2-F3BA-9682-C208-155C81F208B4}"/>
              </a:ext>
            </a:extLst>
          </p:cNvPr>
          <p:cNvCxnSpPr>
            <a:cxnSpLocks/>
            <a:stCxn id="30" idx="3"/>
          </p:cNvCxnSpPr>
          <p:nvPr/>
        </p:nvCxnSpPr>
        <p:spPr>
          <a:xfrm>
            <a:off x="6108050" y="3920660"/>
            <a:ext cx="1161300" cy="195000"/>
          </a:xfrm>
          <a:prstGeom prst="bentConnector2">
            <a:avLst/>
          </a:prstGeom>
          <a:noFill/>
          <a:ln w="19050" cap="flat" cmpd="sng">
            <a:solidFill>
              <a:schemeClr val="accent3"/>
            </a:solidFill>
            <a:prstDash val="solid"/>
            <a:round/>
            <a:headEnd type="none" w="med" len="med"/>
            <a:tailEnd type="none" w="med" len="med"/>
          </a:ln>
        </p:spPr>
      </p:cxnSp>
      <p:cxnSp>
        <p:nvCxnSpPr>
          <p:cNvPr id="35" name="Google Shape;2510;p45">
            <a:extLst>
              <a:ext uri="{FF2B5EF4-FFF2-40B4-BE49-F238E27FC236}">
                <a16:creationId xmlns:a16="http://schemas.microsoft.com/office/drawing/2014/main" id="{7FC6EEA9-971E-3159-5A4C-3709626F99B0}"/>
              </a:ext>
            </a:extLst>
          </p:cNvPr>
          <p:cNvCxnSpPr>
            <a:cxnSpLocks/>
            <a:stCxn id="32" idx="1"/>
          </p:cNvCxnSpPr>
          <p:nvPr/>
        </p:nvCxnSpPr>
        <p:spPr>
          <a:xfrm flipH="1">
            <a:off x="1988700" y="3920660"/>
            <a:ext cx="1147800" cy="195000"/>
          </a:xfrm>
          <a:prstGeom prst="bentConnector2">
            <a:avLst/>
          </a:prstGeom>
          <a:ln>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36" name="Google Shape;2511;p45">
            <a:extLst>
              <a:ext uri="{FF2B5EF4-FFF2-40B4-BE49-F238E27FC236}">
                <a16:creationId xmlns:a16="http://schemas.microsoft.com/office/drawing/2014/main" id="{FDE046A8-D5EC-7563-23BF-EF84E325E673}"/>
              </a:ext>
            </a:extLst>
          </p:cNvPr>
          <p:cNvCxnSpPr>
            <a:cxnSpLocks/>
            <a:stCxn id="33" idx="1"/>
          </p:cNvCxnSpPr>
          <p:nvPr/>
        </p:nvCxnSpPr>
        <p:spPr>
          <a:xfrm rot="10800000">
            <a:off x="1988700" y="2683085"/>
            <a:ext cx="1147800" cy="180300"/>
          </a:xfrm>
          <a:prstGeom prst="bentConnector2">
            <a:avLst/>
          </a:prstGeom>
          <a:noFill/>
          <a:ln w="19050" cap="flat" cmpd="sng">
            <a:solidFill>
              <a:schemeClr val="lt1"/>
            </a:solidFill>
            <a:prstDash val="solid"/>
            <a:round/>
            <a:headEnd type="none" w="med" len="med"/>
            <a:tailEnd type="none" w="med" len="med"/>
          </a:ln>
        </p:spPr>
      </p:cxnSp>
      <p:cxnSp>
        <p:nvCxnSpPr>
          <p:cNvPr id="37" name="Google Shape;2512;p45">
            <a:extLst>
              <a:ext uri="{FF2B5EF4-FFF2-40B4-BE49-F238E27FC236}">
                <a16:creationId xmlns:a16="http://schemas.microsoft.com/office/drawing/2014/main" id="{6146D1C9-4D86-5A8F-5E87-C7630B4A865D}"/>
              </a:ext>
            </a:extLst>
          </p:cNvPr>
          <p:cNvCxnSpPr>
            <a:cxnSpLocks/>
            <a:stCxn id="31" idx="3"/>
          </p:cNvCxnSpPr>
          <p:nvPr/>
        </p:nvCxnSpPr>
        <p:spPr>
          <a:xfrm rot="10800000" flipH="1">
            <a:off x="6108050" y="2683085"/>
            <a:ext cx="1167600" cy="180300"/>
          </a:xfrm>
          <a:prstGeom prst="bentConnector2">
            <a:avLst/>
          </a:prstGeom>
          <a:noFill/>
          <a:ln w="19050" cap="flat" cmpd="sng">
            <a:solidFill>
              <a:schemeClr val="accent2"/>
            </a:solidFill>
            <a:prstDash val="solid"/>
            <a:round/>
            <a:headEnd type="none" w="med" len="med"/>
            <a:tailEnd type="none" w="med" len="med"/>
          </a:ln>
        </p:spPr>
      </p:cxnSp>
      <p:sp>
        <p:nvSpPr>
          <p:cNvPr id="38" name="Google Shape;1272;p33">
            <a:extLst>
              <a:ext uri="{FF2B5EF4-FFF2-40B4-BE49-F238E27FC236}">
                <a16:creationId xmlns:a16="http://schemas.microsoft.com/office/drawing/2014/main" id="{21E5B108-C841-DC32-3477-828DD0C9CF4E}"/>
              </a:ext>
            </a:extLst>
          </p:cNvPr>
          <p:cNvSpPr txBox="1"/>
          <p:nvPr/>
        </p:nvSpPr>
        <p:spPr>
          <a:xfrm>
            <a:off x="353921" y="2230415"/>
            <a:ext cx="2869663" cy="3822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1700" b="1">
                <a:solidFill>
                  <a:schemeClr val="lt1"/>
                </a:solidFill>
                <a:latin typeface="Fira Sans Extra Condensed SemiBold"/>
                <a:ea typeface="Fira Sans Extra Condensed SemiBold"/>
                <a:cs typeface="Fira Sans Extra Condensed SemiBold"/>
                <a:sym typeface="Fira Sans Extra Condensed SemiBold"/>
              </a:rPr>
              <a:t>Isolation Forest</a:t>
            </a:r>
            <a:endParaRPr sz="1700" b="1">
              <a:solidFill>
                <a:schemeClr val="lt1"/>
              </a:solidFill>
              <a:latin typeface="Fira Sans Extra Condensed SemiBold"/>
              <a:ea typeface="Fira Sans Extra Condensed SemiBold"/>
              <a:cs typeface="Fira Sans Extra Condensed SemiBold"/>
              <a:sym typeface="Fira Sans Extra Condensed SemiBold"/>
            </a:endParaRPr>
          </a:p>
        </p:txBody>
      </p:sp>
      <p:sp>
        <p:nvSpPr>
          <p:cNvPr id="40" name="Google Shape;1278;p33">
            <a:extLst>
              <a:ext uri="{FF2B5EF4-FFF2-40B4-BE49-F238E27FC236}">
                <a16:creationId xmlns:a16="http://schemas.microsoft.com/office/drawing/2014/main" id="{DCAAD98A-E334-FEEE-81A9-19ABF8F50AB1}"/>
              </a:ext>
            </a:extLst>
          </p:cNvPr>
          <p:cNvSpPr txBox="1"/>
          <p:nvPr/>
        </p:nvSpPr>
        <p:spPr>
          <a:xfrm>
            <a:off x="6454559" y="4052367"/>
            <a:ext cx="1946087" cy="3822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SG" sz="1700" b="1">
                <a:solidFill>
                  <a:schemeClr val="accent3"/>
                </a:solidFill>
                <a:latin typeface="Fira Sans Extra Condensed SemiBold"/>
                <a:ea typeface="Fira Sans Extra Condensed SemiBold"/>
                <a:cs typeface="Fira Sans Extra Condensed SemiBold"/>
                <a:sym typeface="Fira Sans Extra Condensed SemiBold"/>
              </a:rPr>
              <a:t>Deep autoencoder</a:t>
            </a:r>
            <a:endParaRPr sz="1700" b="1">
              <a:solidFill>
                <a:schemeClr val="accent3"/>
              </a:solidFill>
              <a:latin typeface="Fira Sans Extra Condensed SemiBold"/>
              <a:ea typeface="Fira Sans Extra Condensed SemiBold"/>
              <a:cs typeface="Fira Sans Extra Condensed SemiBold"/>
              <a:sym typeface="Fira Sans Extra Condensed SemiBold"/>
            </a:endParaRPr>
          </a:p>
        </p:txBody>
      </p:sp>
      <p:sp>
        <p:nvSpPr>
          <p:cNvPr id="41" name="Google Shape;1281;p33">
            <a:extLst>
              <a:ext uri="{FF2B5EF4-FFF2-40B4-BE49-F238E27FC236}">
                <a16:creationId xmlns:a16="http://schemas.microsoft.com/office/drawing/2014/main" id="{60F57579-7EBF-B003-C0A9-C6822C46FA24}"/>
              </a:ext>
            </a:extLst>
          </p:cNvPr>
          <p:cNvSpPr txBox="1"/>
          <p:nvPr/>
        </p:nvSpPr>
        <p:spPr>
          <a:xfrm>
            <a:off x="556849" y="4055007"/>
            <a:ext cx="2613467" cy="3822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US" sz="1700" b="1">
                <a:solidFill>
                  <a:schemeClr val="tx2"/>
                </a:solidFill>
                <a:latin typeface="Fira Sans Extra Condensed SemiBold"/>
                <a:ea typeface="Fira Sans Extra Condensed SemiBold"/>
                <a:cs typeface="Fira Sans Extra Condensed SemiBold"/>
                <a:sym typeface="Fira Sans Extra Condensed SemiBold"/>
              </a:rPr>
              <a:t>GD One Class Support Vector Machine</a:t>
            </a:r>
            <a:endParaRPr lang="en-SG" sz="1700" b="1">
              <a:solidFill>
                <a:schemeClr val="tx2"/>
              </a:solidFill>
              <a:latin typeface="Fira Sans Extra Condensed SemiBold"/>
              <a:ea typeface="Fira Sans Extra Condensed SemiBold"/>
              <a:cs typeface="Fira Sans Extra Condensed SemiBold"/>
              <a:sym typeface="Fira Sans Extra Condensed SemiBold"/>
            </a:endParaRPr>
          </a:p>
        </p:txBody>
      </p:sp>
      <p:sp>
        <p:nvSpPr>
          <p:cNvPr id="42" name="Google Shape;1275;p33">
            <a:extLst>
              <a:ext uri="{FF2B5EF4-FFF2-40B4-BE49-F238E27FC236}">
                <a16:creationId xmlns:a16="http://schemas.microsoft.com/office/drawing/2014/main" id="{C087AFD9-7BA6-37B1-638F-C5826095A107}"/>
              </a:ext>
            </a:extLst>
          </p:cNvPr>
          <p:cNvSpPr txBox="1"/>
          <p:nvPr/>
        </p:nvSpPr>
        <p:spPr>
          <a:xfrm>
            <a:off x="6281304" y="1996423"/>
            <a:ext cx="2292596" cy="3822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US" sz="1700" b="1">
                <a:solidFill>
                  <a:schemeClr val="accent2"/>
                </a:solidFill>
                <a:latin typeface="Fira Sans Extra Condensed SemiBold"/>
                <a:ea typeface="Fira Sans Extra Condensed SemiBold"/>
                <a:cs typeface="Fira Sans Extra Condensed SemiBold"/>
                <a:sym typeface="Fira Sans Extra Condensed SemiBold"/>
              </a:rPr>
              <a:t>One Class Support Vector Machine</a:t>
            </a:r>
            <a:endParaRPr sz="1700" b="1">
              <a:solidFill>
                <a:schemeClr val="accent2"/>
              </a:solidFill>
              <a:latin typeface="Fira Sans Extra Condensed SemiBold"/>
              <a:ea typeface="Fira Sans Extra Condensed SemiBold"/>
              <a:cs typeface="Fira Sans Extra Condensed SemiBold"/>
              <a:sym typeface="Fira Sans Extra Condensed SemiBold"/>
            </a:endParaRPr>
          </a:p>
        </p:txBody>
      </p:sp>
      <p:sp>
        <p:nvSpPr>
          <p:cNvPr id="5" name="Google Shape;1272;p33">
            <a:extLst>
              <a:ext uri="{FF2B5EF4-FFF2-40B4-BE49-F238E27FC236}">
                <a16:creationId xmlns:a16="http://schemas.microsoft.com/office/drawing/2014/main" id="{1CD6D2BF-F7AA-761D-3545-86F2555FEEB2}"/>
              </a:ext>
            </a:extLst>
          </p:cNvPr>
          <p:cNvSpPr txBox="1"/>
          <p:nvPr/>
        </p:nvSpPr>
        <p:spPr>
          <a:xfrm>
            <a:off x="3270395" y="1902622"/>
            <a:ext cx="2869663" cy="3822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SG" sz="1700" b="1">
                <a:solidFill>
                  <a:schemeClr val="tx1"/>
                </a:solidFill>
                <a:latin typeface="Fira Sans Extra Condensed SemiBold"/>
                <a:ea typeface="Fira Sans Extra Condensed SemiBold"/>
                <a:cs typeface="Fira Sans Extra Condensed SemiBold"/>
                <a:sym typeface="Fira Sans Extra Condensed SemiBold"/>
              </a:rPr>
              <a:t>Anomaly</a:t>
            </a:r>
            <a:r>
              <a:rPr lang="en" sz="1700" b="1">
                <a:solidFill>
                  <a:schemeClr val="tx1"/>
                </a:solidFill>
                <a:latin typeface="Fira Sans Extra Condensed SemiBold"/>
                <a:ea typeface="Fira Sans Extra Condensed SemiBold"/>
                <a:cs typeface="Fira Sans Extra Condensed SemiBold"/>
                <a:sym typeface="Fira Sans Extra Condensed SemiBold"/>
              </a:rPr>
              <a:t> detection</a:t>
            </a:r>
            <a:endParaRPr sz="1700" b="1">
              <a:solidFill>
                <a:schemeClr val="tx1"/>
              </a:solidFill>
              <a:latin typeface="Fira Sans Extra Condensed SemiBold"/>
              <a:ea typeface="Fira Sans Extra Condensed SemiBold"/>
              <a:cs typeface="Fira Sans Extra Condensed SemiBold"/>
              <a:sym typeface="Fira Sans Extra Condensed SemiBold"/>
            </a:endParaRPr>
          </a:p>
        </p:txBody>
      </p:sp>
    </p:spTree>
    <p:extLst>
      <p:ext uri="{BB962C8B-B14F-4D97-AF65-F5344CB8AC3E}">
        <p14:creationId xmlns:p14="http://schemas.microsoft.com/office/powerpoint/2010/main" val="287693639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2516"/>
        <p:cNvGrpSpPr/>
        <p:nvPr/>
      </p:nvGrpSpPr>
      <p:grpSpPr>
        <a:xfrm>
          <a:off x="0" y="0"/>
          <a:ext cx="0" cy="0"/>
          <a:chOff x="0" y="0"/>
          <a:chExt cx="0" cy="0"/>
        </a:xfrm>
      </p:grpSpPr>
      <p:sp>
        <p:nvSpPr>
          <p:cNvPr id="2517" name="Google Shape;2517;p46"/>
          <p:cNvSpPr txBox="1">
            <a:spLocks noGrp="1"/>
          </p:cNvSpPr>
          <p:nvPr>
            <p:ph type="title"/>
          </p:nvPr>
        </p:nvSpPr>
        <p:spPr>
          <a:xfrm>
            <a:off x="3173671" y="1873258"/>
            <a:ext cx="2389050" cy="1228879"/>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SG" sz="4000"/>
              <a:t>Thank you!</a:t>
            </a:r>
          </a:p>
        </p:txBody>
      </p:sp>
      <p:grpSp>
        <p:nvGrpSpPr>
          <p:cNvPr id="2555" name="Google Shape;2555;p46"/>
          <p:cNvGrpSpPr/>
          <p:nvPr/>
        </p:nvGrpSpPr>
        <p:grpSpPr>
          <a:xfrm>
            <a:off x="6125728" y="1367486"/>
            <a:ext cx="2558501" cy="2886346"/>
            <a:chOff x="4196321" y="1477295"/>
            <a:chExt cx="2558501" cy="2886346"/>
          </a:xfrm>
        </p:grpSpPr>
        <p:sp>
          <p:nvSpPr>
            <p:cNvPr id="2556" name="Google Shape;2556;p46"/>
            <p:cNvSpPr/>
            <p:nvPr/>
          </p:nvSpPr>
          <p:spPr>
            <a:xfrm>
              <a:off x="4196321" y="4069666"/>
              <a:ext cx="2040600" cy="293700"/>
            </a:xfrm>
            <a:prstGeom prst="ellipse">
              <a:avLst/>
            </a:prstGeom>
            <a:solidFill>
              <a:srgbClr val="000000">
                <a:alpha val="8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57" name="Google Shape;2557;p46"/>
            <p:cNvGrpSpPr/>
            <p:nvPr/>
          </p:nvGrpSpPr>
          <p:grpSpPr>
            <a:xfrm rot="-978927">
              <a:off x="4499307" y="1702527"/>
              <a:ext cx="1952682" cy="2435882"/>
              <a:chOff x="4696700" y="2422950"/>
              <a:chExt cx="1657275" cy="2067375"/>
            </a:xfrm>
          </p:grpSpPr>
          <p:sp>
            <p:nvSpPr>
              <p:cNvPr id="2558" name="Google Shape;2558;p46"/>
              <p:cNvSpPr/>
              <p:nvPr/>
            </p:nvSpPr>
            <p:spPr>
              <a:xfrm>
                <a:off x="5728825" y="2533100"/>
                <a:ext cx="463075" cy="349300"/>
              </a:xfrm>
              <a:custGeom>
                <a:avLst/>
                <a:gdLst/>
                <a:ahLst/>
                <a:cxnLst/>
                <a:rect l="l" t="t" r="r" b="b"/>
                <a:pathLst>
                  <a:path w="18523" h="13972" extrusionOk="0">
                    <a:moveTo>
                      <a:pt x="15837" y="1"/>
                    </a:moveTo>
                    <a:cubicBezTo>
                      <a:pt x="15837" y="1"/>
                      <a:pt x="2518" y="2833"/>
                      <a:pt x="0" y="9524"/>
                    </a:cubicBezTo>
                    <a:lnTo>
                      <a:pt x="3692" y="13972"/>
                    </a:lnTo>
                    <a:lnTo>
                      <a:pt x="6629" y="12903"/>
                    </a:lnTo>
                    <a:lnTo>
                      <a:pt x="11558" y="7281"/>
                    </a:lnTo>
                    <a:lnTo>
                      <a:pt x="18523" y="3421"/>
                    </a:lnTo>
                    <a:lnTo>
                      <a:pt x="1583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46"/>
              <p:cNvSpPr/>
              <p:nvPr/>
            </p:nvSpPr>
            <p:spPr>
              <a:xfrm>
                <a:off x="4725050" y="4233875"/>
                <a:ext cx="134275" cy="246525"/>
              </a:xfrm>
              <a:custGeom>
                <a:avLst/>
                <a:gdLst/>
                <a:ahLst/>
                <a:cxnLst/>
                <a:rect l="l" t="t" r="r" b="b"/>
                <a:pathLst>
                  <a:path w="5371" h="9861" extrusionOk="0">
                    <a:moveTo>
                      <a:pt x="3944" y="1"/>
                    </a:moveTo>
                    <a:lnTo>
                      <a:pt x="2286" y="650"/>
                    </a:lnTo>
                    <a:lnTo>
                      <a:pt x="0" y="1553"/>
                    </a:lnTo>
                    <a:lnTo>
                      <a:pt x="3818" y="9860"/>
                    </a:lnTo>
                    <a:cubicBezTo>
                      <a:pt x="4342" y="9419"/>
                      <a:pt x="4741" y="8895"/>
                      <a:pt x="5013" y="8308"/>
                    </a:cubicBezTo>
                    <a:cubicBezTo>
                      <a:pt x="5097" y="8098"/>
                      <a:pt x="5181" y="7888"/>
                      <a:pt x="5223" y="7679"/>
                    </a:cubicBezTo>
                    <a:cubicBezTo>
                      <a:pt x="5307" y="7385"/>
                      <a:pt x="5349" y="7111"/>
                      <a:pt x="5370" y="6839"/>
                    </a:cubicBezTo>
                    <a:cubicBezTo>
                      <a:pt x="5370" y="6630"/>
                      <a:pt x="5370" y="6440"/>
                      <a:pt x="5349" y="6230"/>
                    </a:cubicBezTo>
                    <a:cubicBezTo>
                      <a:pt x="5328" y="6000"/>
                      <a:pt x="5307" y="5791"/>
                      <a:pt x="5245" y="5559"/>
                    </a:cubicBezTo>
                    <a:cubicBezTo>
                      <a:pt x="5223" y="5475"/>
                      <a:pt x="5223" y="5391"/>
                      <a:pt x="5181" y="5307"/>
                    </a:cubicBezTo>
                    <a:cubicBezTo>
                      <a:pt x="5077" y="4888"/>
                      <a:pt x="5035" y="4448"/>
                      <a:pt x="5097" y="4028"/>
                    </a:cubicBezTo>
                    <a:cubicBezTo>
                      <a:pt x="5139" y="3819"/>
                      <a:pt x="5181" y="3609"/>
                      <a:pt x="5265" y="3399"/>
                    </a:cubicBezTo>
                    <a:lnTo>
                      <a:pt x="5370" y="3084"/>
                    </a:lnTo>
                    <a:lnTo>
                      <a:pt x="394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46"/>
              <p:cNvSpPr/>
              <p:nvPr/>
            </p:nvSpPr>
            <p:spPr>
              <a:xfrm>
                <a:off x="4725050" y="4250125"/>
                <a:ext cx="72400" cy="89175"/>
              </a:xfrm>
              <a:custGeom>
                <a:avLst/>
                <a:gdLst/>
                <a:ahLst/>
                <a:cxnLst/>
                <a:rect l="l" t="t" r="r" b="b"/>
                <a:pathLst>
                  <a:path w="2896" h="3567" extrusionOk="0">
                    <a:moveTo>
                      <a:pt x="2286" y="0"/>
                    </a:moveTo>
                    <a:lnTo>
                      <a:pt x="0" y="903"/>
                    </a:lnTo>
                    <a:lnTo>
                      <a:pt x="1237" y="3566"/>
                    </a:lnTo>
                    <a:cubicBezTo>
                      <a:pt x="2412" y="2833"/>
                      <a:pt x="2895" y="1323"/>
                      <a:pt x="2286" y="22"/>
                    </a:cubicBezTo>
                    <a:lnTo>
                      <a:pt x="228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46"/>
              <p:cNvSpPr/>
              <p:nvPr/>
            </p:nvSpPr>
            <p:spPr>
              <a:xfrm>
                <a:off x="4815750" y="4328800"/>
                <a:ext cx="40425" cy="44050"/>
              </a:xfrm>
              <a:custGeom>
                <a:avLst/>
                <a:gdLst/>
                <a:ahLst/>
                <a:cxnLst/>
                <a:rect l="l" t="t" r="r" b="b"/>
                <a:pathLst>
                  <a:path w="1617" h="1762" extrusionOk="0">
                    <a:moveTo>
                      <a:pt x="726" y="0"/>
                    </a:moveTo>
                    <a:cubicBezTo>
                      <a:pt x="445" y="0"/>
                      <a:pt x="178" y="167"/>
                      <a:pt x="64" y="461"/>
                    </a:cubicBezTo>
                    <a:cubicBezTo>
                      <a:pt x="0" y="629"/>
                      <a:pt x="22" y="819"/>
                      <a:pt x="84" y="987"/>
                    </a:cubicBezTo>
                    <a:cubicBezTo>
                      <a:pt x="168" y="1154"/>
                      <a:pt x="294" y="1280"/>
                      <a:pt x="484" y="1342"/>
                    </a:cubicBezTo>
                    <a:lnTo>
                      <a:pt x="1617" y="1762"/>
                    </a:lnTo>
                    <a:cubicBezTo>
                      <a:pt x="1595" y="1678"/>
                      <a:pt x="1595" y="1594"/>
                      <a:pt x="1553" y="1510"/>
                    </a:cubicBezTo>
                    <a:cubicBezTo>
                      <a:pt x="1449" y="1091"/>
                      <a:pt x="1407" y="651"/>
                      <a:pt x="1469" y="231"/>
                    </a:cubicBezTo>
                    <a:lnTo>
                      <a:pt x="965" y="42"/>
                    </a:lnTo>
                    <a:cubicBezTo>
                      <a:pt x="887" y="14"/>
                      <a:pt x="806" y="0"/>
                      <a:pt x="7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46"/>
              <p:cNvSpPr/>
              <p:nvPr/>
            </p:nvSpPr>
            <p:spPr>
              <a:xfrm>
                <a:off x="4798475" y="4375275"/>
                <a:ext cx="60850" cy="50575"/>
              </a:xfrm>
              <a:custGeom>
                <a:avLst/>
                <a:gdLst/>
                <a:ahLst/>
                <a:cxnLst/>
                <a:rect l="l" t="t" r="r" b="b"/>
                <a:pathLst>
                  <a:path w="2434" h="2023" extrusionOk="0">
                    <a:moveTo>
                      <a:pt x="713" y="0"/>
                    </a:moveTo>
                    <a:cubicBezTo>
                      <a:pt x="437" y="0"/>
                      <a:pt x="180" y="175"/>
                      <a:pt x="84" y="448"/>
                    </a:cubicBezTo>
                    <a:cubicBezTo>
                      <a:pt x="0" y="638"/>
                      <a:pt x="20" y="826"/>
                      <a:pt x="104" y="994"/>
                    </a:cubicBezTo>
                    <a:cubicBezTo>
                      <a:pt x="168" y="1141"/>
                      <a:pt x="314" y="1288"/>
                      <a:pt x="482" y="1351"/>
                    </a:cubicBezTo>
                    <a:lnTo>
                      <a:pt x="2286" y="2023"/>
                    </a:lnTo>
                    <a:cubicBezTo>
                      <a:pt x="2370" y="1729"/>
                      <a:pt x="2412" y="1455"/>
                      <a:pt x="2433" y="1183"/>
                    </a:cubicBezTo>
                    <a:cubicBezTo>
                      <a:pt x="2433" y="974"/>
                      <a:pt x="2433" y="784"/>
                      <a:pt x="2412" y="574"/>
                    </a:cubicBezTo>
                    <a:lnTo>
                      <a:pt x="965" y="51"/>
                    </a:lnTo>
                    <a:cubicBezTo>
                      <a:pt x="882" y="16"/>
                      <a:pt x="796" y="0"/>
                      <a:pt x="7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46"/>
              <p:cNvSpPr/>
              <p:nvPr/>
            </p:nvSpPr>
            <p:spPr>
              <a:xfrm>
                <a:off x="4703525" y="4272700"/>
                <a:ext cx="117000" cy="217625"/>
              </a:xfrm>
              <a:custGeom>
                <a:avLst/>
                <a:gdLst/>
                <a:ahLst/>
                <a:cxnLst/>
                <a:rect l="l" t="t" r="r" b="b"/>
                <a:pathLst>
                  <a:path w="4680" h="8705" extrusionOk="0">
                    <a:moveTo>
                      <a:pt x="861" y="0"/>
                    </a:moveTo>
                    <a:lnTo>
                      <a:pt x="0" y="398"/>
                    </a:lnTo>
                    <a:lnTo>
                      <a:pt x="3818" y="8705"/>
                    </a:lnTo>
                    <a:lnTo>
                      <a:pt x="4679" y="8307"/>
                    </a:lnTo>
                    <a:lnTo>
                      <a:pt x="86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46"/>
              <p:cNvSpPr/>
              <p:nvPr/>
            </p:nvSpPr>
            <p:spPr>
              <a:xfrm>
                <a:off x="4770650" y="4454650"/>
                <a:ext cx="28350" cy="35675"/>
              </a:xfrm>
              <a:custGeom>
                <a:avLst/>
                <a:gdLst/>
                <a:ahLst/>
                <a:cxnLst/>
                <a:rect l="l" t="t" r="r" b="b"/>
                <a:pathLst>
                  <a:path w="1134" h="1427" extrusionOk="0">
                    <a:moveTo>
                      <a:pt x="484" y="0"/>
                    </a:moveTo>
                    <a:lnTo>
                      <a:pt x="0" y="588"/>
                    </a:lnTo>
                    <a:lnTo>
                      <a:pt x="378" y="1407"/>
                    </a:lnTo>
                    <a:lnTo>
                      <a:pt x="1133" y="1427"/>
                    </a:lnTo>
                    <a:lnTo>
                      <a:pt x="48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46"/>
              <p:cNvSpPr/>
              <p:nvPr/>
            </p:nvSpPr>
            <p:spPr>
              <a:xfrm>
                <a:off x="4733925" y="4374925"/>
                <a:ext cx="28350" cy="35700"/>
              </a:xfrm>
              <a:custGeom>
                <a:avLst/>
                <a:gdLst/>
                <a:ahLst/>
                <a:cxnLst/>
                <a:rect l="l" t="t" r="r" b="b"/>
                <a:pathLst>
                  <a:path w="1134" h="1428" extrusionOk="0">
                    <a:moveTo>
                      <a:pt x="484" y="1"/>
                    </a:moveTo>
                    <a:lnTo>
                      <a:pt x="1" y="588"/>
                    </a:lnTo>
                    <a:lnTo>
                      <a:pt x="379" y="1407"/>
                    </a:lnTo>
                    <a:lnTo>
                      <a:pt x="1134" y="1427"/>
                    </a:lnTo>
                    <a:lnTo>
                      <a:pt x="48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46"/>
              <p:cNvSpPr/>
              <p:nvPr/>
            </p:nvSpPr>
            <p:spPr>
              <a:xfrm>
                <a:off x="5605050" y="3938075"/>
                <a:ext cx="193025" cy="207400"/>
              </a:xfrm>
              <a:custGeom>
                <a:avLst/>
                <a:gdLst/>
                <a:ahLst/>
                <a:cxnLst/>
                <a:rect l="l" t="t" r="r" b="b"/>
                <a:pathLst>
                  <a:path w="7721" h="8296" extrusionOk="0">
                    <a:moveTo>
                      <a:pt x="3915" y="1"/>
                    </a:moveTo>
                    <a:cubicBezTo>
                      <a:pt x="3607" y="1"/>
                      <a:pt x="1959" y="70"/>
                      <a:pt x="1637" y="1532"/>
                    </a:cubicBezTo>
                    <a:cubicBezTo>
                      <a:pt x="1637" y="1532"/>
                      <a:pt x="1" y="2603"/>
                      <a:pt x="147" y="3148"/>
                    </a:cubicBezTo>
                    <a:cubicBezTo>
                      <a:pt x="226" y="3440"/>
                      <a:pt x="509" y="3630"/>
                      <a:pt x="943" y="3630"/>
                    </a:cubicBezTo>
                    <a:cubicBezTo>
                      <a:pt x="1318" y="3630"/>
                      <a:pt x="1806" y="3488"/>
                      <a:pt x="2370" y="3148"/>
                    </a:cubicBezTo>
                    <a:lnTo>
                      <a:pt x="2370" y="3148"/>
                    </a:lnTo>
                    <a:cubicBezTo>
                      <a:pt x="2370" y="3148"/>
                      <a:pt x="210" y="5979"/>
                      <a:pt x="650" y="6504"/>
                    </a:cubicBezTo>
                    <a:cubicBezTo>
                      <a:pt x="697" y="6562"/>
                      <a:pt x="768" y="6594"/>
                      <a:pt x="862" y="6594"/>
                    </a:cubicBezTo>
                    <a:cubicBezTo>
                      <a:pt x="1309" y="6594"/>
                      <a:pt x="2279" y="5876"/>
                      <a:pt x="3655" y="3822"/>
                    </a:cubicBezTo>
                    <a:lnTo>
                      <a:pt x="3655" y="3822"/>
                    </a:lnTo>
                    <a:cubicBezTo>
                      <a:pt x="3140" y="4614"/>
                      <a:pt x="1788" y="7143"/>
                      <a:pt x="1909" y="7364"/>
                    </a:cubicBezTo>
                    <a:cubicBezTo>
                      <a:pt x="1960" y="7453"/>
                      <a:pt x="2065" y="7505"/>
                      <a:pt x="2217" y="7505"/>
                    </a:cubicBezTo>
                    <a:cubicBezTo>
                      <a:pt x="2747" y="7505"/>
                      <a:pt x="3843" y="6863"/>
                      <a:pt x="5181" y="4888"/>
                    </a:cubicBezTo>
                    <a:lnTo>
                      <a:pt x="5181" y="4888"/>
                    </a:lnTo>
                    <a:cubicBezTo>
                      <a:pt x="4741" y="5665"/>
                      <a:pt x="3335" y="8035"/>
                      <a:pt x="3651" y="8245"/>
                    </a:cubicBezTo>
                    <a:cubicBezTo>
                      <a:pt x="3701" y="8279"/>
                      <a:pt x="3760" y="8296"/>
                      <a:pt x="3827" y="8296"/>
                    </a:cubicBezTo>
                    <a:cubicBezTo>
                      <a:pt x="4578" y="8296"/>
                      <a:pt x="6309" y="6267"/>
                      <a:pt x="6943" y="4804"/>
                    </a:cubicBezTo>
                    <a:cubicBezTo>
                      <a:pt x="7615" y="3210"/>
                      <a:pt x="7720" y="2057"/>
                      <a:pt x="7720" y="2057"/>
                    </a:cubicBezTo>
                    <a:lnTo>
                      <a:pt x="3964" y="1"/>
                    </a:lnTo>
                    <a:cubicBezTo>
                      <a:pt x="3964" y="1"/>
                      <a:pt x="3947" y="1"/>
                      <a:pt x="39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46"/>
              <p:cNvSpPr/>
              <p:nvPr/>
            </p:nvSpPr>
            <p:spPr>
              <a:xfrm>
                <a:off x="5707850" y="3546875"/>
                <a:ext cx="266925" cy="429500"/>
              </a:xfrm>
              <a:custGeom>
                <a:avLst/>
                <a:gdLst/>
                <a:ahLst/>
                <a:cxnLst/>
                <a:rect l="l" t="t" r="r" b="b"/>
                <a:pathLst>
                  <a:path w="10677" h="17180" extrusionOk="0">
                    <a:moveTo>
                      <a:pt x="3377" y="0"/>
                    </a:moveTo>
                    <a:lnTo>
                      <a:pt x="2873" y="8139"/>
                    </a:lnTo>
                    <a:lnTo>
                      <a:pt x="0" y="15292"/>
                    </a:lnTo>
                    <a:lnTo>
                      <a:pt x="3461" y="17180"/>
                    </a:lnTo>
                    <a:cubicBezTo>
                      <a:pt x="8685" y="11328"/>
                      <a:pt x="10677" y="3041"/>
                      <a:pt x="10677" y="3041"/>
                    </a:cubicBezTo>
                    <a:lnTo>
                      <a:pt x="9628" y="482"/>
                    </a:lnTo>
                    <a:lnTo>
                      <a:pt x="337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46"/>
              <p:cNvSpPr/>
              <p:nvPr/>
            </p:nvSpPr>
            <p:spPr>
              <a:xfrm>
                <a:off x="4826225" y="3244250"/>
                <a:ext cx="634100" cy="567925"/>
              </a:xfrm>
              <a:custGeom>
                <a:avLst/>
                <a:gdLst/>
                <a:ahLst/>
                <a:cxnLst/>
                <a:rect l="l" t="t" r="r" b="b"/>
                <a:pathLst>
                  <a:path w="25364" h="22717" extrusionOk="0">
                    <a:moveTo>
                      <a:pt x="20601" y="0"/>
                    </a:moveTo>
                    <a:cubicBezTo>
                      <a:pt x="20601" y="0"/>
                      <a:pt x="13029" y="1868"/>
                      <a:pt x="7323" y="5896"/>
                    </a:cubicBezTo>
                    <a:cubicBezTo>
                      <a:pt x="3169" y="8833"/>
                      <a:pt x="1" y="12902"/>
                      <a:pt x="1553" y="18209"/>
                    </a:cubicBezTo>
                    <a:cubicBezTo>
                      <a:pt x="2392" y="20684"/>
                      <a:pt x="5875" y="22007"/>
                      <a:pt x="10028" y="22488"/>
                    </a:cubicBezTo>
                    <a:cubicBezTo>
                      <a:pt x="11378" y="22643"/>
                      <a:pt x="12798" y="22717"/>
                      <a:pt x="14225" y="22717"/>
                    </a:cubicBezTo>
                    <a:cubicBezTo>
                      <a:pt x="15703" y="22717"/>
                      <a:pt x="17189" y="22638"/>
                      <a:pt x="18609" y="22488"/>
                    </a:cubicBezTo>
                    <a:lnTo>
                      <a:pt x="18923" y="18818"/>
                    </a:lnTo>
                    <a:lnTo>
                      <a:pt x="15336" y="17559"/>
                    </a:lnTo>
                    <a:lnTo>
                      <a:pt x="13700" y="17014"/>
                    </a:lnTo>
                    <a:lnTo>
                      <a:pt x="23790" y="11350"/>
                    </a:lnTo>
                    <a:lnTo>
                      <a:pt x="25364" y="6881"/>
                    </a:lnTo>
                    <a:lnTo>
                      <a:pt x="24587" y="2749"/>
                    </a:lnTo>
                    <a:lnTo>
                      <a:pt x="2060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46"/>
              <p:cNvSpPr/>
              <p:nvPr/>
            </p:nvSpPr>
            <p:spPr>
              <a:xfrm>
                <a:off x="5076925" y="3683225"/>
                <a:ext cx="222375" cy="128775"/>
              </a:xfrm>
              <a:custGeom>
                <a:avLst/>
                <a:gdLst/>
                <a:ahLst/>
                <a:cxnLst/>
                <a:rect l="l" t="t" r="r" b="b"/>
                <a:pathLst>
                  <a:path w="8895" h="5151" extrusionOk="0">
                    <a:moveTo>
                      <a:pt x="5308" y="0"/>
                    </a:moveTo>
                    <a:cubicBezTo>
                      <a:pt x="2246" y="1153"/>
                      <a:pt x="630" y="3713"/>
                      <a:pt x="0" y="4929"/>
                    </a:cubicBezTo>
                    <a:cubicBezTo>
                      <a:pt x="504" y="4993"/>
                      <a:pt x="1029" y="5035"/>
                      <a:pt x="1553" y="5055"/>
                    </a:cubicBezTo>
                    <a:cubicBezTo>
                      <a:pt x="2440" y="5120"/>
                      <a:pt x="3348" y="5150"/>
                      <a:pt x="4260" y="5150"/>
                    </a:cubicBezTo>
                    <a:cubicBezTo>
                      <a:pt x="5720" y="5150"/>
                      <a:pt x="7186" y="5072"/>
                      <a:pt x="8581" y="4929"/>
                    </a:cubicBezTo>
                    <a:lnTo>
                      <a:pt x="8895" y="1259"/>
                    </a:lnTo>
                    <a:lnTo>
                      <a:pt x="6713" y="504"/>
                    </a:lnTo>
                    <a:lnTo>
                      <a:pt x="530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46"/>
              <p:cNvSpPr/>
              <p:nvPr/>
            </p:nvSpPr>
            <p:spPr>
              <a:xfrm>
                <a:off x="4994050" y="3244250"/>
                <a:ext cx="466275" cy="425350"/>
              </a:xfrm>
              <a:custGeom>
                <a:avLst/>
                <a:gdLst/>
                <a:ahLst/>
                <a:cxnLst/>
                <a:rect l="l" t="t" r="r" b="b"/>
                <a:pathLst>
                  <a:path w="18651" h="17014" extrusionOk="0">
                    <a:moveTo>
                      <a:pt x="13888" y="0"/>
                    </a:moveTo>
                    <a:cubicBezTo>
                      <a:pt x="13888" y="0"/>
                      <a:pt x="7323" y="1616"/>
                      <a:pt x="1827" y="5077"/>
                    </a:cubicBezTo>
                    <a:cubicBezTo>
                      <a:pt x="1407" y="5350"/>
                      <a:pt x="1008" y="5622"/>
                      <a:pt x="610" y="5896"/>
                    </a:cubicBezTo>
                    <a:cubicBezTo>
                      <a:pt x="1" y="13887"/>
                      <a:pt x="6987" y="17014"/>
                      <a:pt x="6987" y="17014"/>
                    </a:cubicBezTo>
                    <a:lnTo>
                      <a:pt x="8476" y="16175"/>
                    </a:lnTo>
                    <a:lnTo>
                      <a:pt x="17077" y="11350"/>
                    </a:lnTo>
                    <a:lnTo>
                      <a:pt x="18651" y="6881"/>
                    </a:lnTo>
                    <a:lnTo>
                      <a:pt x="17874" y="2749"/>
                    </a:lnTo>
                    <a:lnTo>
                      <a:pt x="1388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46"/>
              <p:cNvSpPr/>
              <p:nvPr/>
            </p:nvSpPr>
            <p:spPr>
              <a:xfrm>
                <a:off x="4807900" y="3654900"/>
                <a:ext cx="708025" cy="655575"/>
              </a:xfrm>
              <a:custGeom>
                <a:avLst/>
                <a:gdLst/>
                <a:ahLst/>
                <a:cxnLst/>
                <a:rect l="l" t="t" r="r" b="b"/>
                <a:pathLst>
                  <a:path w="28321" h="26223" extrusionOk="0">
                    <a:moveTo>
                      <a:pt x="18755" y="1"/>
                    </a:moveTo>
                    <a:cubicBezTo>
                      <a:pt x="18355" y="756"/>
                      <a:pt x="17978" y="1489"/>
                      <a:pt x="17622" y="2224"/>
                    </a:cubicBezTo>
                    <a:cubicBezTo>
                      <a:pt x="15440" y="6608"/>
                      <a:pt x="13992" y="10174"/>
                      <a:pt x="13992" y="10174"/>
                    </a:cubicBezTo>
                    <a:lnTo>
                      <a:pt x="12252" y="11832"/>
                    </a:lnTo>
                    <a:lnTo>
                      <a:pt x="462" y="23118"/>
                    </a:lnTo>
                    <a:cubicBezTo>
                      <a:pt x="1" y="25110"/>
                      <a:pt x="1931" y="26222"/>
                      <a:pt x="1931" y="26222"/>
                    </a:cubicBezTo>
                    <a:cubicBezTo>
                      <a:pt x="8957" y="24648"/>
                      <a:pt x="14727" y="21440"/>
                      <a:pt x="19342" y="17706"/>
                    </a:cubicBezTo>
                    <a:cubicBezTo>
                      <a:pt x="22802" y="14915"/>
                      <a:pt x="25635" y="11832"/>
                      <a:pt x="27859" y="8937"/>
                    </a:cubicBezTo>
                    <a:cubicBezTo>
                      <a:pt x="28005" y="8747"/>
                      <a:pt x="28173" y="8538"/>
                      <a:pt x="28320" y="8328"/>
                    </a:cubicBezTo>
                    <a:cubicBezTo>
                      <a:pt x="24293" y="6650"/>
                      <a:pt x="21334" y="3693"/>
                      <a:pt x="187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46"/>
              <p:cNvSpPr/>
              <p:nvPr/>
            </p:nvSpPr>
            <p:spPr>
              <a:xfrm>
                <a:off x="4807900" y="3950675"/>
                <a:ext cx="483550" cy="363450"/>
              </a:xfrm>
              <a:custGeom>
                <a:avLst/>
                <a:gdLst/>
                <a:ahLst/>
                <a:cxnLst/>
                <a:rect l="l" t="t" r="r" b="b"/>
                <a:pathLst>
                  <a:path w="19342" h="14538" extrusionOk="0">
                    <a:moveTo>
                      <a:pt x="12252" y="1"/>
                    </a:moveTo>
                    <a:lnTo>
                      <a:pt x="11161" y="1050"/>
                    </a:lnTo>
                    <a:lnTo>
                      <a:pt x="462" y="11287"/>
                    </a:lnTo>
                    <a:cubicBezTo>
                      <a:pt x="1" y="13279"/>
                      <a:pt x="2014" y="14537"/>
                      <a:pt x="2014" y="14537"/>
                    </a:cubicBezTo>
                    <a:cubicBezTo>
                      <a:pt x="8476" y="13111"/>
                      <a:pt x="13762" y="10132"/>
                      <a:pt x="18187" y="6776"/>
                    </a:cubicBezTo>
                    <a:cubicBezTo>
                      <a:pt x="18587" y="6482"/>
                      <a:pt x="18964" y="6188"/>
                      <a:pt x="19342" y="5875"/>
                    </a:cubicBezTo>
                    <a:cubicBezTo>
                      <a:pt x="17642" y="2518"/>
                      <a:pt x="13972" y="692"/>
                      <a:pt x="122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46"/>
              <p:cNvSpPr/>
              <p:nvPr/>
            </p:nvSpPr>
            <p:spPr>
              <a:xfrm>
                <a:off x="5086900" y="3950675"/>
                <a:ext cx="204550" cy="169400"/>
              </a:xfrm>
              <a:custGeom>
                <a:avLst/>
                <a:gdLst/>
                <a:ahLst/>
                <a:cxnLst/>
                <a:rect l="l" t="t" r="r" b="b"/>
                <a:pathLst>
                  <a:path w="8182" h="6776" extrusionOk="0">
                    <a:moveTo>
                      <a:pt x="1092" y="1"/>
                    </a:moveTo>
                    <a:lnTo>
                      <a:pt x="1" y="1050"/>
                    </a:lnTo>
                    <a:cubicBezTo>
                      <a:pt x="1595" y="1699"/>
                      <a:pt x="5223" y="3441"/>
                      <a:pt x="7027" y="6776"/>
                    </a:cubicBezTo>
                    <a:cubicBezTo>
                      <a:pt x="7427" y="6482"/>
                      <a:pt x="7804" y="6188"/>
                      <a:pt x="8182" y="5875"/>
                    </a:cubicBezTo>
                    <a:cubicBezTo>
                      <a:pt x="6482" y="2518"/>
                      <a:pt x="2812" y="692"/>
                      <a:pt x="10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46"/>
              <p:cNvSpPr/>
              <p:nvPr/>
            </p:nvSpPr>
            <p:spPr>
              <a:xfrm>
                <a:off x="5248425" y="3406825"/>
                <a:ext cx="424275" cy="471500"/>
              </a:xfrm>
              <a:custGeom>
                <a:avLst/>
                <a:gdLst/>
                <a:ahLst/>
                <a:cxnLst/>
                <a:rect l="l" t="t" r="r" b="b"/>
                <a:pathLst>
                  <a:path w="16971" h="18860" extrusionOk="0">
                    <a:moveTo>
                      <a:pt x="7405" y="0"/>
                    </a:moveTo>
                    <a:cubicBezTo>
                      <a:pt x="5056" y="2811"/>
                      <a:pt x="2728" y="6819"/>
                      <a:pt x="818" y="10511"/>
                    </a:cubicBezTo>
                    <a:cubicBezTo>
                      <a:pt x="546" y="11056"/>
                      <a:pt x="253" y="11602"/>
                      <a:pt x="1" y="12147"/>
                    </a:cubicBezTo>
                    <a:cubicBezTo>
                      <a:pt x="1363" y="14181"/>
                      <a:pt x="4552" y="17811"/>
                      <a:pt x="10238" y="18860"/>
                    </a:cubicBezTo>
                    <a:cubicBezTo>
                      <a:pt x="10594" y="18398"/>
                      <a:pt x="10951" y="17937"/>
                      <a:pt x="11287" y="17475"/>
                    </a:cubicBezTo>
                    <a:cubicBezTo>
                      <a:pt x="15189" y="12083"/>
                      <a:pt x="16971" y="7678"/>
                      <a:pt x="16971" y="7678"/>
                    </a:cubicBezTo>
                    <a:lnTo>
                      <a:pt x="16028" y="3021"/>
                    </a:lnTo>
                    <a:lnTo>
                      <a:pt x="740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46"/>
              <p:cNvSpPr/>
              <p:nvPr/>
            </p:nvSpPr>
            <p:spPr>
              <a:xfrm>
                <a:off x="5458700" y="3532100"/>
                <a:ext cx="194075" cy="329950"/>
              </a:xfrm>
              <a:custGeom>
                <a:avLst/>
                <a:gdLst/>
                <a:ahLst/>
                <a:cxnLst/>
                <a:rect l="l" t="t" r="r" b="b"/>
                <a:pathLst>
                  <a:path w="7763" h="13198" extrusionOk="0">
                    <a:moveTo>
                      <a:pt x="7102" y="0"/>
                    </a:moveTo>
                    <a:cubicBezTo>
                      <a:pt x="6895" y="0"/>
                      <a:pt x="6691" y="113"/>
                      <a:pt x="6588" y="318"/>
                    </a:cubicBezTo>
                    <a:lnTo>
                      <a:pt x="149" y="12359"/>
                    </a:lnTo>
                    <a:cubicBezTo>
                      <a:pt x="1" y="12632"/>
                      <a:pt x="107" y="12988"/>
                      <a:pt x="379" y="13136"/>
                    </a:cubicBezTo>
                    <a:cubicBezTo>
                      <a:pt x="462" y="13178"/>
                      <a:pt x="568" y="13198"/>
                      <a:pt x="652" y="13198"/>
                    </a:cubicBezTo>
                    <a:cubicBezTo>
                      <a:pt x="862" y="13198"/>
                      <a:pt x="1050" y="13094"/>
                      <a:pt x="1156" y="12904"/>
                    </a:cubicBezTo>
                    <a:lnTo>
                      <a:pt x="7595" y="843"/>
                    </a:lnTo>
                    <a:cubicBezTo>
                      <a:pt x="7763" y="569"/>
                      <a:pt x="7659" y="234"/>
                      <a:pt x="7365" y="66"/>
                    </a:cubicBezTo>
                    <a:cubicBezTo>
                      <a:pt x="7282" y="22"/>
                      <a:pt x="7192" y="0"/>
                      <a:pt x="71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46"/>
              <p:cNvSpPr/>
              <p:nvPr/>
            </p:nvSpPr>
            <p:spPr>
              <a:xfrm>
                <a:off x="5248425" y="3669575"/>
                <a:ext cx="282175" cy="208750"/>
              </a:xfrm>
              <a:custGeom>
                <a:avLst/>
                <a:gdLst/>
                <a:ahLst/>
                <a:cxnLst/>
                <a:rect l="l" t="t" r="r" b="b"/>
                <a:pathLst>
                  <a:path w="11287" h="8350" extrusionOk="0">
                    <a:moveTo>
                      <a:pt x="818" y="1"/>
                    </a:moveTo>
                    <a:cubicBezTo>
                      <a:pt x="546" y="546"/>
                      <a:pt x="253" y="1092"/>
                      <a:pt x="1" y="1637"/>
                    </a:cubicBezTo>
                    <a:cubicBezTo>
                      <a:pt x="1363" y="3671"/>
                      <a:pt x="4552" y="7301"/>
                      <a:pt x="10238" y="8350"/>
                    </a:cubicBezTo>
                    <a:cubicBezTo>
                      <a:pt x="10594" y="7888"/>
                      <a:pt x="10951" y="7427"/>
                      <a:pt x="11287" y="6965"/>
                    </a:cubicBezTo>
                    <a:cubicBezTo>
                      <a:pt x="4342" y="5581"/>
                      <a:pt x="1615" y="1489"/>
                      <a:pt x="8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46"/>
              <p:cNvSpPr/>
              <p:nvPr/>
            </p:nvSpPr>
            <p:spPr>
              <a:xfrm>
                <a:off x="5341775" y="2738675"/>
                <a:ext cx="696500" cy="884450"/>
              </a:xfrm>
              <a:custGeom>
                <a:avLst/>
                <a:gdLst/>
                <a:ahLst/>
                <a:cxnLst/>
                <a:rect l="l" t="t" r="r" b="b"/>
                <a:pathLst>
                  <a:path w="27860" h="35378" extrusionOk="0">
                    <a:moveTo>
                      <a:pt x="15524" y="1"/>
                    </a:moveTo>
                    <a:lnTo>
                      <a:pt x="14308" y="1575"/>
                    </a:lnTo>
                    <a:lnTo>
                      <a:pt x="1" y="20223"/>
                    </a:lnTo>
                    <a:cubicBezTo>
                      <a:pt x="253" y="27565"/>
                      <a:pt x="6566" y="31551"/>
                      <a:pt x="10364" y="33313"/>
                    </a:cubicBezTo>
                    <a:cubicBezTo>
                      <a:pt x="12042" y="34068"/>
                      <a:pt x="13237" y="34404"/>
                      <a:pt x="13237" y="34404"/>
                    </a:cubicBezTo>
                    <a:lnTo>
                      <a:pt x="17958" y="26790"/>
                    </a:lnTo>
                    <a:lnTo>
                      <a:pt x="17306" y="32790"/>
                    </a:lnTo>
                    <a:lnTo>
                      <a:pt x="17181" y="34132"/>
                    </a:lnTo>
                    <a:cubicBezTo>
                      <a:pt x="18639" y="35259"/>
                      <a:pt x="22872" y="35377"/>
                      <a:pt x="24587" y="35377"/>
                    </a:cubicBezTo>
                    <a:cubicBezTo>
                      <a:pt x="25042" y="35377"/>
                      <a:pt x="25320" y="35369"/>
                      <a:pt x="25320" y="35369"/>
                    </a:cubicBezTo>
                    <a:cubicBezTo>
                      <a:pt x="25488" y="34824"/>
                      <a:pt x="25614" y="34278"/>
                      <a:pt x="25739" y="33775"/>
                    </a:cubicBezTo>
                    <a:cubicBezTo>
                      <a:pt x="27859" y="24545"/>
                      <a:pt x="24545" y="18545"/>
                      <a:pt x="22635" y="16008"/>
                    </a:cubicBezTo>
                    <a:cubicBezTo>
                      <a:pt x="21943" y="15063"/>
                      <a:pt x="21418" y="14601"/>
                      <a:pt x="21418" y="14601"/>
                    </a:cubicBezTo>
                    <a:lnTo>
                      <a:pt x="19216" y="13301"/>
                    </a:lnTo>
                    <a:lnTo>
                      <a:pt x="19530" y="12294"/>
                    </a:lnTo>
                    <a:lnTo>
                      <a:pt x="21376" y="6126"/>
                    </a:lnTo>
                    <a:lnTo>
                      <a:pt x="21544" y="5581"/>
                    </a:lnTo>
                    <a:lnTo>
                      <a:pt x="21880" y="4490"/>
                    </a:lnTo>
                    <a:cubicBezTo>
                      <a:pt x="20369" y="714"/>
                      <a:pt x="15524" y="1"/>
                      <a:pt x="155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46"/>
              <p:cNvSpPr/>
              <p:nvPr/>
            </p:nvSpPr>
            <p:spPr>
              <a:xfrm>
                <a:off x="5699450" y="2738675"/>
                <a:ext cx="189325" cy="153175"/>
              </a:xfrm>
              <a:custGeom>
                <a:avLst/>
                <a:gdLst/>
                <a:ahLst/>
                <a:cxnLst/>
                <a:rect l="l" t="t" r="r" b="b"/>
                <a:pathLst>
                  <a:path w="7573" h="6127" extrusionOk="0">
                    <a:moveTo>
                      <a:pt x="1217" y="1"/>
                    </a:moveTo>
                    <a:lnTo>
                      <a:pt x="1" y="1575"/>
                    </a:lnTo>
                    <a:cubicBezTo>
                      <a:pt x="2853" y="2015"/>
                      <a:pt x="5497" y="3715"/>
                      <a:pt x="7069" y="6126"/>
                    </a:cubicBezTo>
                    <a:lnTo>
                      <a:pt x="7573" y="4512"/>
                    </a:lnTo>
                    <a:cubicBezTo>
                      <a:pt x="6062" y="714"/>
                      <a:pt x="1217" y="1"/>
                      <a:pt x="12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46"/>
              <p:cNvSpPr/>
              <p:nvPr/>
            </p:nvSpPr>
            <p:spPr>
              <a:xfrm>
                <a:off x="5771275" y="3558900"/>
                <a:ext cx="214000" cy="64225"/>
              </a:xfrm>
              <a:custGeom>
                <a:avLst/>
                <a:gdLst/>
                <a:ahLst/>
                <a:cxnLst/>
                <a:rect l="l" t="t" r="r" b="b"/>
                <a:pathLst>
                  <a:path w="8560" h="2569" extrusionOk="0">
                    <a:moveTo>
                      <a:pt x="126" y="1"/>
                    </a:moveTo>
                    <a:lnTo>
                      <a:pt x="1" y="1323"/>
                    </a:lnTo>
                    <a:cubicBezTo>
                      <a:pt x="1459" y="2450"/>
                      <a:pt x="5692" y="2568"/>
                      <a:pt x="7407" y="2568"/>
                    </a:cubicBezTo>
                    <a:cubicBezTo>
                      <a:pt x="7862" y="2568"/>
                      <a:pt x="8140" y="2560"/>
                      <a:pt x="8140" y="2560"/>
                    </a:cubicBezTo>
                    <a:cubicBezTo>
                      <a:pt x="8308" y="2015"/>
                      <a:pt x="8434" y="1491"/>
                      <a:pt x="8559" y="966"/>
                    </a:cubicBezTo>
                    <a:lnTo>
                      <a:pt x="8559" y="966"/>
                    </a:lnTo>
                    <a:cubicBezTo>
                      <a:pt x="7636" y="1172"/>
                      <a:pt x="6690" y="1275"/>
                      <a:pt x="5744" y="1275"/>
                    </a:cubicBezTo>
                    <a:cubicBezTo>
                      <a:pt x="3809" y="1275"/>
                      <a:pt x="1873" y="846"/>
                      <a:pt x="1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46"/>
              <p:cNvSpPr/>
              <p:nvPr/>
            </p:nvSpPr>
            <p:spPr>
              <a:xfrm>
                <a:off x="5741900" y="3025950"/>
                <a:ext cx="165750" cy="128475"/>
              </a:xfrm>
              <a:custGeom>
                <a:avLst/>
                <a:gdLst/>
                <a:ahLst/>
                <a:cxnLst/>
                <a:rect l="l" t="t" r="r" b="b"/>
                <a:pathLst>
                  <a:path w="6630" h="5139" extrusionOk="0">
                    <a:moveTo>
                      <a:pt x="2124" y="1"/>
                    </a:moveTo>
                    <a:cubicBezTo>
                      <a:pt x="1317" y="1"/>
                      <a:pt x="539" y="603"/>
                      <a:pt x="295" y="1390"/>
                    </a:cubicBezTo>
                    <a:cubicBezTo>
                      <a:pt x="1" y="2251"/>
                      <a:pt x="295" y="3236"/>
                      <a:pt x="924" y="3907"/>
                    </a:cubicBezTo>
                    <a:cubicBezTo>
                      <a:pt x="1533" y="4601"/>
                      <a:pt x="2434" y="4956"/>
                      <a:pt x="3337" y="5082"/>
                    </a:cubicBezTo>
                    <a:cubicBezTo>
                      <a:pt x="3594" y="5120"/>
                      <a:pt x="3851" y="5139"/>
                      <a:pt x="4108" y="5139"/>
                    </a:cubicBezTo>
                    <a:cubicBezTo>
                      <a:pt x="4985" y="5139"/>
                      <a:pt x="5851" y="4922"/>
                      <a:pt x="6630" y="4517"/>
                    </a:cubicBezTo>
                    <a:cubicBezTo>
                      <a:pt x="5938" y="3572"/>
                      <a:pt x="5413" y="3110"/>
                      <a:pt x="5413" y="3110"/>
                    </a:cubicBezTo>
                    <a:lnTo>
                      <a:pt x="3211" y="1810"/>
                    </a:lnTo>
                    <a:lnTo>
                      <a:pt x="3525" y="803"/>
                    </a:lnTo>
                    <a:lnTo>
                      <a:pt x="2414" y="27"/>
                    </a:lnTo>
                    <a:cubicBezTo>
                      <a:pt x="2318" y="9"/>
                      <a:pt x="2221" y="1"/>
                      <a:pt x="2124" y="1"/>
                    </a:cubicBezTo>
                    <a:close/>
                  </a:path>
                </a:pathLst>
              </a:custGeom>
              <a:solidFill>
                <a:srgbClr val="3825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46"/>
              <p:cNvSpPr/>
              <p:nvPr/>
            </p:nvSpPr>
            <p:spPr>
              <a:xfrm>
                <a:off x="5769175" y="3008250"/>
                <a:ext cx="176775" cy="126075"/>
              </a:xfrm>
              <a:custGeom>
                <a:avLst/>
                <a:gdLst/>
                <a:ahLst/>
                <a:cxnLst/>
                <a:rect l="l" t="t" r="r" b="b"/>
                <a:pathLst>
                  <a:path w="7071" h="5043" extrusionOk="0">
                    <a:moveTo>
                      <a:pt x="3021" y="0"/>
                    </a:moveTo>
                    <a:cubicBezTo>
                      <a:pt x="3021" y="0"/>
                      <a:pt x="1217" y="839"/>
                      <a:pt x="420" y="1868"/>
                    </a:cubicBezTo>
                    <a:cubicBezTo>
                      <a:pt x="252" y="2098"/>
                      <a:pt x="127" y="2350"/>
                      <a:pt x="85" y="2602"/>
                    </a:cubicBezTo>
                    <a:cubicBezTo>
                      <a:pt x="1" y="3734"/>
                      <a:pt x="1785" y="4531"/>
                      <a:pt x="3169" y="4951"/>
                    </a:cubicBezTo>
                    <a:cubicBezTo>
                      <a:pt x="3359" y="5013"/>
                      <a:pt x="3551" y="5042"/>
                      <a:pt x="3740" y="5042"/>
                    </a:cubicBezTo>
                    <a:cubicBezTo>
                      <a:pt x="4450" y="5042"/>
                      <a:pt x="5115" y="4629"/>
                      <a:pt x="5413" y="3966"/>
                    </a:cubicBezTo>
                    <a:lnTo>
                      <a:pt x="7071" y="358"/>
                    </a:lnTo>
                    <a:lnTo>
                      <a:pt x="4742" y="168"/>
                    </a:lnTo>
                    <a:lnTo>
                      <a:pt x="302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46"/>
              <p:cNvSpPr/>
              <p:nvPr/>
            </p:nvSpPr>
            <p:spPr>
              <a:xfrm>
                <a:off x="5779675" y="3008250"/>
                <a:ext cx="124325" cy="92375"/>
              </a:xfrm>
              <a:custGeom>
                <a:avLst/>
                <a:gdLst/>
                <a:ahLst/>
                <a:cxnLst/>
                <a:rect l="l" t="t" r="r" b="b"/>
                <a:pathLst>
                  <a:path w="4973" h="3695" extrusionOk="0">
                    <a:moveTo>
                      <a:pt x="2601" y="0"/>
                    </a:moveTo>
                    <a:cubicBezTo>
                      <a:pt x="2601" y="0"/>
                      <a:pt x="797" y="839"/>
                      <a:pt x="0" y="1868"/>
                    </a:cubicBezTo>
                    <a:cubicBezTo>
                      <a:pt x="64" y="2372"/>
                      <a:pt x="316" y="2853"/>
                      <a:pt x="693" y="3189"/>
                    </a:cubicBezTo>
                    <a:cubicBezTo>
                      <a:pt x="1108" y="3526"/>
                      <a:pt x="1653" y="3694"/>
                      <a:pt x="2190" y="3694"/>
                    </a:cubicBezTo>
                    <a:cubicBezTo>
                      <a:pt x="2222" y="3694"/>
                      <a:pt x="2255" y="3694"/>
                      <a:pt x="2288" y="3692"/>
                    </a:cubicBezTo>
                    <a:cubicBezTo>
                      <a:pt x="2853" y="3672"/>
                      <a:pt x="3399" y="3441"/>
                      <a:pt x="3860" y="3105"/>
                    </a:cubicBezTo>
                    <a:cubicBezTo>
                      <a:pt x="4489" y="2665"/>
                      <a:pt x="4973" y="1930"/>
                      <a:pt x="4867" y="1175"/>
                    </a:cubicBezTo>
                    <a:cubicBezTo>
                      <a:pt x="4805" y="777"/>
                      <a:pt x="4615" y="420"/>
                      <a:pt x="4322" y="168"/>
                    </a:cubicBezTo>
                    <a:lnTo>
                      <a:pt x="2601" y="0"/>
                    </a:lnTo>
                    <a:close/>
                  </a:path>
                </a:pathLst>
              </a:custGeom>
              <a:solidFill>
                <a:srgbClr val="000000">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46"/>
              <p:cNvSpPr/>
              <p:nvPr/>
            </p:nvSpPr>
            <p:spPr>
              <a:xfrm>
                <a:off x="5810075" y="2785875"/>
                <a:ext cx="264900" cy="265850"/>
              </a:xfrm>
              <a:custGeom>
                <a:avLst/>
                <a:gdLst/>
                <a:ahLst/>
                <a:cxnLst/>
                <a:rect l="l" t="t" r="r" b="b"/>
                <a:pathLst>
                  <a:path w="10596" h="10634" extrusionOk="0">
                    <a:moveTo>
                      <a:pt x="4123" y="1"/>
                    </a:moveTo>
                    <a:cubicBezTo>
                      <a:pt x="4085" y="1"/>
                      <a:pt x="4053" y="8"/>
                      <a:pt x="4029" y="23"/>
                    </a:cubicBezTo>
                    <a:cubicBezTo>
                      <a:pt x="3441" y="400"/>
                      <a:pt x="3589" y="1785"/>
                      <a:pt x="3589" y="1785"/>
                    </a:cubicBezTo>
                    <a:cubicBezTo>
                      <a:pt x="3589" y="1785"/>
                      <a:pt x="2909" y="713"/>
                      <a:pt x="2482" y="713"/>
                    </a:cubicBezTo>
                    <a:cubicBezTo>
                      <a:pt x="2435" y="713"/>
                      <a:pt x="2390" y="727"/>
                      <a:pt x="2350" y="756"/>
                    </a:cubicBezTo>
                    <a:cubicBezTo>
                      <a:pt x="1953" y="1050"/>
                      <a:pt x="2057" y="2728"/>
                      <a:pt x="2057" y="2728"/>
                    </a:cubicBezTo>
                    <a:cubicBezTo>
                      <a:pt x="2057" y="2728"/>
                      <a:pt x="1" y="5161"/>
                      <a:pt x="588" y="6294"/>
                    </a:cubicBezTo>
                    <a:lnTo>
                      <a:pt x="4029" y="10028"/>
                    </a:lnTo>
                    <a:cubicBezTo>
                      <a:pt x="4029" y="10028"/>
                      <a:pt x="4840" y="10634"/>
                      <a:pt x="5833" y="10634"/>
                    </a:cubicBezTo>
                    <a:cubicBezTo>
                      <a:pt x="6223" y="10634"/>
                      <a:pt x="6641" y="10540"/>
                      <a:pt x="7049" y="10280"/>
                    </a:cubicBezTo>
                    <a:cubicBezTo>
                      <a:pt x="8498" y="9357"/>
                      <a:pt x="10595" y="6840"/>
                      <a:pt x="9966" y="5309"/>
                    </a:cubicBezTo>
                    <a:cubicBezTo>
                      <a:pt x="9382" y="3821"/>
                      <a:pt x="5003" y="1"/>
                      <a:pt x="412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46"/>
              <p:cNvSpPr/>
              <p:nvPr/>
            </p:nvSpPr>
            <p:spPr>
              <a:xfrm>
                <a:off x="5820575" y="2876000"/>
                <a:ext cx="30450" cy="52550"/>
              </a:xfrm>
              <a:custGeom>
                <a:avLst/>
                <a:gdLst/>
                <a:ahLst/>
                <a:cxnLst/>
                <a:rect l="l" t="t" r="r" b="b"/>
                <a:pathLst>
                  <a:path w="1218" h="2102" extrusionOk="0">
                    <a:moveTo>
                      <a:pt x="746" y="0"/>
                    </a:moveTo>
                    <a:cubicBezTo>
                      <a:pt x="729" y="0"/>
                      <a:pt x="711" y="1"/>
                      <a:pt x="694" y="4"/>
                    </a:cubicBezTo>
                    <a:cubicBezTo>
                      <a:pt x="462" y="46"/>
                      <a:pt x="294" y="278"/>
                      <a:pt x="210" y="487"/>
                    </a:cubicBezTo>
                    <a:cubicBezTo>
                      <a:pt x="84" y="759"/>
                      <a:pt x="0" y="1053"/>
                      <a:pt x="22" y="1368"/>
                    </a:cubicBezTo>
                    <a:cubicBezTo>
                      <a:pt x="64" y="1662"/>
                      <a:pt x="210" y="1956"/>
                      <a:pt x="462" y="2102"/>
                    </a:cubicBezTo>
                    <a:lnTo>
                      <a:pt x="882" y="1389"/>
                    </a:lnTo>
                    <a:cubicBezTo>
                      <a:pt x="1049" y="1137"/>
                      <a:pt x="1217" y="865"/>
                      <a:pt x="1217" y="571"/>
                    </a:cubicBezTo>
                    <a:cubicBezTo>
                      <a:pt x="1217" y="295"/>
                      <a:pt x="1014" y="0"/>
                      <a:pt x="7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46"/>
              <p:cNvSpPr/>
              <p:nvPr/>
            </p:nvSpPr>
            <p:spPr>
              <a:xfrm>
                <a:off x="5784400" y="2865425"/>
                <a:ext cx="204050" cy="198750"/>
              </a:xfrm>
              <a:custGeom>
                <a:avLst/>
                <a:gdLst/>
                <a:ahLst/>
                <a:cxnLst/>
                <a:rect l="l" t="t" r="r" b="b"/>
                <a:pathLst>
                  <a:path w="8162" h="7950" extrusionOk="0">
                    <a:moveTo>
                      <a:pt x="3576" y="0"/>
                    </a:moveTo>
                    <a:cubicBezTo>
                      <a:pt x="3456" y="0"/>
                      <a:pt x="3334" y="53"/>
                      <a:pt x="3252" y="155"/>
                    </a:cubicBezTo>
                    <a:lnTo>
                      <a:pt x="776" y="3595"/>
                    </a:lnTo>
                    <a:cubicBezTo>
                      <a:pt x="1" y="4644"/>
                      <a:pt x="105" y="6113"/>
                      <a:pt x="986" y="7078"/>
                    </a:cubicBezTo>
                    <a:cubicBezTo>
                      <a:pt x="1515" y="7655"/>
                      <a:pt x="2244" y="7949"/>
                      <a:pt x="2984" y="7949"/>
                    </a:cubicBezTo>
                    <a:cubicBezTo>
                      <a:pt x="3534" y="7949"/>
                      <a:pt x="4091" y="7786"/>
                      <a:pt x="4574" y="7455"/>
                    </a:cubicBezTo>
                    <a:lnTo>
                      <a:pt x="6336" y="6239"/>
                    </a:lnTo>
                    <a:cubicBezTo>
                      <a:pt x="6548" y="6385"/>
                      <a:pt x="6825" y="6469"/>
                      <a:pt x="7096" y="6469"/>
                    </a:cubicBezTo>
                    <a:cubicBezTo>
                      <a:pt x="7172" y="6469"/>
                      <a:pt x="7248" y="6462"/>
                      <a:pt x="7321" y="6448"/>
                    </a:cubicBezTo>
                    <a:cubicBezTo>
                      <a:pt x="7657" y="6385"/>
                      <a:pt x="7972" y="6133"/>
                      <a:pt x="8056" y="5797"/>
                    </a:cubicBezTo>
                    <a:lnTo>
                      <a:pt x="8056" y="5777"/>
                    </a:lnTo>
                    <a:cubicBezTo>
                      <a:pt x="8161" y="5427"/>
                      <a:pt x="7843" y="5107"/>
                      <a:pt x="7504" y="5107"/>
                    </a:cubicBezTo>
                    <a:cubicBezTo>
                      <a:pt x="7436" y="5107"/>
                      <a:pt x="7367" y="5120"/>
                      <a:pt x="7301" y="5148"/>
                    </a:cubicBezTo>
                    <a:cubicBezTo>
                      <a:pt x="7107" y="5222"/>
                      <a:pt x="6945" y="5247"/>
                      <a:pt x="6816" y="5247"/>
                    </a:cubicBezTo>
                    <a:cubicBezTo>
                      <a:pt x="6584" y="5247"/>
                      <a:pt x="6462" y="5168"/>
                      <a:pt x="6462" y="5168"/>
                    </a:cubicBezTo>
                    <a:cubicBezTo>
                      <a:pt x="6168" y="4896"/>
                      <a:pt x="7007" y="4099"/>
                      <a:pt x="7637" y="3553"/>
                    </a:cubicBezTo>
                    <a:cubicBezTo>
                      <a:pt x="7888" y="3364"/>
                      <a:pt x="7783" y="2966"/>
                      <a:pt x="7489" y="2882"/>
                    </a:cubicBezTo>
                    <a:cubicBezTo>
                      <a:pt x="5665" y="2379"/>
                      <a:pt x="4448" y="930"/>
                      <a:pt x="3903" y="175"/>
                    </a:cubicBezTo>
                    <a:cubicBezTo>
                      <a:pt x="3827" y="58"/>
                      <a:pt x="3702" y="0"/>
                      <a:pt x="35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46"/>
              <p:cNvSpPr/>
              <p:nvPr/>
            </p:nvSpPr>
            <p:spPr>
              <a:xfrm>
                <a:off x="4994050" y="3371150"/>
                <a:ext cx="211900" cy="298450"/>
              </a:xfrm>
              <a:custGeom>
                <a:avLst/>
                <a:gdLst/>
                <a:ahLst/>
                <a:cxnLst/>
                <a:rect l="l" t="t" r="r" b="b"/>
                <a:pathLst>
                  <a:path w="8476" h="11938" extrusionOk="0">
                    <a:moveTo>
                      <a:pt x="1827" y="1"/>
                    </a:moveTo>
                    <a:cubicBezTo>
                      <a:pt x="1407" y="274"/>
                      <a:pt x="1008" y="546"/>
                      <a:pt x="610" y="820"/>
                    </a:cubicBezTo>
                    <a:cubicBezTo>
                      <a:pt x="1" y="8811"/>
                      <a:pt x="6987" y="11938"/>
                      <a:pt x="6987" y="11938"/>
                    </a:cubicBezTo>
                    <a:lnTo>
                      <a:pt x="8476" y="11099"/>
                    </a:lnTo>
                    <a:cubicBezTo>
                      <a:pt x="3315" y="9085"/>
                      <a:pt x="2078" y="2162"/>
                      <a:pt x="18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46"/>
              <p:cNvSpPr/>
              <p:nvPr/>
            </p:nvSpPr>
            <p:spPr>
              <a:xfrm>
                <a:off x="5076925" y="3683225"/>
                <a:ext cx="167850" cy="126400"/>
              </a:xfrm>
              <a:custGeom>
                <a:avLst/>
                <a:gdLst/>
                <a:ahLst/>
                <a:cxnLst/>
                <a:rect l="l" t="t" r="r" b="b"/>
                <a:pathLst>
                  <a:path w="6714" h="5056" extrusionOk="0">
                    <a:moveTo>
                      <a:pt x="5308" y="0"/>
                    </a:moveTo>
                    <a:cubicBezTo>
                      <a:pt x="2246" y="1153"/>
                      <a:pt x="630" y="3713"/>
                      <a:pt x="0" y="4929"/>
                    </a:cubicBezTo>
                    <a:cubicBezTo>
                      <a:pt x="504" y="4993"/>
                      <a:pt x="1029" y="5035"/>
                      <a:pt x="1553" y="5055"/>
                    </a:cubicBezTo>
                    <a:cubicBezTo>
                      <a:pt x="2288" y="3944"/>
                      <a:pt x="4070" y="1553"/>
                      <a:pt x="6713" y="504"/>
                    </a:cubicBezTo>
                    <a:lnTo>
                      <a:pt x="530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46"/>
              <p:cNvSpPr/>
              <p:nvPr/>
            </p:nvSpPr>
            <p:spPr>
              <a:xfrm>
                <a:off x="5667450" y="3903825"/>
                <a:ext cx="154200" cy="99375"/>
              </a:xfrm>
              <a:custGeom>
                <a:avLst/>
                <a:gdLst/>
                <a:ahLst/>
                <a:cxnLst/>
                <a:rect l="l" t="t" r="r" b="b"/>
                <a:pathLst>
                  <a:path w="6168" h="3975" extrusionOk="0">
                    <a:moveTo>
                      <a:pt x="883" y="0"/>
                    </a:moveTo>
                    <a:cubicBezTo>
                      <a:pt x="592" y="0"/>
                      <a:pt x="302" y="167"/>
                      <a:pt x="168" y="448"/>
                    </a:cubicBezTo>
                    <a:cubicBezTo>
                      <a:pt x="0" y="804"/>
                      <a:pt x="148" y="1246"/>
                      <a:pt x="503" y="1455"/>
                    </a:cubicBezTo>
                    <a:lnTo>
                      <a:pt x="4909" y="3889"/>
                    </a:lnTo>
                    <a:cubicBezTo>
                      <a:pt x="5019" y="3947"/>
                      <a:pt x="5140" y="3975"/>
                      <a:pt x="5259" y="3975"/>
                    </a:cubicBezTo>
                    <a:cubicBezTo>
                      <a:pt x="5527" y="3975"/>
                      <a:pt x="5793" y="3834"/>
                      <a:pt x="5938" y="3573"/>
                    </a:cubicBezTo>
                    <a:cubicBezTo>
                      <a:pt x="6167" y="3196"/>
                      <a:pt x="6021" y="2734"/>
                      <a:pt x="5644" y="2524"/>
                    </a:cubicBezTo>
                    <a:lnTo>
                      <a:pt x="1239" y="91"/>
                    </a:lnTo>
                    <a:cubicBezTo>
                      <a:pt x="1127" y="29"/>
                      <a:pt x="1005" y="0"/>
                      <a:pt x="8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46"/>
              <p:cNvSpPr/>
              <p:nvPr/>
            </p:nvSpPr>
            <p:spPr>
              <a:xfrm>
                <a:off x="6124250" y="2422950"/>
                <a:ext cx="229725" cy="205625"/>
              </a:xfrm>
              <a:custGeom>
                <a:avLst/>
                <a:gdLst/>
                <a:ahLst/>
                <a:cxnLst/>
                <a:rect l="l" t="t" r="r" b="b"/>
                <a:pathLst>
                  <a:path w="9189" h="8225" extrusionOk="0">
                    <a:moveTo>
                      <a:pt x="3526" y="0"/>
                    </a:moveTo>
                    <a:cubicBezTo>
                      <a:pt x="3009" y="0"/>
                      <a:pt x="1721" y="2415"/>
                      <a:pt x="1721" y="2415"/>
                    </a:cubicBezTo>
                    <a:lnTo>
                      <a:pt x="0" y="4197"/>
                    </a:lnTo>
                    <a:lnTo>
                      <a:pt x="2727" y="8225"/>
                    </a:lnTo>
                    <a:lnTo>
                      <a:pt x="3838" y="7491"/>
                    </a:lnTo>
                    <a:cubicBezTo>
                      <a:pt x="4037" y="7525"/>
                      <a:pt x="4275" y="7540"/>
                      <a:pt x="4532" y="7540"/>
                    </a:cubicBezTo>
                    <a:cubicBezTo>
                      <a:pt x="5716" y="7540"/>
                      <a:pt x="7324" y="7212"/>
                      <a:pt x="7530" y="6798"/>
                    </a:cubicBezTo>
                    <a:cubicBezTo>
                      <a:pt x="7782" y="6295"/>
                      <a:pt x="6378" y="6169"/>
                      <a:pt x="6378" y="6169"/>
                    </a:cubicBezTo>
                    <a:cubicBezTo>
                      <a:pt x="6378" y="6169"/>
                      <a:pt x="9189" y="4177"/>
                      <a:pt x="8685" y="3505"/>
                    </a:cubicBezTo>
                    <a:cubicBezTo>
                      <a:pt x="8612" y="3411"/>
                      <a:pt x="8497" y="3370"/>
                      <a:pt x="8356" y="3370"/>
                    </a:cubicBezTo>
                    <a:cubicBezTo>
                      <a:pt x="7524" y="3370"/>
                      <a:pt x="5748" y="4764"/>
                      <a:pt x="5748" y="4764"/>
                    </a:cubicBezTo>
                    <a:cubicBezTo>
                      <a:pt x="5748" y="4764"/>
                      <a:pt x="8286" y="2037"/>
                      <a:pt x="7636" y="1596"/>
                    </a:cubicBezTo>
                    <a:cubicBezTo>
                      <a:pt x="7583" y="1562"/>
                      <a:pt x="7521" y="1547"/>
                      <a:pt x="7451" y="1547"/>
                    </a:cubicBezTo>
                    <a:cubicBezTo>
                      <a:pt x="6677" y="1547"/>
                      <a:pt x="5006" y="3450"/>
                      <a:pt x="4875" y="3600"/>
                    </a:cubicBezTo>
                    <a:lnTo>
                      <a:pt x="4875" y="3600"/>
                    </a:lnTo>
                    <a:cubicBezTo>
                      <a:pt x="5029" y="3423"/>
                      <a:pt x="7290" y="782"/>
                      <a:pt x="6398" y="317"/>
                    </a:cubicBezTo>
                    <a:cubicBezTo>
                      <a:pt x="6330" y="282"/>
                      <a:pt x="6256" y="266"/>
                      <a:pt x="6177" y="266"/>
                    </a:cubicBezTo>
                    <a:cubicBezTo>
                      <a:pt x="5213" y="266"/>
                      <a:pt x="3545" y="2686"/>
                      <a:pt x="3545" y="2686"/>
                    </a:cubicBezTo>
                    <a:cubicBezTo>
                      <a:pt x="4216" y="1134"/>
                      <a:pt x="4070" y="65"/>
                      <a:pt x="3545" y="1"/>
                    </a:cubicBezTo>
                    <a:cubicBezTo>
                      <a:pt x="3538" y="1"/>
                      <a:pt x="3532" y="0"/>
                      <a:pt x="352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46"/>
              <p:cNvSpPr/>
              <p:nvPr/>
            </p:nvSpPr>
            <p:spPr>
              <a:xfrm>
                <a:off x="6109025" y="2506450"/>
                <a:ext cx="103350" cy="129275"/>
              </a:xfrm>
              <a:custGeom>
                <a:avLst/>
                <a:gdLst/>
                <a:ahLst/>
                <a:cxnLst/>
                <a:rect l="l" t="t" r="r" b="b"/>
                <a:pathLst>
                  <a:path w="4134" h="5171" extrusionOk="0">
                    <a:moveTo>
                      <a:pt x="769" y="1"/>
                    </a:moveTo>
                    <a:cubicBezTo>
                      <a:pt x="664" y="1"/>
                      <a:pt x="558" y="26"/>
                      <a:pt x="462" y="82"/>
                    </a:cubicBezTo>
                    <a:cubicBezTo>
                      <a:pt x="126" y="270"/>
                      <a:pt x="0" y="711"/>
                      <a:pt x="210" y="1025"/>
                    </a:cubicBezTo>
                    <a:lnTo>
                      <a:pt x="2665" y="4822"/>
                    </a:lnTo>
                    <a:cubicBezTo>
                      <a:pt x="2809" y="5046"/>
                      <a:pt x="3053" y="5170"/>
                      <a:pt x="3298" y="5170"/>
                    </a:cubicBezTo>
                    <a:cubicBezTo>
                      <a:pt x="3443" y="5170"/>
                      <a:pt x="3589" y="5126"/>
                      <a:pt x="3714" y="5032"/>
                    </a:cubicBezTo>
                    <a:cubicBezTo>
                      <a:pt x="4050" y="4801"/>
                      <a:pt x="4134" y="4339"/>
                      <a:pt x="3902" y="4004"/>
                    </a:cubicBezTo>
                    <a:lnTo>
                      <a:pt x="1323" y="291"/>
                    </a:lnTo>
                    <a:cubicBezTo>
                      <a:pt x="1195" y="108"/>
                      <a:pt x="983" y="1"/>
                      <a:pt x="7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46"/>
              <p:cNvSpPr/>
              <p:nvPr/>
            </p:nvSpPr>
            <p:spPr>
              <a:xfrm>
                <a:off x="5891625" y="2948325"/>
                <a:ext cx="31650" cy="31075"/>
              </a:xfrm>
              <a:custGeom>
                <a:avLst/>
                <a:gdLst/>
                <a:ahLst/>
                <a:cxnLst/>
                <a:rect l="l" t="t" r="r" b="b"/>
                <a:pathLst>
                  <a:path w="1266" h="1243" extrusionOk="0">
                    <a:moveTo>
                      <a:pt x="335" y="0"/>
                    </a:moveTo>
                    <a:cubicBezTo>
                      <a:pt x="149" y="0"/>
                      <a:pt x="0" y="192"/>
                      <a:pt x="95" y="383"/>
                    </a:cubicBezTo>
                    <a:cubicBezTo>
                      <a:pt x="201" y="551"/>
                      <a:pt x="431" y="699"/>
                      <a:pt x="579" y="803"/>
                    </a:cubicBezTo>
                    <a:cubicBezTo>
                      <a:pt x="767" y="929"/>
                      <a:pt x="914" y="1097"/>
                      <a:pt x="1102" y="1223"/>
                    </a:cubicBezTo>
                    <a:cubicBezTo>
                      <a:pt x="1121" y="1236"/>
                      <a:pt x="1139" y="1242"/>
                      <a:pt x="1156" y="1242"/>
                    </a:cubicBezTo>
                    <a:cubicBezTo>
                      <a:pt x="1218" y="1242"/>
                      <a:pt x="1266" y="1167"/>
                      <a:pt x="1250" y="1119"/>
                    </a:cubicBezTo>
                    <a:cubicBezTo>
                      <a:pt x="1208" y="909"/>
                      <a:pt x="1082" y="677"/>
                      <a:pt x="976" y="509"/>
                    </a:cubicBezTo>
                    <a:cubicBezTo>
                      <a:pt x="830" y="321"/>
                      <a:pt x="621" y="48"/>
                      <a:pt x="389" y="6"/>
                    </a:cubicBezTo>
                    <a:cubicBezTo>
                      <a:pt x="371" y="2"/>
                      <a:pt x="353" y="0"/>
                      <a:pt x="3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46"/>
              <p:cNvSpPr/>
              <p:nvPr/>
            </p:nvSpPr>
            <p:spPr>
              <a:xfrm>
                <a:off x="5843250" y="2909575"/>
                <a:ext cx="35300" cy="24400"/>
              </a:xfrm>
              <a:custGeom>
                <a:avLst/>
                <a:gdLst/>
                <a:ahLst/>
                <a:cxnLst/>
                <a:rect l="l" t="t" r="r" b="b"/>
                <a:pathLst>
                  <a:path w="1412" h="976" extrusionOk="0">
                    <a:moveTo>
                      <a:pt x="82" y="0"/>
                    </a:moveTo>
                    <a:cubicBezTo>
                      <a:pt x="30" y="0"/>
                      <a:pt x="1" y="72"/>
                      <a:pt x="38" y="109"/>
                    </a:cubicBezTo>
                    <a:cubicBezTo>
                      <a:pt x="184" y="235"/>
                      <a:pt x="290" y="381"/>
                      <a:pt x="436" y="507"/>
                    </a:cubicBezTo>
                    <a:lnTo>
                      <a:pt x="835" y="906"/>
                    </a:lnTo>
                    <a:cubicBezTo>
                      <a:pt x="889" y="955"/>
                      <a:pt x="948" y="976"/>
                      <a:pt x="1006" y="976"/>
                    </a:cubicBezTo>
                    <a:cubicBezTo>
                      <a:pt x="1219" y="976"/>
                      <a:pt x="1411" y="694"/>
                      <a:pt x="1213" y="529"/>
                    </a:cubicBezTo>
                    <a:cubicBezTo>
                      <a:pt x="1045" y="403"/>
                      <a:pt x="877" y="297"/>
                      <a:pt x="688" y="193"/>
                    </a:cubicBezTo>
                    <a:cubicBezTo>
                      <a:pt x="500" y="87"/>
                      <a:pt x="310" y="67"/>
                      <a:pt x="100" y="4"/>
                    </a:cubicBezTo>
                    <a:cubicBezTo>
                      <a:pt x="94" y="1"/>
                      <a:pt x="88" y="0"/>
                      <a:pt x="8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46"/>
              <p:cNvSpPr/>
              <p:nvPr/>
            </p:nvSpPr>
            <p:spPr>
              <a:xfrm>
                <a:off x="5879850" y="2969975"/>
                <a:ext cx="27300" cy="21525"/>
              </a:xfrm>
              <a:custGeom>
                <a:avLst/>
                <a:gdLst/>
                <a:ahLst/>
                <a:cxnLst/>
                <a:rect l="l" t="t" r="r" b="b"/>
                <a:pathLst>
                  <a:path w="1092" h="861" extrusionOk="0">
                    <a:moveTo>
                      <a:pt x="546" y="1"/>
                    </a:moveTo>
                    <a:cubicBezTo>
                      <a:pt x="1" y="1"/>
                      <a:pt x="1" y="860"/>
                      <a:pt x="546" y="860"/>
                    </a:cubicBezTo>
                    <a:cubicBezTo>
                      <a:pt x="1092" y="860"/>
                      <a:pt x="1092" y="1"/>
                      <a:pt x="54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46"/>
              <p:cNvSpPr/>
              <p:nvPr/>
            </p:nvSpPr>
            <p:spPr>
              <a:xfrm>
                <a:off x="5831600" y="2928525"/>
                <a:ext cx="27300" cy="21000"/>
              </a:xfrm>
              <a:custGeom>
                <a:avLst/>
                <a:gdLst/>
                <a:ahLst/>
                <a:cxnLst/>
                <a:rect l="l" t="t" r="r" b="b"/>
                <a:pathLst>
                  <a:path w="1092" h="840" extrusionOk="0">
                    <a:moveTo>
                      <a:pt x="546" y="1"/>
                    </a:moveTo>
                    <a:cubicBezTo>
                      <a:pt x="1" y="1"/>
                      <a:pt x="1" y="840"/>
                      <a:pt x="546" y="840"/>
                    </a:cubicBezTo>
                    <a:cubicBezTo>
                      <a:pt x="1092" y="840"/>
                      <a:pt x="1092" y="1"/>
                      <a:pt x="54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46"/>
              <p:cNvSpPr/>
              <p:nvPr/>
            </p:nvSpPr>
            <p:spPr>
              <a:xfrm>
                <a:off x="5833700" y="2956850"/>
                <a:ext cx="40400" cy="32550"/>
              </a:xfrm>
              <a:custGeom>
                <a:avLst/>
                <a:gdLst/>
                <a:ahLst/>
                <a:cxnLst/>
                <a:rect l="l" t="t" r="r" b="b"/>
                <a:pathLst>
                  <a:path w="1616" h="1302" extrusionOk="0">
                    <a:moveTo>
                      <a:pt x="1615" y="1"/>
                    </a:moveTo>
                    <a:cubicBezTo>
                      <a:pt x="1615" y="1"/>
                      <a:pt x="1" y="462"/>
                      <a:pt x="63" y="778"/>
                    </a:cubicBezTo>
                    <a:cubicBezTo>
                      <a:pt x="105" y="1091"/>
                      <a:pt x="566" y="1301"/>
                      <a:pt x="566" y="1301"/>
                    </a:cubicBezTo>
                    <a:lnTo>
                      <a:pt x="1615" y="1"/>
                    </a:lnTo>
                    <a:close/>
                  </a:path>
                </a:pathLst>
              </a:custGeom>
              <a:solidFill>
                <a:srgbClr val="000000">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46"/>
              <p:cNvSpPr/>
              <p:nvPr/>
            </p:nvSpPr>
            <p:spPr>
              <a:xfrm>
                <a:off x="5819525" y="3000575"/>
                <a:ext cx="62950" cy="46600"/>
              </a:xfrm>
              <a:custGeom>
                <a:avLst/>
                <a:gdLst/>
                <a:ahLst/>
                <a:cxnLst/>
                <a:rect l="l" t="t" r="r" b="b"/>
                <a:pathLst>
                  <a:path w="2518" h="1864" extrusionOk="0">
                    <a:moveTo>
                      <a:pt x="290" y="0"/>
                    </a:moveTo>
                    <a:cubicBezTo>
                      <a:pt x="193" y="0"/>
                      <a:pt x="96" y="5"/>
                      <a:pt x="1" y="14"/>
                    </a:cubicBezTo>
                    <a:cubicBezTo>
                      <a:pt x="1" y="349"/>
                      <a:pt x="1" y="811"/>
                      <a:pt x="126" y="1104"/>
                    </a:cubicBezTo>
                    <a:cubicBezTo>
                      <a:pt x="232" y="1398"/>
                      <a:pt x="462" y="1672"/>
                      <a:pt x="756" y="1798"/>
                    </a:cubicBezTo>
                    <a:cubicBezTo>
                      <a:pt x="877" y="1843"/>
                      <a:pt x="1004" y="1864"/>
                      <a:pt x="1131" y="1864"/>
                    </a:cubicBezTo>
                    <a:cubicBezTo>
                      <a:pt x="1356" y="1864"/>
                      <a:pt x="1583" y="1799"/>
                      <a:pt x="1784" y="1692"/>
                    </a:cubicBezTo>
                    <a:cubicBezTo>
                      <a:pt x="2078" y="1524"/>
                      <a:pt x="2308" y="1146"/>
                      <a:pt x="2518" y="875"/>
                    </a:cubicBezTo>
                    <a:cubicBezTo>
                      <a:pt x="1937" y="312"/>
                      <a:pt x="1105" y="0"/>
                      <a:pt x="2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46"/>
              <p:cNvSpPr/>
              <p:nvPr/>
            </p:nvSpPr>
            <p:spPr>
              <a:xfrm>
                <a:off x="5685275" y="3293025"/>
                <a:ext cx="87075" cy="87100"/>
              </a:xfrm>
              <a:custGeom>
                <a:avLst/>
                <a:gdLst/>
                <a:ahLst/>
                <a:cxnLst/>
                <a:rect l="l" t="t" r="r" b="b"/>
                <a:pathLst>
                  <a:path w="3483" h="3484" extrusionOk="0">
                    <a:moveTo>
                      <a:pt x="1742" y="1"/>
                    </a:moveTo>
                    <a:cubicBezTo>
                      <a:pt x="777" y="1"/>
                      <a:pt x="0" y="776"/>
                      <a:pt x="0" y="1741"/>
                    </a:cubicBezTo>
                    <a:cubicBezTo>
                      <a:pt x="0" y="2706"/>
                      <a:pt x="777" y="3483"/>
                      <a:pt x="1742" y="3483"/>
                    </a:cubicBezTo>
                    <a:cubicBezTo>
                      <a:pt x="2707" y="3483"/>
                      <a:pt x="3483" y="2706"/>
                      <a:pt x="3483" y="1741"/>
                    </a:cubicBezTo>
                    <a:cubicBezTo>
                      <a:pt x="3483" y="776"/>
                      <a:pt x="2707" y="1"/>
                      <a:pt x="17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46"/>
              <p:cNvSpPr/>
              <p:nvPr/>
            </p:nvSpPr>
            <p:spPr>
              <a:xfrm>
                <a:off x="4696700" y="4293100"/>
                <a:ext cx="28350" cy="35700"/>
              </a:xfrm>
              <a:custGeom>
                <a:avLst/>
                <a:gdLst/>
                <a:ahLst/>
                <a:cxnLst/>
                <a:rect l="l" t="t" r="r" b="b"/>
                <a:pathLst>
                  <a:path w="1134" h="1428" extrusionOk="0">
                    <a:moveTo>
                      <a:pt x="484" y="1"/>
                    </a:moveTo>
                    <a:lnTo>
                      <a:pt x="1" y="588"/>
                    </a:lnTo>
                    <a:lnTo>
                      <a:pt x="379" y="1407"/>
                    </a:lnTo>
                    <a:lnTo>
                      <a:pt x="1134" y="1427"/>
                    </a:lnTo>
                    <a:lnTo>
                      <a:pt x="48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99" name="Google Shape;2599;p46"/>
            <p:cNvGrpSpPr/>
            <p:nvPr/>
          </p:nvGrpSpPr>
          <p:grpSpPr>
            <a:xfrm>
              <a:off x="4942502" y="1495515"/>
              <a:ext cx="354956" cy="354953"/>
              <a:chOff x="2522523" y="1875740"/>
              <a:chExt cx="448459" cy="448456"/>
            </a:xfrm>
          </p:grpSpPr>
          <p:sp>
            <p:nvSpPr>
              <p:cNvPr id="2600" name="Google Shape;2600;p46"/>
              <p:cNvSpPr/>
              <p:nvPr/>
            </p:nvSpPr>
            <p:spPr>
              <a:xfrm flipH="1">
                <a:off x="2522526" y="1875740"/>
                <a:ext cx="448456" cy="448456"/>
              </a:xfrm>
              <a:custGeom>
                <a:avLst/>
                <a:gdLst/>
                <a:ahLst/>
                <a:cxnLst/>
                <a:rect l="l" t="t" r="r" b="b"/>
                <a:pathLst>
                  <a:path w="12164" h="12164" extrusionOk="0">
                    <a:moveTo>
                      <a:pt x="6081" y="0"/>
                    </a:moveTo>
                    <a:cubicBezTo>
                      <a:pt x="5280" y="0"/>
                      <a:pt x="4512" y="143"/>
                      <a:pt x="3817" y="428"/>
                    </a:cubicBezTo>
                    <a:cubicBezTo>
                      <a:pt x="2978" y="766"/>
                      <a:pt x="2248" y="1266"/>
                      <a:pt x="1641" y="1926"/>
                    </a:cubicBezTo>
                    <a:cubicBezTo>
                      <a:pt x="624" y="3014"/>
                      <a:pt x="0" y="4476"/>
                      <a:pt x="0" y="6081"/>
                    </a:cubicBezTo>
                    <a:lnTo>
                      <a:pt x="0" y="6385"/>
                    </a:lnTo>
                    <a:lnTo>
                      <a:pt x="0" y="6402"/>
                    </a:lnTo>
                    <a:cubicBezTo>
                      <a:pt x="53" y="7330"/>
                      <a:pt x="303" y="8186"/>
                      <a:pt x="731" y="8971"/>
                    </a:cubicBezTo>
                    <a:cubicBezTo>
                      <a:pt x="1499" y="10397"/>
                      <a:pt x="2835" y="11486"/>
                      <a:pt x="4424" y="11931"/>
                    </a:cubicBezTo>
                    <a:cubicBezTo>
                      <a:pt x="4959" y="12092"/>
                      <a:pt x="5511" y="12164"/>
                      <a:pt x="6081" y="12164"/>
                    </a:cubicBezTo>
                    <a:cubicBezTo>
                      <a:pt x="6492" y="12164"/>
                      <a:pt x="6885" y="12128"/>
                      <a:pt x="7259" y="12038"/>
                    </a:cubicBezTo>
                    <a:cubicBezTo>
                      <a:pt x="8899" y="11736"/>
                      <a:pt x="10291" y="10754"/>
                      <a:pt x="11165" y="9417"/>
                    </a:cubicBezTo>
                    <a:cubicBezTo>
                      <a:pt x="11700" y="8632"/>
                      <a:pt x="12021" y="7705"/>
                      <a:pt x="12128" y="6723"/>
                    </a:cubicBezTo>
                    <a:cubicBezTo>
                      <a:pt x="12145" y="6509"/>
                      <a:pt x="12164" y="6295"/>
                      <a:pt x="12164" y="6081"/>
                    </a:cubicBezTo>
                    <a:cubicBezTo>
                      <a:pt x="12164" y="4602"/>
                      <a:pt x="11646" y="3246"/>
                      <a:pt x="10773" y="2193"/>
                    </a:cubicBezTo>
                    <a:cubicBezTo>
                      <a:pt x="10184" y="1498"/>
                      <a:pt x="9434" y="928"/>
                      <a:pt x="8597" y="535"/>
                    </a:cubicBezTo>
                    <a:cubicBezTo>
                      <a:pt x="7829" y="196"/>
                      <a:pt x="6973" y="0"/>
                      <a:pt x="608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46"/>
              <p:cNvSpPr/>
              <p:nvPr/>
            </p:nvSpPr>
            <p:spPr>
              <a:xfrm flipH="1">
                <a:off x="2590252" y="1906598"/>
                <a:ext cx="353817" cy="353817"/>
              </a:xfrm>
              <a:custGeom>
                <a:avLst/>
                <a:gdLst/>
                <a:ahLst/>
                <a:cxnLst/>
                <a:rect l="l" t="t" r="r" b="b"/>
                <a:pathLst>
                  <a:path w="9597" h="9597" extrusionOk="0">
                    <a:moveTo>
                      <a:pt x="4799" y="1"/>
                    </a:moveTo>
                    <a:cubicBezTo>
                      <a:pt x="4174" y="1"/>
                      <a:pt x="3568" y="126"/>
                      <a:pt x="3016" y="340"/>
                    </a:cubicBezTo>
                    <a:cubicBezTo>
                      <a:pt x="2355" y="607"/>
                      <a:pt x="1767" y="1000"/>
                      <a:pt x="1304" y="1517"/>
                    </a:cubicBezTo>
                    <a:cubicBezTo>
                      <a:pt x="483" y="2374"/>
                      <a:pt x="1" y="3532"/>
                      <a:pt x="1" y="4799"/>
                    </a:cubicBezTo>
                    <a:lnTo>
                      <a:pt x="1" y="5049"/>
                    </a:lnTo>
                    <a:cubicBezTo>
                      <a:pt x="37" y="5779"/>
                      <a:pt x="234" y="6476"/>
                      <a:pt x="572" y="7082"/>
                    </a:cubicBezTo>
                    <a:cubicBezTo>
                      <a:pt x="1178" y="8205"/>
                      <a:pt x="2231" y="9061"/>
                      <a:pt x="3497" y="9418"/>
                    </a:cubicBezTo>
                    <a:cubicBezTo>
                      <a:pt x="3908" y="9543"/>
                      <a:pt x="4353" y="9596"/>
                      <a:pt x="4799" y="9596"/>
                    </a:cubicBezTo>
                    <a:cubicBezTo>
                      <a:pt x="5120" y="9596"/>
                      <a:pt x="5441" y="9579"/>
                      <a:pt x="5727" y="9508"/>
                    </a:cubicBezTo>
                    <a:cubicBezTo>
                      <a:pt x="7028" y="9258"/>
                      <a:pt x="8117" y="8490"/>
                      <a:pt x="8811" y="7439"/>
                    </a:cubicBezTo>
                    <a:cubicBezTo>
                      <a:pt x="9222" y="6814"/>
                      <a:pt x="9489" y="6083"/>
                      <a:pt x="9579" y="5299"/>
                    </a:cubicBezTo>
                    <a:cubicBezTo>
                      <a:pt x="9596" y="5137"/>
                      <a:pt x="9596" y="4977"/>
                      <a:pt x="9596" y="4799"/>
                    </a:cubicBezTo>
                    <a:cubicBezTo>
                      <a:pt x="9596" y="3639"/>
                      <a:pt x="9187" y="2569"/>
                      <a:pt x="8490" y="1732"/>
                    </a:cubicBezTo>
                    <a:cubicBezTo>
                      <a:pt x="8027" y="1178"/>
                      <a:pt x="7456" y="733"/>
                      <a:pt x="6797" y="429"/>
                    </a:cubicBezTo>
                    <a:cubicBezTo>
                      <a:pt x="6190" y="143"/>
                      <a:pt x="5513" y="1"/>
                      <a:pt x="47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46"/>
              <p:cNvSpPr/>
              <p:nvPr/>
            </p:nvSpPr>
            <p:spPr>
              <a:xfrm flipH="1">
                <a:off x="2654031" y="2147013"/>
                <a:ext cx="51320" cy="96962"/>
              </a:xfrm>
              <a:custGeom>
                <a:avLst/>
                <a:gdLst/>
                <a:ahLst/>
                <a:cxnLst/>
                <a:rect l="l" t="t" r="r" b="b"/>
                <a:pathLst>
                  <a:path w="1392" h="2630" extrusionOk="0">
                    <a:moveTo>
                      <a:pt x="68" y="1"/>
                    </a:moveTo>
                    <a:cubicBezTo>
                      <a:pt x="57" y="1"/>
                      <a:pt x="46" y="3"/>
                      <a:pt x="36" y="7"/>
                    </a:cubicBezTo>
                    <a:cubicBezTo>
                      <a:pt x="1" y="26"/>
                      <a:pt x="1" y="79"/>
                      <a:pt x="18" y="114"/>
                    </a:cubicBezTo>
                    <a:lnTo>
                      <a:pt x="303" y="614"/>
                    </a:lnTo>
                    <a:lnTo>
                      <a:pt x="803" y="1791"/>
                    </a:lnTo>
                    <a:lnTo>
                      <a:pt x="1231" y="2594"/>
                    </a:lnTo>
                    <a:cubicBezTo>
                      <a:pt x="1249" y="2611"/>
                      <a:pt x="1266" y="2630"/>
                      <a:pt x="1302" y="2630"/>
                    </a:cubicBezTo>
                    <a:cubicBezTo>
                      <a:pt x="1302" y="2630"/>
                      <a:pt x="1321" y="2630"/>
                      <a:pt x="1338" y="2611"/>
                    </a:cubicBezTo>
                    <a:cubicBezTo>
                      <a:pt x="1373" y="2594"/>
                      <a:pt x="1392" y="2559"/>
                      <a:pt x="1356" y="2523"/>
                    </a:cubicBezTo>
                    <a:lnTo>
                      <a:pt x="945" y="1738"/>
                    </a:lnTo>
                    <a:lnTo>
                      <a:pt x="446" y="542"/>
                    </a:lnTo>
                    <a:lnTo>
                      <a:pt x="143" y="43"/>
                    </a:lnTo>
                    <a:cubicBezTo>
                      <a:pt x="130" y="17"/>
                      <a:pt x="98" y="1"/>
                      <a:pt x="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46"/>
              <p:cNvSpPr/>
              <p:nvPr/>
            </p:nvSpPr>
            <p:spPr>
              <a:xfrm flipH="1">
                <a:off x="2583687" y="2058530"/>
                <a:ext cx="107174" cy="7927"/>
              </a:xfrm>
              <a:custGeom>
                <a:avLst/>
                <a:gdLst/>
                <a:ahLst/>
                <a:cxnLst/>
                <a:rect l="l" t="t" r="r" b="b"/>
                <a:pathLst>
                  <a:path w="2907" h="215" extrusionOk="0">
                    <a:moveTo>
                      <a:pt x="2835" y="0"/>
                    </a:moveTo>
                    <a:lnTo>
                      <a:pt x="72" y="72"/>
                    </a:lnTo>
                    <a:cubicBezTo>
                      <a:pt x="36" y="72"/>
                      <a:pt x="0" y="107"/>
                      <a:pt x="0" y="143"/>
                    </a:cubicBezTo>
                    <a:cubicBezTo>
                      <a:pt x="0" y="179"/>
                      <a:pt x="36" y="214"/>
                      <a:pt x="72" y="214"/>
                    </a:cubicBezTo>
                    <a:lnTo>
                      <a:pt x="89" y="214"/>
                    </a:lnTo>
                    <a:lnTo>
                      <a:pt x="2835" y="160"/>
                    </a:lnTo>
                    <a:cubicBezTo>
                      <a:pt x="2871" y="160"/>
                      <a:pt x="2907" y="125"/>
                      <a:pt x="2907" y="72"/>
                    </a:cubicBezTo>
                    <a:cubicBezTo>
                      <a:pt x="2907" y="36"/>
                      <a:pt x="2871" y="0"/>
                      <a:pt x="28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46"/>
              <p:cNvSpPr/>
              <p:nvPr/>
            </p:nvSpPr>
            <p:spPr>
              <a:xfrm flipH="1">
                <a:off x="2739490" y="1937530"/>
                <a:ext cx="9917" cy="85533"/>
              </a:xfrm>
              <a:custGeom>
                <a:avLst/>
                <a:gdLst/>
                <a:ahLst/>
                <a:cxnLst/>
                <a:rect l="l" t="t" r="r" b="b"/>
                <a:pathLst>
                  <a:path w="269" h="2320" extrusionOk="0">
                    <a:moveTo>
                      <a:pt x="178" y="1"/>
                    </a:moveTo>
                    <a:cubicBezTo>
                      <a:pt x="143" y="1"/>
                      <a:pt x="107" y="36"/>
                      <a:pt x="107" y="72"/>
                    </a:cubicBezTo>
                    <a:lnTo>
                      <a:pt x="0" y="2229"/>
                    </a:lnTo>
                    <a:cubicBezTo>
                      <a:pt x="0" y="2265"/>
                      <a:pt x="19" y="2301"/>
                      <a:pt x="71" y="2319"/>
                    </a:cubicBezTo>
                    <a:cubicBezTo>
                      <a:pt x="107" y="2319"/>
                      <a:pt x="143" y="2284"/>
                      <a:pt x="143" y="2229"/>
                    </a:cubicBezTo>
                    <a:lnTo>
                      <a:pt x="250" y="89"/>
                    </a:lnTo>
                    <a:cubicBezTo>
                      <a:pt x="268" y="36"/>
                      <a:pt x="233" y="1"/>
                      <a:pt x="1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46"/>
              <p:cNvSpPr/>
              <p:nvPr/>
            </p:nvSpPr>
            <p:spPr>
              <a:xfrm flipH="1">
                <a:off x="2819088" y="2042050"/>
                <a:ext cx="74988" cy="29678"/>
              </a:xfrm>
              <a:custGeom>
                <a:avLst/>
                <a:gdLst/>
                <a:ahLst/>
                <a:cxnLst/>
                <a:rect l="l" t="t" r="r" b="b"/>
                <a:pathLst>
                  <a:path w="2034" h="805" extrusionOk="0">
                    <a:moveTo>
                      <a:pt x="126" y="1"/>
                    </a:moveTo>
                    <a:cubicBezTo>
                      <a:pt x="72" y="1"/>
                      <a:pt x="36" y="19"/>
                      <a:pt x="19" y="55"/>
                    </a:cubicBezTo>
                    <a:cubicBezTo>
                      <a:pt x="0" y="91"/>
                      <a:pt x="36" y="143"/>
                      <a:pt x="72" y="162"/>
                    </a:cubicBezTo>
                    <a:lnTo>
                      <a:pt x="1927" y="804"/>
                    </a:lnTo>
                    <a:lnTo>
                      <a:pt x="1962" y="804"/>
                    </a:lnTo>
                    <a:cubicBezTo>
                      <a:pt x="1981" y="804"/>
                      <a:pt x="2016" y="786"/>
                      <a:pt x="2034" y="750"/>
                    </a:cubicBezTo>
                    <a:cubicBezTo>
                      <a:pt x="2034" y="714"/>
                      <a:pt x="2016" y="679"/>
                      <a:pt x="1981" y="661"/>
                    </a:cubicBezTo>
                    <a:lnTo>
                      <a:pt x="12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46"/>
              <p:cNvSpPr/>
              <p:nvPr/>
            </p:nvSpPr>
            <p:spPr>
              <a:xfrm flipH="1">
                <a:off x="2788819" y="2147013"/>
                <a:ext cx="57919" cy="79892"/>
              </a:xfrm>
              <a:custGeom>
                <a:avLst/>
                <a:gdLst/>
                <a:ahLst/>
                <a:cxnLst/>
                <a:rect l="l" t="t" r="r" b="b"/>
                <a:pathLst>
                  <a:path w="1571" h="2167" extrusionOk="0">
                    <a:moveTo>
                      <a:pt x="1503" y="1"/>
                    </a:moveTo>
                    <a:cubicBezTo>
                      <a:pt x="1473" y="1"/>
                      <a:pt x="1441" y="17"/>
                      <a:pt x="1427" y="43"/>
                    </a:cubicBezTo>
                    <a:lnTo>
                      <a:pt x="19" y="2041"/>
                    </a:lnTo>
                    <a:cubicBezTo>
                      <a:pt x="1" y="2076"/>
                      <a:pt x="19" y="2131"/>
                      <a:pt x="55" y="2148"/>
                    </a:cubicBezTo>
                    <a:cubicBezTo>
                      <a:pt x="55" y="2148"/>
                      <a:pt x="72" y="2166"/>
                      <a:pt x="90" y="2166"/>
                    </a:cubicBezTo>
                    <a:cubicBezTo>
                      <a:pt x="108" y="2166"/>
                      <a:pt x="143" y="2148"/>
                      <a:pt x="143" y="2131"/>
                    </a:cubicBezTo>
                    <a:lnTo>
                      <a:pt x="1553" y="114"/>
                    </a:lnTo>
                    <a:cubicBezTo>
                      <a:pt x="1570" y="79"/>
                      <a:pt x="1553" y="43"/>
                      <a:pt x="1534" y="7"/>
                    </a:cubicBezTo>
                    <a:cubicBezTo>
                      <a:pt x="1525" y="3"/>
                      <a:pt x="1514" y="1"/>
                      <a:pt x="15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46"/>
              <p:cNvSpPr/>
              <p:nvPr/>
            </p:nvSpPr>
            <p:spPr>
              <a:xfrm flipH="1">
                <a:off x="2657313" y="1998657"/>
                <a:ext cx="178918" cy="169701"/>
              </a:xfrm>
              <a:custGeom>
                <a:avLst/>
                <a:gdLst/>
                <a:ahLst/>
                <a:cxnLst/>
                <a:rect l="l" t="t" r="r" b="b"/>
                <a:pathLst>
                  <a:path w="4853" h="4603" extrusionOk="0">
                    <a:moveTo>
                      <a:pt x="2426" y="1"/>
                    </a:moveTo>
                    <a:lnTo>
                      <a:pt x="1" y="1767"/>
                    </a:lnTo>
                    <a:lnTo>
                      <a:pt x="928" y="4602"/>
                    </a:lnTo>
                    <a:lnTo>
                      <a:pt x="3925" y="4602"/>
                    </a:lnTo>
                    <a:lnTo>
                      <a:pt x="4852" y="1767"/>
                    </a:lnTo>
                    <a:lnTo>
                      <a:pt x="242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46"/>
              <p:cNvSpPr/>
              <p:nvPr/>
            </p:nvSpPr>
            <p:spPr>
              <a:xfrm flipH="1">
                <a:off x="2653368" y="1875740"/>
                <a:ext cx="178217" cy="85496"/>
              </a:xfrm>
              <a:custGeom>
                <a:avLst/>
                <a:gdLst/>
                <a:ahLst/>
                <a:cxnLst/>
                <a:rect l="l" t="t" r="r" b="b"/>
                <a:pathLst>
                  <a:path w="4834" h="2319" extrusionOk="0">
                    <a:moveTo>
                      <a:pt x="2300" y="0"/>
                    </a:moveTo>
                    <a:cubicBezTo>
                      <a:pt x="1499" y="0"/>
                      <a:pt x="731" y="143"/>
                      <a:pt x="36" y="428"/>
                    </a:cubicBezTo>
                    <a:lnTo>
                      <a:pt x="0" y="571"/>
                    </a:lnTo>
                    <a:lnTo>
                      <a:pt x="2407" y="2319"/>
                    </a:lnTo>
                    <a:lnTo>
                      <a:pt x="4833" y="571"/>
                    </a:lnTo>
                    <a:lnTo>
                      <a:pt x="4816" y="535"/>
                    </a:lnTo>
                    <a:cubicBezTo>
                      <a:pt x="4048" y="196"/>
                      <a:pt x="3192" y="0"/>
                      <a:pt x="23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46"/>
              <p:cNvSpPr/>
              <p:nvPr/>
            </p:nvSpPr>
            <p:spPr>
              <a:xfrm flipH="1">
                <a:off x="2876934" y="1946747"/>
                <a:ext cx="94049" cy="168374"/>
              </a:xfrm>
              <a:custGeom>
                <a:avLst/>
                <a:gdLst/>
                <a:ahLst/>
                <a:cxnLst/>
                <a:rect l="l" t="t" r="r" b="b"/>
                <a:pathLst>
                  <a:path w="2551" h="4567" extrusionOk="0">
                    <a:moveTo>
                      <a:pt x="1641" y="0"/>
                    </a:moveTo>
                    <a:cubicBezTo>
                      <a:pt x="624" y="1088"/>
                      <a:pt x="0" y="2550"/>
                      <a:pt x="0" y="4155"/>
                    </a:cubicBezTo>
                    <a:lnTo>
                      <a:pt x="0" y="4459"/>
                    </a:lnTo>
                    <a:lnTo>
                      <a:pt x="0" y="4476"/>
                    </a:lnTo>
                    <a:lnTo>
                      <a:pt x="143" y="4566"/>
                    </a:lnTo>
                    <a:lnTo>
                      <a:pt x="2550" y="2800"/>
                    </a:lnTo>
                    <a:lnTo>
                      <a:pt x="164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46"/>
              <p:cNvSpPr/>
              <p:nvPr/>
            </p:nvSpPr>
            <p:spPr>
              <a:xfrm flipH="1">
                <a:off x="2799364" y="2205117"/>
                <a:ext cx="144705" cy="110529"/>
              </a:xfrm>
              <a:custGeom>
                <a:avLst/>
                <a:gdLst/>
                <a:ahLst/>
                <a:cxnLst/>
                <a:rect l="l" t="t" r="r" b="b"/>
                <a:pathLst>
                  <a:path w="3925" h="2998" extrusionOk="0">
                    <a:moveTo>
                      <a:pt x="1" y="1"/>
                    </a:moveTo>
                    <a:lnTo>
                      <a:pt x="1" y="37"/>
                    </a:lnTo>
                    <a:cubicBezTo>
                      <a:pt x="769" y="1463"/>
                      <a:pt x="2105" y="2552"/>
                      <a:pt x="3694" y="2997"/>
                    </a:cubicBezTo>
                    <a:lnTo>
                      <a:pt x="3925" y="2837"/>
                    </a:lnTo>
                    <a:lnTo>
                      <a:pt x="299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46"/>
              <p:cNvSpPr/>
              <p:nvPr/>
            </p:nvSpPr>
            <p:spPr>
              <a:xfrm flipH="1">
                <a:off x="2559318" y="2211716"/>
                <a:ext cx="148023" cy="107874"/>
              </a:xfrm>
              <a:custGeom>
                <a:avLst/>
                <a:gdLst/>
                <a:ahLst/>
                <a:cxnLst/>
                <a:rect l="l" t="t" r="r" b="b"/>
                <a:pathLst>
                  <a:path w="4015" h="2926" extrusionOk="0">
                    <a:moveTo>
                      <a:pt x="928" y="0"/>
                    </a:moveTo>
                    <a:lnTo>
                      <a:pt x="1" y="2854"/>
                    </a:lnTo>
                    <a:lnTo>
                      <a:pt x="108" y="2925"/>
                    </a:lnTo>
                    <a:cubicBezTo>
                      <a:pt x="1748" y="2623"/>
                      <a:pt x="3140" y="1641"/>
                      <a:pt x="4014" y="304"/>
                    </a:cubicBezTo>
                    <a:lnTo>
                      <a:pt x="39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46"/>
              <p:cNvSpPr/>
              <p:nvPr/>
            </p:nvSpPr>
            <p:spPr>
              <a:xfrm flipH="1">
                <a:off x="2522523" y="1956591"/>
                <a:ext cx="94086" cy="169664"/>
              </a:xfrm>
              <a:custGeom>
                <a:avLst/>
                <a:gdLst/>
                <a:ahLst/>
                <a:cxnLst/>
                <a:rect l="l" t="t" r="r" b="b"/>
                <a:pathLst>
                  <a:path w="2552" h="4602" extrusionOk="0">
                    <a:moveTo>
                      <a:pt x="911" y="0"/>
                    </a:moveTo>
                    <a:lnTo>
                      <a:pt x="1" y="2837"/>
                    </a:lnTo>
                    <a:lnTo>
                      <a:pt x="2409" y="4602"/>
                    </a:lnTo>
                    <a:lnTo>
                      <a:pt x="2516" y="4530"/>
                    </a:lnTo>
                    <a:cubicBezTo>
                      <a:pt x="2533" y="4316"/>
                      <a:pt x="2552" y="4102"/>
                      <a:pt x="2552" y="3888"/>
                    </a:cubicBezTo>
                    <a:cubicBezTo>
                      <a:pt x="2552" y="2409"/>
                      <a:pt x="2034" y="1053"/>
                      <a:pt x="11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 name="Google Shape;1740;p37">
            <a:extLst>
              <a:ext uri="{FF2B5EF4-FFF2-40B4-BE49-F238E27FC236}">
                <a16:creationId xmlns:a16="http://schemas.microsoft.com/office/drawing/2014/main" id="{91269FFC-F952-DE03-2594-664B173A6356}"/>
              </a:ext>
            </a:extLst>
          </p:cNvPr>
          <p:cNvGrpSpPr/>
          <p:nvPr/>
        </p:nvGrpSpPr>
        <p:grpSpPr>
          <a:xfrm>
            <a:off x="487774" y="1676046"/>
            <a:ext cx="2311859" cy="2419232"/>
            <a:chOff x="2595399" y="1356698"/>
            <a:chExt cx="1224277" cy="1281138"/>
          </a:xfrm>
        </p:grpSpPr>
        <p:sp>
          <p:nvSpPr>
            <p:cNvPr id="3" name="Google Shape;1741;p37">
              <a:extLst>
                <a:ext uri="{FF2B5EF4-FFF2-40B4-BE49-F238E27FC236}">
                  <a16:creationId xmlns:a16="http://schemas.microsoft.com/office/drawing/2014/main" id="{A55F56F8-8DEF-D5E0-D43D-03505EC6ABEF}"/>
                </a:ext>
              </a:extLst>
            </p:cNvPr>
            <p:cNvSpPr/>
            <p:nvPr/>
          </p:nvSpPr>
          <p:spPr>
            <a:xfrm>
              <a:off x="2827624" y="2462256"/>
              <a:ext cx="961981" cy="17558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1742;p37">
              <a:extLst>
                <a:ext uri="{FF2B5EF4-FFF2-40B4-BE49-F238E27FC236}">
                  <a16:creationId xmlns:a16="http://schemas.microsoft.com/office/drawing/2014/main" id="{2176FDBE-0A82-08B8-8345-473944682DBC}"/>
                </a:ext>
              </a:extLst>
            </p:cNvPr>
            <p:cNvSpPr/>
            <p:nvPr/>
          </p:nvSpPr>
          <p:spPr>
            <a:xfrm flipH="1">
              <a:off x="3416932" y="2502264"/>
              <a:ext cx="141158" cy="65538"/>
            </a:xfrm>
            <a:custGeom>
              <a:avLst/>
              <a:gdLst/>
              <a:ahLst/>
              <a:cxnLst/>
              <a:rect l="l" t="t" r="r" b="b"/>
              <a:pathLst>
                <a:path w="10683" h="4960" extrusionOk="0">
                  <a:moveTo>
                    <a:pt x="6421" y="1"/>
                  </a:moveTo>
                  <a:lnTo>
                    <a:pt x="6136" y="286"/>
                  </a:lnTo>
                  <a:cubicBezTo>
                    <a:pt x="5957" y="465"/>
                    <a:pt x="5760" y="626"/>
                    <a:pt x="5546" y="750"/>
                  </a:cubicBezTo>
                  <a:cubicBezTo>
                    <a:pt x="5118" y="1035"/>
                    <a:pt x="4655" y="1214"/>
                    <a:pt x="4138" y="1304"/>
                  </a:cubicBezTo>
                  <a:cubicBezTo>
                    <a:pt x="4048" y="1321"/>
                    <a:pt x="3941" y="1339"/>
                    <a:pt x="3853" y="1356"/>
                  </a:cubicBezTo>
                  <a:cubicBezTo>
                    <a:pt x="3585" y="1411"/>
                    <a:pt x="3335" y="1482"/>
                    <a:pt x="3085" y="1570"/>
                  </a:cubicBezTo>
                  <a:cubicBezTo>
                    <a:pt x="2871" y="1660"/>
                    <a:pt x="2657" y="1749"/>
                    <a:pt x="2443" y="1856"/>
                  </a:cubicBezTo>
                  <a:cubicBezTo>
                    <a:pt x="2158" y="2017"/>
                    <a:pt x="1872" y="2195"/>
                    <a:pt x="1623" y="2409"/>
                  </a:cubicBezTo>
                  <a:cubicBezTo>
                    <a:pt x="1427" y="2569"/>
                    <a:pt x="1230" y="2748"/>
                    <a:pt x="1052" y="2944"/>
                  </a:cubicBezTo>
                  <a:cubicBezTo>
                    <a:pt x="571" y="3532"/>
                    <a:pt x="196" y="4210"/>
                    <a:pt x="0" y="4959"/>
                  </a:cubicBezTo>
                  <a:lnTo>
                    <a:pt x="10683" y="4959"/>
                  </a:lnTo>
                  <a:lnTo>
                    <a:pt x="10505" y="2106"/>
                  </a:lnTo>
                  <a:lnTo>
                    <a:pt x="1039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743;p37">
              <a:extLst>
                <a:ext uri="{FF2B5EF4-FFF2-40B4-BE49-F238E27FC236}">
                  <a16:creationId xmlns:a16="http://schemas.microsoft.com/office/drawing/2014/main" id="{551A547E-BA09-74B2-273C-5E689F26C7DB}"/>
                </a:ext>
              </a:extLst>
            </p:cNvPr>
            <p:cNvSpPr/>
            <p:nvPr/>
          </p:nvSpPr>
          <p:spPr>
            <a:xfrm flipH="1">
              <a:off x="3416931" y="2530078"/>
              <a:ext cx="45480" cy="37724"/>
            </a:xfrm>
            <a:custGeom>
              <a:avLst/>
              <a:gdLst/>
              <a:ahLst/>
              <a:cxnLst/>
              <a:rect l="l" t="t" r="r" b="b"/>
              <a:pathLst>
                <a:path w="3442" h="2855" extrusionOk="0">
                  <a:moveTo>
                    <a:pt x="3247" y="1"/>
                  </a:moveTo>
                  <a:cubicBezTo>
                    <a:pt x="1570" y="1"/>
                    <a:pt x="196" y="1249"/>
                    <a:pt x="1" y="2854"/>
                  </a:cubicBezTo>
                  <a:lnTo>
                    <a:pt x="3442" y="2854"/>
                  </a:lnTo>
                  <a:lnTo>
                    <a:pt x="326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744;p37">
              <a:extLst>
                <a:ext uri="{FF2B5EF4-FFF2-40B4-BE49-F238E27FC236}">
                  <a16:creationId xmlns:a16="http://schemas.microsoft.com/office/drawing/2014/main" id="{97D59151-39B8-418E-D3C1-10AE40A01869}"/>
                </a:ext>
              </a:extLst>
            </p:cNvPr>
            <p:cNvSpPr/>
            <p:nvPr/>
          </p:nvSpPr>
          <p:spPr>
            <a:xfrm flipH="1">
              <a:off x="3474647" y="2512174"/>
              <a:ext cx="32544" cy="24511"/>
            </a:xfrm>
            <a:custGeom>
              <a:avLst/>
              <a:gdLst/>
              <a:ahLst/>
              <a:cxnLst/>
              <a:rect l="l" t="t" r="r" b="b"/>
              <a:pathLst>
                <a:path w="2463" h="1855" extrusionOk="0">
                  <a:moveTo>
                    <a:pt x="1694" y="0"/>
                  </a:moveTo>
                  <a:cubicBezTo>
                    <a:pt x="1266" y="285"/>
                    <a:pt x="803" y="464"/>
                    <a:pt x="286" y="554"/>
                  </a:cubicBezTo>
                  <a:cubicBezTo>
                    <a:pt x="196" y="571"/>
                    <a:pt x="89" y="589"/>
                    <a:pt x="1" y="606"/>
                  </a:cubicBezTo>
                  <a:lnTo>
                    <a:pt x="1000" y="1605"/>
                  </a:lnTo>
                  <a:cubicBezTo>
                    <a:pt x="1159" y="1766"/>
                    <a:pt x="1373" y="1855"/>
                    <a:pt x="1570" y="1855"/>
                  </a:cubicBezTo>
                  <a:cubicBezTo>
                    <a:pt x="1784" y="1855"/>
                    <a:pt x="1998" y="1766"/>
                    <a:pt x="2158" y="1605"/>
                  </a:cubicBezTo>
                  <a:cubicBezTo>
                    <a:pt x="2462" y="1284"/>
                    <a:pt x="2462" y="785"/>
                    <a:pt x="2158" y="464"/>
                  </a:cubicBezTo>
                  <a:lnTo>
                    <a:pt x="16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745;p37">
              <a:extLst>
                <a:ext uri="{FF2B5EF4-FFF2-40B4-BE49-F238E27FC236}">
                  <a16:creationId xmlns:a16="http://schemas.microsoft.com/office/drawing/2014/main" id="{364A7BAE-F082-4154-FF4E-C3E2FED44465}"/>
                </a:ext>
              </a:extLst>
            </p:cNvPr>
            <p:cNvSpPr/>
            <p:nvPr/>
          </p:nvSpPr>
          <p:spPr>
            <a:xfrm flipH="1">
              <a:off x="3496330" y="2523009"/>
              <a:ext cx="40327" cy="35359"/>
            </a:xfrm>
            <a:custGeom>
              <a:avLst/>
              <a:gdLst/>
              <a:ahLst/>
              <a:cxnLst/>
              <a:rect l="l" t="t" r="r" b="b"/>
              <a:pathLst>
                <a:path w="3052" h="2676" extrusionOk="0">
                  <a:moveTo>
                    <a:pt x="1463" y="0"/>
                  </a:moveTo>
                  <a:cubicBezTo>
                    <a:pt x="1249" y="90"/>
                    <a:pt x="1035" y="179"/>
                    <a:pt x="821" y="286"/>
                  </a:cubicBezTo>
                  <a:cubicBezTo>
                    <a:pt x="536" y="447"/>
                    <a:pt x="250" y="625"/>
                    <a:pt x="1" y="839"/>
                  </a:cubicBezTo>
                  <a:lnTo>
                    <a:pt x="1589" y="2426"/>
                  </a:lnTo>
                  <a:cubicBezTo>
                    <a:pt x="1749" y="2587"/>
                    <a:pt x="1963" y="2676"/>
                    <a:pt x="2160" y="2676"/>
                  </a:cubicBezTo>
                  <a:cubicBezTo>
                    <a:pt x="2374" y="2676"/>
                    <a:pt x="2588" y="2587"/>
                    <a:pt x="2747" y="2426"/>
                  </a:cubicBezTo>
                  <a:cubicBezTo>
                    <a:pt x="3051" y="2105"/>
                    <a:pt x="3051" y="1606"/>
                    <a:pt x="2747" y="1285"/>
                  </a:cubicBezTo>
                  <a:lnTo>
                    <a:pt x="146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746;p37">
              <a:extLst>
                <a:ext uri="{FF2B5EF4-FFF2-40B4-BE49-F238E27FC236}">
                  <a16:creationId xmlns:a16="http://schemas.microsoft.com/office/drawing/2014/main" id="{E74DEBEA-6452-3552-98FF-A0BBB6717C22}"/>
                </a:ext>
              </a:extLst>
            </p:cNvPr>
            <p:cNvSpPr/>
            <p:nvPr/>
          </p:nvSpPr>
          <p:spPr>
            <a:xfrm flipH="1">
              <a:off x="3416932" y="2567789"/>
              <a:ext cx="141158" cy="14865"/>
            </a:xfrm>
            <a:custGeom>
              <a:avLst/>
              <a:gdLst/>
              <a:ahLst/>
              <a:cxnLst/>
              <a:rect l="l" t="t" r="r" b="b"/>
              <a:pathLst>
                <a:path w="10683" h="1125" extrusionOk="0">
                  <a:moveTo>
                    <a:pt x="0" y="0"/>
                  </a:moveTo>
                  <a:lnTo>
                    <a:pt x="0" y="1124"/>
                  </a:lnTo>
                  <a:lnTo>
                    <a:pt x="10683" y="1124"/>
                  </a:lnTo>
                  <a:lnTo>
                    <a:pt x="106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747;p37">
              <a:extLst>
                <a:ext uri="{FF2B5EF4-FFF2-40B4-BE49-F238E27FC236}">
                  <a16:creationId xmlns:a16="http://schemas.microsoft.com/office/drawing/2014/main" id="{DBB28A00-C5C4-0987-926F-246F5FDA38E4}"/>
                </a:ext>
              </a:extLst>
            </p:cNvPr>
            <p:cNvSpPr/>
            <p:nvPr/>
          </p:nvSpPr>
          <p:spPr>
            <a:xfrm flipH="1">
              <a:off x="3534041" y="2582641"/>
              <a:ext cx="24048" cy="10610"/>
            </a:xfrm>
            <a:custGeom>
              <a:avLst/>
              <a:gdLst/>
              <a:ahLst/>
              <a:cxnLst/>
              <a:rect l="l" t="t" r="r" b="b"/>
              <a:pathLst>
                <a:path w="1820" h="803" extrusionOk="0">
                  <a:moveTo>
                    <a:pt x="0" y="0"/>
                  </a:moveTo>
                  <a:lnTo>
                    <a:pt x="374" y="802"/>
                  </a:lnTo>
                  <a:lnTo>
                    <a:pt x="1427" y="802"/>
                  </a:lnTo>
                  <a:lnTo>
                    <a:pt x="182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748;p37">
              <a:extLst>
                <a:ext uri="{FF2B5EF4-FFF2-40B4-BE49-F238E27FC236}">
                  <a16:creationId xmlns:a16="http://schemas.microsoft.com/office/drawing/2014/main" id="{E2D9B284-4E0F-13BA-1C4B-7222BA4B691E}"/>
                </a:ext>
              </a:extLst>
            </p:cNvPr>
            <p:cNvSpPr/>
            <p:nvPr/>
          </p:nvSpPr>
          <p:spPr>
            <a:xfrm flipH="1">
              <a:off x="3479840" y="2582641"/>
              <a:ext cx="24299" cy="10610"/>
            </a:xfrm>
            <a:custGeom>
              <a:avLst/>
              <a:gdLst/>
              <a:ahLst/>
              <a:cxnLst/>
              <a:rect l="l" t="t" r="r" b="b"/>
              <a:pathLst>
                <a:path w="1839" h="803" extrusionOk="0">
                  <a:moveTo>
                    <a:pt x="1" y="0"/>
                  </a:moveTo>
                  <a:lnTo>
                    <a:pt x="393" y="802"/>
                  </a:lnTo>
                  <a:lnTo>
                    <a:pt x="1446" y="802"/>
                  </a:lnTo>
                  <a:lnTo>
                    <a:pt x="18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749;p37">
              <a:extLst>
                <a:ext uri="{FF2B5EF4-FFF2-40B4-BE49-F238E27FC236}">
                  <a16:creationId xmlns:a16="http://schemas.microsoft.com/office/drawing/2014/main" id="{599000FA-0420-3515-B304-079FBCF1B699}"/>
                </a:ext>
              </a:extLst>
            </p:cNvPr>
            <p:cNvSpPr/>
            <p:nvPr/>
          </p:nvSpPr>
          <p:spPr>
            <a:xfrm flipH="1">
              <a:off x="3425876" y="2582641"/>
              <a:ext cx="24048" cy="10610"/>
            </a:xfrm>
            <a:custGeom>
              <a:avLst/>
              <a:gdLst/>
              <a:ahLst/>
              <a:cxnLst/>
              <a:rect l="l" t="t" r="r" b="b"/>
              <a:pathLst>
                <a:path w="1820" h="803" extrusionOk="0">
                  <a:moveTo>
                    <a:pt x="0" y="0"/>
                  </a:moveTo>
                  <a:lnTo>
                    <a:pt x="392" y="802"/>
                  </a:lnTo>
                  <a:lnTo>
                    <a:pt x="1445" y="802"/>
                  </a:lnTo>
                  <a:lnTo>
                    <a:pt x="181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750;p37">
              <a:extLst>
                <a:ext uri="{FF2B5EF4-FFF2-40B4-BE49-F238E27FC236}">
                  <a16:creationId xmlns:a16="http://schemas.microsoft.com/office/drawing/2014/main" id="{8C17846F-3B5B-A2FA-5A57-8F939DD5443D}"/>
                </a:ext>
              </a:extLst>
            </p:cNvPr>
            <p:cNvSpPr/>
            <p:nvPr/>
          </p:nvSpPr>
          <p:spPr>
            <a:xfrm flipH="1">
              <a:off x="3368372" y="2247205"/>
              <a:ext cx="117374" cy="268653"/>
            </a:xfrm>
            <a:custGeom>
              <a:avLst/>
              <a:gdLst/>
              <a:ahLst/>
              <a:cxnLst/>
              <a:rect l="l" t="t" r="r" b="b"/>
              <a:pathLst>
                <a:path w="8883" h="20332" extrusionOk="0">
                  <a:moveTo>
                    <a:pt x="789" y="1"/>
                  </a:moveTo>
                  <a:cubicBezTo>
                    <a:pt x="533" y="1"/>
                    <a:pt x="294" y="10"/>
                    <a:pt x="71" y="25"/>
                  </a:cubicBezTo>
                  <a:cubicBezTo>
                    <a:pt x="0" y="7516"/>
                    <a:pt x="661" y="19589"/>
                    <a:pt x="661" y="19589"/>
                  </a:cubicBezTo>
                  <a:cubicBezTo>
                    <a:pt x="661" y="19589"/>
                    <a:pt x="1740" y="20331"/>
                    <a:pt x="3057" y="20331"/>
                  </a:cubicBezTo>
                  <a:cubicBezTo>
                    <a:pt x="3656" y="20331"/>
                    <a:pt x="4304" y="20178"/>
                    <a:pt x="4923" y="19732"/>
                  </a:cubicBezTo>
                  <a:cubicBezTo>
                    <a:pt x="4923" y="19732"/>
                    <a:pt x="4691" y="15059"/>
                    <a:pt x="6100" y="12010"/>
                  </a:cubicBezTo>
                  <a:cubicBezTo>
                    <a:pt x="7260" y="9530"/>
                    <a:pt x="8882" y="6232"/>
                    <a:pt x="8687" y="2415"/>
                  </a:cubicBezTo>
                  <a:cubicBezTo>
                    <a:pt x="5363" y="471"/>
                    <a:pt x="2646" y="1"/>
                    <a:pt x="7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751;p37">
              <a:extLst>
                <a:ext uri="{FF2B5EF4-FFF2-40B4-BE49-F238E27FC236}">
                  <a16:creationId xmlns:a16="http://schemas.microsoft.com/office/drawing/2014/main" id="{D292759E-D19D-405B-A028-FBC6ABB14D5A}"/>
                </a:ext>
              </a:extLst>
            </p:cNvPr>
            <p:cNvSpPr/>
            <p:nvPr/>
          </p:nvSpPr>
          <p:spPr>
            <a:xfrm flipH="1">
              <a:off x="3268215" y="2026950"/>
              <a:ext cx="216117" cy="216342"/>
            </a:xfrm>
            <a:custGeom>
              <a:avLst/>
              <a:gdLst/>
              <a:ahLst/>
              <a:cxnLst/>
              <a:rect l="l" t="t" r="r" b="b"/>
              <a:pathLst>
                <a:path w="16356" h="16373" extrusionOk="0">
                  <a:moveTo>
                    <a:pt x="4816" y="0"/>
                  </a:moveTo>
                  <a:cubicBezTo>
                    <a:pt x="4816" y="0"/>
                    <a:pt x="393" y="6706"/>
                    <a:pt x="90" y="11985"/>
                  </a:cubicBezTo>
                  <a:cubicBezTo>
                    <a:pt x="54" y="12663"/>
                    <a:pt x="19" y="13555"/>
                    <a:pt x="0" y="14589"/>
                  </a:cubicBezTo>
                  <a:cubicBezTo>
                    <a:pt x="422" y="14512"/>
                    <a:pt x="912" y="14461"/>
                    <a:pt x="1469" y="14461"/>
                  </a:cubicBezTo>
                  <a:cubicBezTo>
                    <a:pt x="3101" y="14461"/>
                    <a:pt x="5314" y="14897"/>
                    <a:pt x="8133" y="16373"/>
                  </a:cubicBezTo>
                  <a:lnTo>
                    <a:pt x="16356" y="8847"/>
                  </a:lnTo>
                  <a:lnTo>
                    <a:pt x="14518" y="7508"/>
                  </a:lnTo>
                  <a:lnTo>
                    <a:pt x="7509" y="1819"/>
                  </a:lnTo>
                  <a:lnTo>
                    <a:pt x="481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752;p37">
              <a:extLst>
                <a:ext uri="{FF2B5EF4-FFF2-40B4-BE49-F238E27FC236}">
                  <a16:creationId xmlns:a16="http://schemas.microsoft.com/office/drawing/2014/main" id="{81ACCF1C-D175-5259-38E9-4CDE07C26BE4}"/>
                </a:ext>
              </a:extLst>
            </p:cNvPr>
            <p:cNvSpPr/>
            <p:nvPr/>
          </p:nvSpPr>
          <p:spPr>
            <a:xfrm flipH="1">
              <a:off x="3370962" y="2218029"/>
              <a:ext cx="113846" cy="61085"/>
            </a:xfrm>
            <a:custGeom>
              <a:avLst/>
              <a:gdLst/>
              <a:ahLst/>
              <a:cxnLst/>
              <a:rect l="l" t="t" r="r" b="b"/>
              <a:pathLst>
                <a:path w="8616" h="4623" extrusionOk="0">
                  <a:moveTo>
                    <a:pt x="1505" y="0"/>
                  </a:moveTo>
                  <a:cubicBezTo>
                    <a:pt x="948" y="0"/>
                    <a:pt x="458" y="51"/>
                    <a:pt x="36" y="128"/>
                  </a:cubicBezTo>
                  <a:cubicBezTo>
                    <a:pt x="19" y="770"/>
                    <a:pt x="0" y="1484"/>
                    <a:pt x="0" y="2233"/>
                  </a:cubicBezTo>
                  <a:cubicBezTo>
                    <a:pt x="223" y="2218"/>
                    <a:pt x="462" y="2209"/>
                    <a:pt x="718" y="2209"/>
                  </a:cubicBezTo>
                  <a:cubicBezTo>
                    <a:pt x="2575" y="2209"/>
                    <a:pt x="5292" y="2679"/>
                    <a:pt x="8616" y="4623"/>
                  </a:cubicBezTo>
                  <a:cubicBezTo>
                    <a:pt x="8580" y="3748"/>
                    <a:pt x="8437" y="2839"/>
                    <a:pt x="8169" y="1912"/>
                  </a:cubicBezTo>
                  <a:cubicBezTo>
                    <a:pt x="5350" y="436"/>
                    <a:pt x="3137" y="0"/>
                    <a:pt x="15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753;p37">
              <a:extLst>
                <a:ext uri="{FF2B5EF4-FFF2-40B4-BE49-F238E27FC236}">
                  <a16:creationId xmlns:a16="http://schemas.microsoft.com/office/drawing/2014/main" id="{3A6DC6DA-F569-0C44-0ECE-8C3C62135CC0}"/>
                </a:ext>
              </a:extLst>
            </p:cNvPr>
            <p:cNvSpPr/>
            <p:nvPr/>
          </p:nvSpPr>
          <p:spPr>
            <a:xfrm flipH="1">
              <a:off x="2602945" y="1835117"/>
              <a:ext cx="152006" cy="88371"/>
            </a:xfrm>
            <a:custGeom>
              <a:avLst/>
              <a:gdLst/>
              <a:ahLst/>
              <a:cxnLst/>
              <a:rect l="l" t="t" r="r" b="b"/>
              <a:pathLst>
                <a:path w="11504" h="6688" extrusionOk="0">
                  <a:moveTo>
                    <a:pt x="2141" y="1"/>
                  </a:moveTo>
                  <a:lnTo>
                    <a:pt x="892" y="2604"/>
                  </a:lnTo>
                  <a:lnTo>
                    <a:pt x="1" y="4495"/>
                  </a:lnTo>
                  <a:lnTo>
                    <a:pt x="3496" y="6403"/>
                  </a:lnTo>
                  <a:lnTo>
                    <a:pt x="3870" y="6296"/>
                  </a:lnTo>
                  <a:cubicBezTo>
                    <a:pt x="4120" y="6224"/>
                    <a:pt x="4352" y="6171"/>
                    <a:pt x="4602" y="6153"/>
                  </a:cubicBezTo>
                  <a:cubicBezTo>
                    <a:pt x="4688" y="6147"/>
                    <a:pt x="4774" y="6144"/>
                    <a:pt x="4859" y="6144"/>
                  </a:cubicBezTo>
                  <a:cubicBezTo>
                    <a:pt x="5285" y="6144"/>
                    <a:pt x="5698" y="6218"/>
                    <a:pt x="6100" y="6367"/>
                  </a:cubicBezTo>
                  <a:cubicBezTo>
                    <a:pt x="6207" y="6386"/>
                    <a:pt x="6296" y="6421"/>
                    <a:pt x="6386" y="6457"/>
                  </a:cubicBezTo>
                  <a:cubicBezTo>
                    <a:pt x="6635" y="6528"/>
                    <a:pt x="6902" y="6581"/>
                    <a:pt x="7152" y="6635"/>
                  </a:cubicBezTo>
                  <a:cubicBezTo>
                    <a:pt x="7384" y="6652"/>
                    <a:pt x="7615" y="6688"/>
                    <a:pt x="7848" y="6688"/>
                  </a:cubicBezTo>
                  <a:cubicBezTo>
                    <a:pt x="8186" y="6688"/>
                    <a:pt x="8526" y="6671"/>
                    <a:pt x="8847" y="6600"/>
                  </a:cubicBezTo>
                  <a:cubicBezTo>
                    <a:pt x="9096" y="6545"/>
                    <a:pt x="9346" y="6474"/>
                    <a:pt x="9596" y="6386"/>
                  </a:cubicBezTo>
                  <a:cubicBezTo>
                    <a:pt x="10309" y="6117"/>
                    <a:pt x="10968" y="5708"/>
                    <a:pt x="11503" y="5137"/>
                  </a:cubicBezTo>
                  <a:lnTo>
                    <a:pt x="214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754;p37">
              <a:extLst>
                <a:ext uri="{FF2B5EF4-FFF2-40B4-BE49-F238E27FC236}">
                  <a16:creationId xmlns:a16="http://schemas.microsoft.com/office/drawing/2014/main" id="{2DB2A162-EE36-0E8B-E249-D491999D5EA9}"/>
                </a:ext>
              </a:extLst>
            </p:cNvPr>
            <p:cNvSpPr/>
            <p:nvPr/>
          </p:nvSpPr>
          <p:spPr>
            <a:xfrm flipH="1">
              <a:off x="2686836" y="1835117"/>
              <a:ext cx="56328" cy="39772"/>
            </a:xfrm>
            <a:custGeom>
              <a:avLst/>
              <a:gdLst/>
              <a:ahLst/>
              <a:cxnLst/>
              <a:rect l="l" t="t" r="r" b="b"/>
              <a:pathLst>
                <a:path w="4263" h="3010" extrusionOk="0">
                  <a:moveTo>
                    <a:pt x="1249" y="1"/>
                  </a:moveTo>
                  <a:lnTo>
                    <a:pt x="0" y="2604"/>
                  </a:lnTo>
                  <a:lnTo>
                    <a:pt x="36" y="2604"/>
                  </a:lnTo>
                  <a:cubicBezTo>
                    <a:pt x="536" y="2879"/>
                    <a:pt x="1078" y="3009"/>
                    <a:pt x="1613" y="3009"/>
                  </a:cubicBezTo>
                  <a:cubicBezTo>
                    <a:pt x="2641" y="3009"/>
                    <a:pt x="3641" y="2527"/>
                    <a:pt x="4262" y="1658"/>
                  </a:cubicBezTo>
                  <a:lnTo>
                    <a:pt x="124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55;p37">
              <a:extLst>
                <a:ext uri="{FF2B5EF4-FFF2-40B4-BE49-F238E27FC236}">
                  <a16:creationId xmlns:a16="http://schemas.microsoft.com/office/drawing/2014/main" id="{8F8CD33D-ADCF-FD5A-4FA4-3362338685EC}"/>
                </a:ext>
              </a:extLst>
            </p:cNvPr>
            <p:cNvSpPr/>
            <p:nvPr/>
          </p:nvSpPr>
          <p:spPr>
            <a:xfrm flipH="1">
              <a:off x="2670570" y="1894644"/>
              <a:ext cx="27589" cy="25792"/>
            </a:xfrm>
            <a:custGeom>
              <a:avLst/>
              <a:gdLst/>
              <a:ahLst/>
              <a:cxnLst/>
              <a:rect l="l" t="t" r="r" b="b"/>
              <a:pathLst>
                <a:path w="2088" h="1952" extrusionOk="0">
                  <a:moveTo>
                    <a:pt x="888" y="0"/>
                  </a:moveTo>
                  <a:cubicBezTo>
                    <a:pt x="818" y="0"/>
                    <a:pt x="747" y="8"/>
                    <a:pt x="678" y="26"/>
                  </a:cubicBezTo>
                  <a:cubicBezTo>
                    <a:pt x="250" y="150"/>
                    <a:pt x="0" y="614"/>
                    <a:pt x="126" y="1042"/>
                  </a:cubicBezTo>
                  <a:lnTo>
                    <a:pt x="304" y="1648"/>
                  </a:lnTo>
                  <a:cubicBezTo>
                    <a:pt x="390" y="1642"/>
                    <a:pt x="476" y="1639"/>
                    <a:pt x="561" y="1639"/>
                  </a:cubicBezTo>
                  <a:cubicBezTo>
                    <a:pt x="987" y="1639"/>
                    <a:pt x="1400" y="1713"/>
                    <a:pt x="1802" y="1862"/>
                  </a:cubicBezTo>
                  <a:cubicBezTo>
                    <a:pt x="1909" y="1881"/>
                    <a:pt x="1998" y="1916"/>
                    <a:pt x="2088" y="1952"/>
                  </a:cubicBezTo>
                  <a:lnTo>
                    <a:pt x="1695" y="578"/>
                  </a:lnTo>
                  <a:cubicBezTo>
                    <a:pt x="1624" y="364"/>
                    <a:pt x="1481" y="204"/>
                    <a:pt x="1303" y="97"/>
                  </a:cubicBezTo>
                  <a:cubicBezTo>
                    <a:pt x="1182" y="36"/>
                    <a:pt x="1036" y="0"/>
                    <a:pt x="88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756;p37">
              <a:extLst>
                <a:ext uri="{FF2B5EF4-FFF2-40B4-BE49-F238E27FC236}">
                  <a16:creationId xmlns:a16="http://schemas.microsoft.com/office/drawing/2014/main" id="{989ADCE2-E693-5104-E8E5-275F7F79FAE5}"/>
                </a:ext>
              </a:extLst>
            </p:cNvPr>
            <p:cNvSpPr/>
            <p:nvPr/>
          </p:nvSpPr>
          <p:spPr>
            <a:xfrm flipH="1">
              <a:off x="2638052" y="1886002"/>
              <a:ext cx="30642" cy="37486"/>
            </a:xfrm>
            <a:custGeom>
              <a:avLst/>
              <a:gdLst/>
              <a:ahLst/>
              <a:cxnLst/>
              <a:rect l="l" t="t" r="r" b="b"/>
              <a:pathLst>
                <a:path w="2319" h="2837" extrusionOk="0">
                  <a:moveTo>
                    <a:pt x="905" y="0"/>
                  </a:moveTo>
                  <a:cubicBezTo>
                    <a:pt x="830" y="0"/>
                    <a:pt x="754" y="12"/>
                    <a:pt x="678" y="38"/>
                  </a:cubicBezTo>
                  <a:cubicBezTo>
                    <a:pt x="250" y="162"/>
                    <a:pt x="0" y="608"/>
                    <a:pt x="124" y="1036"/>
                  </a:cubicBezTo>
                  <a:lnTo>
                    <a:pt x="624" y="2784"/>
                  </a:lnTo>
                  <a:cubicBezTo>
                    <a:pt x="856" y="2801"/>
                    <a:pt x="1087" y="2837"/>
                    <a:pt x="1320" y="2837"/>
                  </a:cubicBezTo>
                  <a:cubicBezTo>
                    <a:pt x="1658" y="2837"/>
                    <a:pt x="1998" y="2820"/>
                    <a:pt x="2319" y="2749"/>
                  </a:cubicBezTo>
                  <a:lnTo>
                    <a:pt x="1694" y="590"/>
                  </a:lnTo>
                  <a:cubicBezTo>
                    <a:pt x="1622" y="376"/>
                    <a:pt x="1480" y="197"/>
                    <a:pt x="1301" y="109"/>
                  </a:cubicBezTo>
                  <a:cubicBezTo>
                    <a:pt x="1175" y="40"/>
                    <a:pt x="1041" y="0"/>
                    <a:pt x="90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757;p37">
              <a:extLst>
                <a:ext uri="{FF2B5EF4-FFF2-40B4-BE49-F238E27FC236}">
                  <a16:creationId xmlns:a16="http://schemas.microsoft.com/office/drawing/2014/main" id="{06B99CA2-3229-7AF2-4821-B726B22DB967}"/>
                </a:ext>
              </a:extLst>
            </p:cNvPr>
            <p:cNvSpPr/>
            <p:nvPr/>
          </p:nvSpPr>
          <p:spPr>
            <a:xfrm flipH="1">
              <a:off x="2595876" y="1822393"/>
              <a:ext cx="130799" cy="80614"/>
            </a:xfrm>
            <a:custGeom>
              <a:avLst/>
              <a:gdLst/>
              <a:ahLst/>
              <a:cxnLst/>
              <a:rect l="l" t="t" r="r" b="b"/>
              <a:pathLst>
                <a:path w="9899" h="6101" extrusionOk="0">
                  <a:moveTo>
                    <a:pt x="536" y="0"/>
                  </a:moveTo>
                  <a:lnTo>
                    <a:pt x="1" y="964"/>
                  </a:lnTo>
                  <a:lnTo>
                    <a:pt x="9363" y="6100"/>
                  </a:lnTo>
                  <a:lnTo>
                    <a:pt x="9899" y="5118"/>
                  </a:lnTo>
                  <a:lnTo>
                    <a:pt x="53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758;p37">
              <a:extLst>
                <a:ext uri="{FF2B5EF4-FFF2-40B4-BE49-F238E27FC236}">
                  <a16:creationId xmlns:a16="http://schemas.microsoft.com/office/drawing/2014/main" id="{176D6B64-17B6-F27C-42F3-E430DA7F4775}"/>
                </a:ext>
              </a:extLst>
            </p:cNvPr>
            <p:cNvSpPr/>
            <p:nvPr/>
          </p:nvSpPr>
          <p:spPr>
            <a:xfrm flipH="1">
              <a:off x="2595399" y="1871639"/>
              <a:ext cx="21696" cy="18393"/>
            </a:xfrm>
            <a:custGeom>
              <a:avLst/>
              <a:gdLst/>
              <a:ahLst/>
              <a:cxnLst/>
              <a:rect l="l" t="t" r="r" b="b"/>
              <a:pathLst>
                <a:path w="1642" h="1392" extrusionOk="0">
                  <a:moveTo>
                    <a:pt x="732" y="0"/>
                  </a:moveTo>
                  <a:lnTo>
                    <a:pt x="0" y="518"/>
                  </a:lnTo>
                  <a:lnTo>
                    <a:pt x="1606" y="1391"/>
                  </a:lnTo>
                  <a:lnTo>
                    <a:pt x="1641" y="500"/>
                  </a:lnTo>
                  <a:lnTo>
                    <a:pt x="73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759;p37">
              <a:extLst>
                <a:ext uri="{FF2B5EF4-FFF2-40B4-BE49-F238E27FC236}">
                  <a16:creationId xmlns:a16="http://schemas.microsoft.com/office/drawing/2014/main" id="{0FC98544-2A7F-7D95-B620-9BC8578B4FB3}"/>
                </a:ext>
              </a:extLst>
            </p:cNvPr>
            <p:cNvSpPr/>
            <p:nvPr/>
          </p:nvSpPr>
          <p:spPr>
            <a:xfrm flipH="1">
              <a:off x="2642756" y="1845714"/>
              <a:ext cx="21696" cy="18393"/>
            </a:xfrm>
            <a:custGeom>
              <a:avLst/>
              <a:gdLst/>
              <a:ahLst/>
              <a:cxnLst/>
              <a:rect l="l" t="t" r="r" b="b"/>
              <a:pathLst>
                <a:path w="1642" h="1392" extrusionOk="0">
                  <a:moveTo>
                    <a:pt x="714" y="0"/>
                  </a:moveTo>
                  <a:lnTo>
                    <a:pt x="0" y="518"/>
                  </a:lnTo>
                  <a:lnTo>
                    <a:pt x="1605" y="1392"/>
                  </a:lnTo>
                  <a:lnTo>
                    <a:pt x="1641" y="500"/>
                  </a:lnTo>
                  <a:lnTo>
                    <a:pt x="71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760;p37">
              <a:extLst>
                <a:ext uri="{FF2B5EF4-FFF2-40B4-BE49-F238E27FC236}">
                  <a16:creationId xmlns:a16="http://schemas.microsoft.com/office/drawing/2014/main" id="{00606722-7ADD-47A6-0FD5-A38F18F3F1BF}"/>
                </a:ext>
              </a:extLst>
            </p:cNvPr>
            <p:cNvSpPr/>
            <p:nvPr/>
          </p:nvSpPr>
          <p:spPr>
            <a:xfrm flipH="1">
              <a:off x="2690139" y="1819790"/>
              <a:ext cx="21921" cy="18393"/>
            </a:xfrm>
            <a:custGeom>
              <a:avLst/>
              <a:gdLst/>
              <a:ahLst/>
              <a:cxnLst/>
              <a:rect l="l" t="t" r="r" b="b"/>
              <a:pathLst>
                <a:path w="1659" h="1392" extrusionOk="0">
                  <a:moveTo>
                    <a:pt x="731" y="1"/>
                  </a:moveTo>
                  <a:lnTo>
                    <a:pt x="1" y="500"/>
                  </a:lnTo>
                  <a:lnTo>
                    <a:pt x="1606" y="1392"/>
                  </a:lnTo>
                  <a:lnTo>
                    <a:pt x="1659" y="500"/>
                  </a:lnTo>
                  <a:lnTo>
                    <a:pt x="73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761;p37">
              <a:extLst>
                <a:ext uri="{FF2B5EF4-FFF2-40B4-BE49-F238E27FC236}">
                  <a16:creationId xmlns:a16="http://schemas.microsoft.com/office/drawing/2014/main" id="{A91B4729-19F8-D0BF-7BEB-AB124FD4D158}"/>
                </a:ext>
              </a:extLst>
            </p:cNvPr>
            <p:cNvSpPr/>
            <p:nvPr/>
          </p:nvSpPr>
          <p:spPr>
            <a:xfrm flipH="1">
              <a:off x="2800432" y="2025999"/>
              <a:ext cx="79187" cy="143061"/>
            </a:xfrm>
            <a:custGeom>
              <a:avLst/>
              <a:gdLst/>
              <a:ahLst/>
              <a:cxnLst/>
              <a:rect l="l" t="t" r="r" b="b"/>
              <a:pathLst>
                <a:path w="5993" h="10827" extrusionOk="0">
                  <a:moveTo>
                    <a:pt x="713" y="1"/>
                  </a:moveTo>
                  <a:cubicBezTo>
                    <a:pt x="214" y="1053"/>
                    <a:pt x="0" y="2284"/>
                    <a:pt x="268" y="3728"/>
                  </a:cubicBezTo>
                  <a:cubicBezTo>
                    <a:pt x="268" y="3728"/>
                    <a:pt x="1517" y="8062"/>
                    <a:pt x="4816" y="10826"/>
                  </a:cubicBezTo>
                  <a:cubicBezTo>
                    <a:pt x="5208" y="10274"/>
                    <a:pt x="5600" y="9649"/>
                    <a:pt x="5993" y="8990"/>
                  </a:cubicBezTo>
                  <a:cubicBezTo>
                    <a:pt x="4442" y="7349"/>
                    <a:pt x="1926" y="4191"/>
                    <a:pt x="7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762;p37">
              <a:extLst>
                <a:ext uri="{FF2B5EF4-FFF2-40B4-BE49-F238E27FC236}">
                  <a16:creationId xmlns:a16="http://schemas.microsoft.com/office/drawing/2014/main" id="{4EB9CAEC-0408-90D2-4DB4-0E882BED6496}"/>
                </a:ext>
              </a:extLst>
            </p:cNvPr>
            <p:cNvSpPr/>
            <p:nvPr/>
          </p:nvSpPr>
          <p:spPr>
            <a:xfrm flipH="1">
              <a:off x="2708745" y="1887191"/>
              <a:ext cx="161453" cy="257594"/>
            </a:xfrm>
            <a:custGeom>
              <a:avLst/>
              <a:gdLst/>
              <a:ahLst/>
              <a:cxnLst/>
              <a:rect l="l" t="t" r="r" b="b"/>
              <a:pathLst>
                <a:path w="12219" h="19495" extrusionOk="0">
                  <a:moveTo>
                    <a:pt x="8972" y="0"/>
                  </a:moveTo>
                  <a:cubicBezTo>
                    <a:pt x="8972" y="0"/>
                    <a:pt x="7420" y="3318"/>
                    <a:pt x="5691" y="4977"/>
                  </a:cubicBezTo>
                  <a:cubicBezTo>
                    <a:pt x="4442" y="6171"/>
                    <a:pt x="1303" y="7759"/>
                    <a:pt x="0" y="10506"/>
                  </a:cubicBezTo>
                  <a:cubicBezTo>
                    <a:pt x="1213" y="14696"/>
                    <a:pt x="3729" y="17854"/>
                    <a:pt x="5280" y="19495"/>
                  </a:cubicBezTo>
                  <a:cubicBezTo>
                    <a:pt x="8972" y="13181"/>
                    <a:pt x="12218" y="2462"/>
                    <a:pt x="12218" y="2462"/>
                  </a:cubicBezTo>
                  <a:cubicBezTo>
                    <a:pt x="12218" y="2462"/>
                    <a:pt x="11933" y="590"/>
                    <a:pt x="89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763;p37">
              <a:extLst>
                <a:ext uri="{FF2B5EF4-FFF2-40B4-BE49-F238E27FC236}">
                  <a16:creationId xmlns:a16="http://schemas.microsoft.com/office/drawing/2014/main" id="{ED4C900A-A807-7F12-53CC-769CEC322616}"/>
                </a:ext>
              </a:extLst>
            </p:cNvPr>
            <p:cNvSpPr/>
            <p:nvPr/>
          </p:nvSpPr>
          <p:spPr>
            <a:xfrm flipH="1">
              <a:off x="2815986" y="2005267"/>
              <a:ext cx="231656" cy="205890"/>
            </a:xfrm>
            <a:custGeom>
              <a:avLst/>
              <a:gdLst/>
              <a:ahLst/>
              <a:cxnLst/>
              <a:rect l="l" t="t" r="r" b="b"/>
              <a:pathLst>
                <a:path w="17532" h="15582" extrusionOk="0">
                  <a:moveTo>
                    <a:pt x="7313" y="0"/>
                  </a:moveTo>
                  <a:lnTo>
                    <a:pt x="5743" y="1641"/>
                  </a:lnTo>
                  <a:lnTo>
                    <a:pt x="393" y="7794"/>
                  </a:lnTo>
                  <a:lnTo>
                    <a:pt x="0" y="9970"/>
                  </a:lnTo>
                  <a:cubicBezTo>
                    <a:pt x="0" y="9970"/>
                    <a:pt x="7870" y="15581"/>
                    <a:pt x="12861" y="15581"/>
                  </a:cubicBezTo>
                  <a:cubicBezTo>
                    <a:pt x="13497" y="15581"/>
                    <a:pt x="14086" y="15490"/>
                    <a:pt x="14607" y="15284"/>
                  </a:cubicBezTo>
                  <a:cubicBezTo>
                    <a:pt x="15534" y="14911"/>
                    <a:pt x="16533" y="13858"/>
                    <a:pt x="17532" y="12395"/>
                  </a:cubicBezTo>
                  <a:cubicBezTo>
                    <a:pt x="14233" y="9631"/>
                    <a:pt x="12984" y="5297"/>
                    <a:pt x="12984" y="5297"/>
                  </a:cubicBezTo>
                  <a:lnTo>
                    <a:pt x="731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764;p37">
              <a:extLst>
                <a:ext uri="{FF2B5EF4-FFF2-40B4-BE49-F238E27FC236}">
                  <a16:creationId xmlns:a16="http://schemas.microsoft.com/office/drawing/2014/main" id="{16A72AFA-EE68-C84F-F1BF-2853F495CBC9}"/>
                </a:ext>
              </a:extLst>
            </p:cNvPr>
            <p:cNvSpPr/>
            <p:nvPr/>
          </p:nvSpPr>
          <p:spPr>
            <a:xfrm flipH="1">
              <a:off x="2951013" y="1974625"/>
              <a:ext cx="128922" cy="162378"/>
            </a:xfrm>
            <a:custGeom>
              <a:avLst/>
              <a:gdLst/>
              <a:ahLst/>
              <a:cxnLst/>
              <a:rect l="l" t="t" r="r" b="b"/>
              <a:pathLst>
                <a:path w="9757" h="12289" extrusionOk="0">
                  <a:moveTo>
                    <a:pt x="8169" y="1"/>
                  </a:moveTo>
                  <a:cubicBezTo>
                    <a:pt x="6350" y="5333"/>
                    <a:pt x="1945" y="9239"/>
                    <a:pt x="0" y="10773"/>
                  </a:cubicBezTo>
                  <a:cubicBezTo>
                    <a:pt x="911" y="11397"/>
                    <a:pt x="1767" y="11932"/>
                    <a:pt x="2444" y="12289"/>
                  </a:cubicBezTo>
                  <a:cubicBezTo>
                    <a:pt x="2444" y="12289"/>
                    <a:pt x="9650" y="6493"/>
                    <a:pt x="9757" y="2319"/>
                  </a:cubicBezTo>
                  <a:cubicBezTo>
                    <a:pt x="9757" y="2319"/>
                    <a:pt x="9132" y="1356"/>
                    <a:pt x="81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765;p37">
              <a:extLst>
                <a:ext uri="{FF2B5EF4-FFF2-40B4-BE49-F238E27FC236}">
                  <a16:creationId xmlns:a16="http://schemas.microsoft.com/office/drawing/2014/main" id="{E185460C-BAF1-2754-A8EE-7795C494587A}"/>
                </a:ext>
              </a:extLst>
            </p:cNvPr>
            <p:cNvSpPr/>
            <p:nvPr/>
          </p:nvSpPr>
          <p:spPr>
            <a:xfrm flipH="1">
              <a:off x="3245831" y="2003139"/>
              <a:ext cx="174878" cy="140709"/>
            </a:xfrm>
            <a:custGeom>
              <a:avLst/>
              <a:gdLst/>
              <a:ahLst/>
              <a:cxnLst/>
              <a:rect l="l" t="t" r="r" b="b"/>
              <a:pathLst>
                <a:path w="13235" h="10649" extrusionOk="0">
                  <a:moveTo>
                    <a:pt x="1375" y="0"/>
                  </a:moveTo>
                  <a:lnTo>
                    <a:pt x="1" y="1802"/>
                  </a:lnTo>
                  <a:cubicBezTo>
                    <a:pt x="1" y="1802"/>
                    <a:pt x="2462" y="10238"/>
                    <a:pt x="11541" y="10649"/>
                  </a:cubicBezTo>
                  <a:lnTo>
                    <a:pt x="13234" y="8775"/>
                  </a:lnTo>
                  <a:cubicBezTo>
                    <a:pt x="8383" y="7455"/>
                    <a:pt x="4050" y="4264"/>
                    <a:pt x="137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766;p37">
              <a:extLst>
                <a:ext uri="{FF2B5EF4-FFF2-40B4-BE49-F238E27FC236}">
                  <a16:creationId xmlns:a16="http://schemas.microsoft.com/office/drawing/2014/main" id="{A160586D-FCA2-1901-8A9D-6A3095751792}"/>
                </a:ext>
              </a:extLst>
            </p:cNvPr>
            <p:cNvSpPr/>
            <p:nvPr/>
          </p:nvSpPr>
          <p:spPr>
            <a:xfrm flipH="1">
              <a:off x="2971998" y="1870001"/>
              <a:ext cx="430556" cy="249097"/>
            </a:xfrm>
            <a:custGeom>
              <a:avLst/>
              <a:gdLst/>
              <a:ahLst/>
              <a:cxnLst/>
              <a:rect l="l" t="t" r="r" b="b"/>
              <a:pathLst>
                <a:path w="32585" h="18852" extrusionOk="0">
                  <a:moveTo>
                    <a:pt x="23953" y="0"/>
                  </a:moveTo>
                  <a:lnTo>
                    <a:pt x="6921" y="785"/>
                  </a:lnTo>
                  <a:lnTo>
                    <a:pt x="5744" y="2604"/>
                  </a:lnTo>
                  <a:lnTo>
                    <a:pt x="1" y="10076"/>
                  </a:lnTo>
                  <a:cubicBezTo>
                    <a:pt x="2676" y="14340"/>
                    <a:pt x="7009" y="17531"/>
                    <a:pt x="11860" y="18851"/>
                  </a:cubicBezTo>
                  <a:lnTo>
                    <a:pt x="17068" y="13091"/>
                  </a:lnTo>
                  <a:cubicBezTo>
                    <a:pt x="17068" y="13091"/>
                    <a:pt x="21135" y="16444"/>
                    <a:pt x="24416" y="18691"/>
                  </a:cubicBezTo>
                  <a:cubicBezTo>
                    <a:pt x="26361" y="17157"/>
                    <a:pt x="30766" y="13251"/>
                    <a:pt x="32585" y="7919"/>
                  </a:cubicBezTo>
                  <a:cubicBezTo>
                    <a:pt x="30427" y="4923"/>
                    <a:pt x="26521" y="36"/>
                    <a:pt x="239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767;p37">
              <a:extLst>
                <a:ext uri="{FF2B5EF4-FFF2-40B4-BE49-F238E27FC236}">
                  <a16:creationId xmlns:a16="http://schemas.microsoft.com/office/drawing/2014/main" id="{453C3177-6BDC-5E78-2657-73E0DF852A3F}"/>
                </a:ext>
              </a:extLst>
            </p:cNvPr>
            <p:cNvSpPr/>
            <p:nvPr/>
          </p:nvSpPr>
          <p:spPr>
            <a:xfrm flipH="1">
              <a:off x="2813156" y="1971559"/>
              <a:ext cx="33483" cy="42494"/>
            </a:xfrm>
            <a:custGeom>
              <a:avLst/>
              <a:gdLst/>
              <a:ahLst/>
              <a:cxnLst/>
              <a:rect l="l" t="t" r="r" b="b"/>
              <a:pathLst>
                <a:path w="2534" h="3216" extrusionOk="0">
                  <a:moveTo>
                    <a:pt x="1518" y="0"/>
                  </a:moveTo>
                  <a:lnTo>
                    <a:pt x="1" y="214"/>
                  </a:lnTo>
                  <a:cubicBezTo>
                    <a:pt x="1" y="214"/>
                    <a:pt x="1451" y="3215"/>
                    <a:pt x="1998" y="3215"/>
                  </a:cubicBezTo>
                  <a:cubicBezTo>
                    <a:pt x="2011" y="3215"/>
                    <a:pt x="2023" y="3214"/>
                    <a:pt x="2034" y="3211"/>
                  </a:cubicBezTo>
                  <a:cubicBezTo>
                    <a:pt x="2534" y="3068"/>
                    <a:pt x="1518" y="0"/>
                    <a:pt x="15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768;p37">
              <a:extLst>
                <a:ext uri="{FF2B5EF4-FFF2-40B4-BE49-F238E27FC236}">
                  <a16:creationId xmlns:a16="http://schemas.microsoft.com/office/drawing/2014/main" id="{D7AC1329-A27D-BC4D-01E9-359FCF6D74F1}"/>
                </a:ext>
              </a:extLst>
            </p:cNvPr>
            <p:cNvSpPr/>
            <p:nvPr/>
          </p:nvSpPr>
          <p:spPr>
            <a:xfrm flipH="1">
              <a:off x="2826106" y="1969921"/>
              <a:ext cx="33720" cy="42719"/>
            </a:xfrm>
            <a:custGeom>
              <a:avLst/>
              <a:gdLst/>
              <a:ahLst/>
              <a:cxnLst/>
              <a:rect l="l" t="t" r="r" b="b"/>
              <a:pathLst>
                <a:path w="2552" h="3233" extrusionOk="0">
                  <a:moveTo>
                    <a:pt x="1517" y="0"/>
                  </a:moveTo>
                  <a:lnTo>
                    <a:pt x="0" y="214"/>
                  </a:lnTo>
                  <a:cubicBezTo>
                    <a:pt x="0" y="214"/>
                    <a:pt x="1451" y="3232"/>
                    <a:pt x="1998" y="3232"/>
                  </a:cubicBezTo>
                  <a:cubicBezTo>
                    <a:pt x="2010" y="3232"/>
                    <a:pt x="2022" y="3231"/>
                    <a:pt x="2033" y="3228"/>
                  </a:cubicBezTo>
                  <a:cubicBezTo>
                    <a:pt x="2551" y="3085"/>
                    <a:pt x="1517" y="0"/>
                    <a:pt x="15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769;p37">
              <a:extLst>
                <a:ext uri="{FF2B5EF4-FFF2-40B4-BE49-F238E27FC236}">
                  <a16:creationId xmlns:a16="http://schemas.microsoft.com/office/drawing/2014/main" id="{0604512E-6173-06CB-8FB2-6F2B0A0DFC08}"/>
                </a:ext>
              </a:extLst>
            </p:cNvPr>
            <p:cNvSpPr/>
            <p:nvPr/>
          </p:nvSpPr>
          <p:spPr>
            <a:xfrm flipH="1">
              <a:off x="2796193" y="1663316"/>
              <a:ext cx="289874" cy="363604"/>
            </a:xfrm>
            <a:custGeom>
              <a:avLst/>
              <a:gdLst/>
              <a:ahLst/>
              <a:cxnLst/>
              <a:rect l="l" t="t" r="r" b="b"/>
              <a:pathLst>
                <a:path w="21938" h="27518" extrusionOk="0">
                  <a:moveTo>
                    <a:pt x="4085" y="0"/>
                  </a:moveTo>
                  <a:lnTo>
                    <a:pt x="1" y="4905"/>
                  </a:lnTo>
                  <a:cubicBezTo>
                    <a:pt x="1" y="4905"/>
                    <a:pt x="1767" y="16337"/>
                    <a:pt x="12896" y="24667"/>
                  </a:cubicBezTo>
                  <a:cubicBezTo>
                    <a:pt x="12753" y="25130"/>
                    <a:pt x="13110" y="25630"/>
                    <a:pt x="13555" y="25844"/>
                  </a:cubicBezTo>
                  <a:cubicBezTo>
                    <a:pt x="13775" y="25954"/>
                    <a:pt x="14018" y="25998"/>
                    <a:pt x="14265" y="25998"/>
                  </a:cubicBezTo>
                  <a:cubicBezTo>
                    <a:pt x="14500" y="25998"/>
                    <a:pt x="14739" y="25958"/>
                    <a:pt x="14965" y="25897"/>
                  </a:cubicBezTo>
                  <a:cubicBezTo>
                    <a:pt x="14965" y="25897"/>
                    <a:pt x="15852" y="27517"/>
                    <a:pt x="16634" y="27517"/>
                  </a:cubicBezTo>
                  <a:cubicBezTo>
                    <a:pt x="16697" y="27517"/>
                    <a:pt x="16759" y="27507"/>
                    <a:pt x="16820" y="27485"/>
                  </a:cubicBezTo>
                  <a:cubicBezTo>
                    <a:pt x="17622" y="27181"/>
                    <a:pt x="16444" y="24310"/>
                    <a:pt x="16444" y="24310"/>
                  </a:cubicBezTo>
                  <a:lnTo>
                    <a:pt x="19548" y="24006"/>
                  </a:lnTo>
                  <a:cubicBezTo>
                    <a:pt x="19548" y="24006"/>
                    <a:pt x="20682" y="25861"/>
                    <a:pt x="21274" y="25861"/>
                  </a:cubicBezTo>
                  <a:cubicBezTo>
                    <a:pt x="21320" y="25861"/>
                    <a:pt x="21364" y="25850"/>
                    <a:pt x="21403" y="25825"/>
                  </a:cubicBezTo>
                  <a:cubicBezTo>
                    <a:pt x="21938" y="25487"/>
                    <a:pt x="20458" y="21545"/>
                    <a:pt x="19780" y="21438"/>
                  </a:cubicBezTo>
                  <a:cubicBezTo>
                    <a:pt x="19120" y="21349"/>
                    <a:pt x="16587" y="20796"/>
                    <a:pt x="16587" y="20796"/>
                  </a:cubicBezTo>
                  <a:cubicBezTo>
                    <a:pt x="16587" y="20796"/>
                    <a:pt x="10756" y="17728"/>
                    <a:pt x="7170" y="1909"/>
                  </a:cubicBezTo>
                  <a:lnTo>
                    <a:pt x="408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770;p37">
              <a:extLst>
                <a:ext uri="{FF2B5EF4-FFF2-40B4-BE49-F238E27FC236}">
                  <a16:creationId xmlns:a16="http://schemas.microsoft.com/office/drawing/2014/main" id="{DB739680-F29C-6EA4-1D70-D0937D65D963}"/>
                </a:ext>
              </a:extLst>
            </p:cNvPr>
            <p:cNvSpPr/>
            <p:nvPr/>
          </p:nvSpPr>
          <p:spPr>
            <a:xfrm flipH="1">
              <a:off x="3405148" y="1512881"/>
              <a:ext cx="414528" cy="106156"/>
            </a:xfrm>
            <a:custGeom>
              <a:avLst/>
              <a:gdLst/>
              <a:ahLst/>
              <a:cxnLst/>
              <a:rect l="l" t="t" r="r" b="b"/>
              <a:pathLst>
                <a:path w="31372" h="8034" extrusionOk="0">
                  <a:moveTo>
                    <a:pt x="5349" y="1"/>
                  </a:moveTo>
                  <a:cubicBezTo>
                    <a:pt x="4475" y="1"/>
                    <a:pt x="3652" y="29"/>
                    <a:pt x="2925" y="96"/>
                  </a:cubicBezTo>
                  <a:cubicBezTo>
                    <a:pt x="2925" y="96"/>
                    <a:pt x="0" y="149"/>
                    <a:pt x="0" y="917"/>
                  </a:cubicBezTo>
                  <a:cubicBezTo>
                    <a:pt x="0" y="1504"/>
                    <a:pt x="2800" y="1559"/>
                    <a:pt x="2800" y="1559"/>
                  </a:cubicBezTo>
                  <a:cubicBezTo>
                    <a:pt x="2800" y="1559"/>
                    <a:pt x="0" y="1666"/>
                    <a:pt x="0" y="2415"/>
                  </a:cubicBezTo>
                  <a:cubicBezTo>
                    <a:pt x="0" y="2864"/>
                    <a:pt x="1008" y="2954"/>
                    <a:pt x="1814" y="2954"/>
                  </a:cubicBezTo>
                  <a:cubicBezTo>
                    <a:pt x="2115" y="2954"/>
                    <a:pt x="2388" y="2942"/>
                    <a:pt x="2569" y="2931"/>
                  </a:cubicBezTo>
                  <a:lnTo>
                    <a:pt x="2569" y="2931"/>
                  </a:lnTo>
                  <a:cubicBezTo>
                    <a:pt x="1964" y="2984"/>
                    <a:pt x="374" y="3194"/>
                    <a:pt x="374" y="3930"/>
                  </a:cubicBezTo>
                  <a:cubicBezTo>
                    <a:pt x="374" y="4199"/>
                    <a:pt x="900" y="4270"/>
                    <a:pt x="1456" y="4270"/>
                  </a:cubicBezTo>
                  <a:cubicBezTo>
                    <a:pt x="2082" y="4270"/>
                    <a:pt x="2747" y="4180"/>
                    <a:pt x="2747" y="4180"/>
                  </a:cubicBezTo>
                  <a:lnTo>
                    <a:pt x="2747" y="4180"/>
                  </a:lnTo>
                  <a:cubicBezTo>
                    <a:pt x="2747" y="4180"/>
                    <a:pt x="643" y="4555"/>
                    <a:pt x="802" y="5107"/>
                  </a:cubicBezTo>
                  <a:cubicBezTo>
                    <a:pt x="865" y="5343"/>
                    <a:pt x="1496" y="5409"/>
                    <a:pt x="2180" y="5409"/>
                  </a:cubicBezTo>
                  <a:cubicBezTo>
                    <a:pt x="3045" y="5409"/>
                    <a:pt x="3996" y="5304"/>
                    <a:pt x="3996" y="5304"/>
                  </a:cubicBezTo>
                  <a:cubicBezTo>
                    <a:pt x="4442" y="5405"/>
                    <a:pt x="4908" y="5465"/>
                    <a:pt x="5356" y="5465"/>
                  </a:cubicBezTo>
                  <a:cubicBezTo>
                    <a:pt x="6091" y="5465"/>
                    <a:pt x="6776" y="5303"/>
                    <a:pt x="7242" y="4893"/>
                  </a:cubicBezTo>
                  <a:cubicBezTo>
                    <a:pt x="7242" y="4893"/>
                    <a:pt x="13144" y="6624"/>
                    <a:pt x="17318" y="7337"/>
                  </a:cubicBezTo>
                  <a:cubicBezTo>
                    <a:pt x="19176" y="7651"/>
                    <a:pt x="21596" y="8033"/>
                    <a:pt x="24064" y="8033"/>
                  </a:cubicBezTo>
                  <a:cubicBezTo>
                    <a:pt x="26644" y="8033"/>
                    <a:pt x="29276" y="7616"/>
                    <a:pt x="31372" y="6267"/>
                  </a:cubicBezTo>
                  <a:lnTo>
                    <a:pt x="30213" y="684"/>
                  </a:lnTo>
                  <a:lnTo>
                    <a:pt x="28323" y="113"/>
                  </a:lnTo>
                  <a:lnTo>
                    <a:pt x="16908" y="917"/>
                  </a:lnTo>
                  <a:cubicBezTo>
                    <a:pt x="16908" y="917"/>
                    <a:pt x="10308" y="1"/>
                    <a:pt x="534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771;p37">
              <a:extLst>
                <a:ext uri="{FF2B5EF4-FFF2-40B4-BE49-F238E27FC236}">
                  <a16:creationId xmlns:a16="http://schemas.microsoft.com/office/drawing/2014/main" id="{1FF0E87B-21F6-B8E2-DBEC-39D465902660}"/>
                </a:ext>
              </a:extLst>
            </p:cNvPr>
            <p:cNvSpPr/>
            <p:nvPr/>
          </p:nvSpPr>
          <p:spPr>
            <a:xfrm flipH="1">
              <a:off x="3722346" y="1509115"/>
              <a:ext cx="61032" cy="35081"/>
            </a:xfrm>
            <a:custGeom>
              <a:avLst/>
              <a:gdLst/>
              <a:ahLst/>
              <a:cxnLst/>
              <a:rect l="l" t="t" r="r" b="b"/>
              <a:pathLst>
                <a:path w="4619" h="2655" extrusionOk="0">
                  <a:moveTo>
                    <a:pt x="2756" y="1"/>
                  </a:moveTo>
                  <a:cubicBezTo>
                    <a:pt x="2717" y="1"/>
                    <a:pt x="2678" y="2"/>
                    <a:pt x="2640" y="6"/>
                  </a:cubicBezTo>
                  <a:cubicBezTo>
                    <a:pt x="1872" y="77"/>
                    <a:pt x="0" y="2129"/>
                    <a:pt x="338" y="2557"/>
                  </a:cubicBezTo>
                  <a:cubicBezTo>
                    <a:pt x="392" y="2626"/>
                    <a:pt x="471" y="2654"/>
                    <a:pt x="564" y="2654"/>
                  </a:cubicBezTo>
                  <a:cubicBezTo>
                    <a:pt x="1027" y="2654"/>
                    <a:pt x="1855" y="1951"/>
                    <a:pt x="1855" y="1951"/>
                  </a:cubicBezTo>
                  <a:cubicBezTo>
                    <a:pt x="2212" y="2217"/>
                    <a:pt x="2640" y="2396"/>
                    <a:pt x="3085" y="2414"/>
                  </a:cubicBezTo>
                  <a:cubicBezTo>
                    <a:pt x="3531" y="2414"/>
                    <a:pt x="3995" y="2236"/>
                    <a:pt x="4281" y="1896"/>
                  </a:cubicBezTo>
                  <a:cubicBezTo>
                    <a:pt x="4547" y="1540"/>
                    <a:pt x="4619" y="1023"/>
                    <a:pt x="4405" y="631"/>
                  </a:cubicBezTo>
                  <a:cubicBezTo>
                    <a:pt x="4405" y="631"/>
                    <a:pt x="3518" y="1"/>
                    <a:pt x="27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772;p37">
              <a:extLst>
                <a:ext uri="{FF2B5EF4-FFF2-40B4-BE49-F238E27FC236}">
                  <a16:creationId xmlns:a16="http://schemas.microsoft.com/office/drawing/2014/main" id="{8EBAFA34-BFE6-88EA-B349-A1D6B7174E15}"/>
                </a:ext>
              </a:extLst>
            </p:cNvPr>
            <p:cNvSpPr/>
            <p:nvPr/>
          </p:nvSpPr>
          <p:spPr>
            <a:xfrm flipH="1">
              <a:off x="3084391" y="1487326"/>
              <a:ext cx="370726" cy="438576"/>
            </a:xfrm>
            <a:custGeom>
              <a:avLst/>
              <a:gdLst/>
              <a:ahLst/>
              <a:cxnLst/>
              <a:rect l="l" t="t" r="r" b="b"/>
              <a:pathLst>
                <a:path w="28057" h="33192" extrusionOk="0">
                  <a:moveTo>
                    <a:pt x="13030" y="1"/>
                  </a:moveTo>
                  <a:cubicBezTo>
                    <a:pt x="12140" y="1"/>
                    <a:pt x="11648" y="121"/>
                    <a:pt x="11648" y="121"/>
                  </a:cubicBezTo>
                  <a:cubicBezTo>
                    <a:pt x="1" y="12053"/>
                    <a:pt x="9722" y="31565"/>
                    <a:pt x="9722" y="31565"/>
                  </a:cubicBezTo>
                  <a:cubicBezTo>
                    <a:pt x="12485" y="32745"/>
                    <a:pt x="14994" y="33192"/>
                    <a:pt x="17188" y="33192"/>
                  </a:cubicBezTo>
                  <a:cubicBezTo>
                    <a:pt x="17316" y="33192"/>
                    <a:pt x="17443" y="33190"/>
                    <a:pt x="17569" y="33187"/>
                  </a:cubicBezTo>
                  <a:cubicBezTo>
                    <a:pt x="17943" y="33187"/>
                    <a:pt x="18318" y="33170"/>
                    <a:pt x="18692" y="33135"/>
                  </a:cubicBezTo>
                  <a:cubicBezTo>
                    <a:pt x="19833" y="33028"/>
                    <a:pt x="20868" y="32814"/>
                    <a:pt x="21814" y="32510"/>
                  </a:cubicBezTo>
                  <a:cubicBezTo>
                    <a:pt x="22884" y="32189"/>
                    <a:pt x="23811" y="31796"/>
                    <a:pt x="24613" y="31368"/>
                  </a:cubicBezTo>
                  <a:cubicBezTo>
                    <a:pt x="26772" y="30227"/>
                    <a:pt x="27931" y="28961"/>
                    <a:pt x="27931" y="28961"/>
                  </a:cubicBezTo>
                  <a:cubicBezTo>
                    <a:pt x="26040" y="24395"/>
                    <a:pt x="25452" y="21630"/>
                    <a:pt x="26183" y="19026"/>
                  </a:cubicBezTo>
                  <a:cubicBezTo>
                    <a:pt x="26594" y="18063"/>
                    <a:pt x="26896" y="17029"/>
                    <a:pt x="27129" y="15959"/>
                  </a:cubicBezTo>
                  <a:cubicBezTo>
                    <a:pt x="27360" y="14871"/>
                    <a:pt x="27538" y="13766"/>
                    <a:pt x="27645" y="12677"/>
                  </a:cubicBezTo>
                  <a:cubicBezTo>
                    <a:pt x="28056" y="8539"/>
                    <a:pt x="27664" y="4865"/>
                    <a:pt x="27664" y="4865"/>
                  </a:cubicBezTo>
                  <a:cubicBezTo>
                    <a:pt x="27217" y="4616"/>
                    <a:pt x="26789" y="4384"/>
                    <a:pt x="26361" y="4187"/>
                  </a:cubicBezTo>
                  <a:lnTo>
                    <a:pt x="26344" y="4187"/>
                  </a:lnTo>
                  <a:cubicBezTo>
                    <a:pt x="24827" y="3493"/>
                    <a:pt x="23455" y="3100"/>
                    <a:pt x="22473" y="2886"/>
                  </a:cubicBezTo>
                  <a:cubicBezTo>
                    <a:pt x="21600" y="2689"/>
                    <a:pt x="21046" y="2637"/>
                    <a:pt x="21046" y="2637"/>
                  </a:cubicBezTo>
                  <a:cubicBezTo>
                    <a:pt x="20154" y="2066"/>
                    <a:pt x="19317" y="1619"/>
                    <a:pt x="18514" y="1281"/>
                  </a:cubicBezTo>
                  <a:cubicBezTo>
                    <a:pt x="16820" y="513"/>
                    <a:pt x="15357" y="192"/>
                    <a:pt x="14233" y="68"/>
                  </a:cubicBezTo>
                  <a:cubicBezTo>
                    <a:pt x="13776" y="19"/>
                    <a:pt x="13373" y="1"/>
                    <a:pt x="130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773;p37">
              <a:extLst>
                <a:ext uri="{FF2B5EF4-FFF2-40B4-BE49-F238E27FC236}">
                  <a16:creationId xmlns:a16="http://schemas.microsoft.com/office/drawing/2014/main" id="{E1E8B188-07BE-0C1A-B09C-9CCBAAFB12FC}"/>
                </a:ext>
              </a:extLst>
            </p:cNvPr>
            <p:cNvSpPr/>
            <p:nvPr/>
          </p:nvSpPr>
          <p:spPr>
            <a:xfrm flipH="1">
              <a:off x="2983055" y="1542651"/>
              <a:ext cx="128935" cy="167571"/>
            </a:xfrm>
            <a:custGeom>
              <a:avLst/>
              <a:gdLst/>
              <a:ahLst/>
              <a:cxnLst/>
              <a:rect l="l" t="t" r="r" b="b"/>
              <a:pathLst>
                <a:path w="9758" h="12682" extrusionOk="0">
                  <a:moveTo>
                    <a:pt x="376" y="0"/>
                  </a:moveTo>
                  <a:lnTo>
                    <a:pt x="55" y="7242"/>
                  </a:lnTo>
                  <a:lnTo>
                    <a:pt x="1" y="8544"/>
                  </a:lnTo>
                  <a:lnTo>
                    <a:pt x="1161" y="11772"/>
                  </a:lnTo>
                  <a:lnTo>
                    <a:pt x="1482" y="12682"/>
                  </a:lnTo>
                  <a:cubicBezTo>
                    <a:pt x="3033" y="12432"/>
                    <a:pt x="7474" y="11505"/>
                    <a:pt x="9757" y="9132"/>
                  </a:cubicBezTo>
                  <a:cubicBezTo>
                    <a:pt x="9686" y="9008"/>
                    <a:pt x="9632" y="8882"/>
                    <a:pt x="9560" y="8775"/>
                  </a:cubicBezTo>
                  <a:cubicBezTo>
                    <a:pt x="5815" y="1910"/>
                    <a:pt x="714" y="108"/>
                    <a:pt x="3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774;p37">
              <a:extLst>
                <a:ext uri="{FF2B5EF4-FFF2-40B4-BE49-F238E27FC236}">
                  <a16:creationId xmlns:a16="http://schemas.microsoft.com/office/drawing/2014/main" id="{4AAE53D9-95A1-A84D-141B-3CE013325462}"/>
                </a:ext>
              </a:extLst>
            </p:cNvPr>
            <p:cNvSpPr/>
            <p:nvPr/>
          </p:nvSpPr>
          <p:spPr>
            <a:xfrm flipH="1">
              <a:off x="2971745" y="1663316"/>
              <a:ext cx="120677" cy="65300"/>
            </a:xfrm>
            <a:custGeom>
              <a:avLst/>
              <a:gdLst/>
              <a:ahLst/>
              <a:cxnLst/>
              <a:rect l="l" t="t" r="r" b="b"/>
              <a:pathLst>
                <a:path w="9133" h="4942" extrusionOk="0">
                  <a:moveTo>
                    <a:pt x="8276" y="0"/>
                  </a:moveTo>
                  <a:cubicBezTo>
                    <a:pt x="5993" y="2390"/>
                    <a:pt x="1552" y="3300"/>
                    <a:pt x="1" y="3550"/>
                  </a:cubicBezTo>
                  <a:lnTo>
                    <a:pt x="482" y="4905"/>
                  </a:lnTo>
                  <a:cubicBezTo>
                    <a:pt x="788" y="4930"/>
                    <a:pt x="1087" y="4941"/>
                    <a:pt x="1380" y="4941"/>
                  </a:cubicBezTo>
                  <a:cubicBezTo>
                    <a:pt x="6228" y="4941"/>
                    <a:pt x="9132" y="1784"/>
                    <a:pt x="9132" y="1784"/>
                  </a:cubicBezTo>
                  <a:cubicBezTo>
                    <a:pt x="8847" y="1160"/>
                    <a:pt x="8562" y="571"/>
                    <a:pt x="82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775;p37">
              <a:extLst>
                <a:ext uri="{FF2B5EF4-FFF2-40B4-BE49-F238E27FC236}">
                  <a16:creationId xmlns:a16="http://schemas.microsoft.com/office/drawing/2014/main" id="{CCF568B8-BFB4-09C6-9702-857F050934E9}"/>
                </a:ext>
              </a:extLst>
            </p:cNvPr>
            <p:cNvSpPr/>
            <p:nvPr/>
          </p:nvSpPr>
          <p:spPr>
            <a:xfrm flipH="1">
              <a:off x="3394997" y="1501174"/>
              <a:ext cx="59169" cy="141660"/>
            </a:xfrm>
            <a:custGeom>
              <a:avLst/>
              <a:gdLst/>
              <a:ahLst/>
              <a:cxnLst/>
              <a:rect l="l" t="t" r="r" b="b"/>
              <a:pathLst>
                <a:path w="4478" h="10721" extrusionOk="0">
                  <a:moveTo>
                    <a:pt x="2818" y="1"/>
                  </a:moveTo>
                  <a:cubicBezTo>
                    <a:pt x="2069" y="269"/>
                    <a:pt x="1338" y="590"/>
                    <a:pt x="661" y="999"/>
                  </a:cubicBezTo>
                  <a:cubicBezTo>
                    <a:pt x="661" y="999"/>
                    <a:pt x="0" y="7296"/>
                    <a:pt x="2587" y="10720"/>
                  </a:cubicBezTo>
                  <a:lnTo>
                    <a:pt x="4477" y="10309"/>
                  </a:lnTo>
                  <a:cubicBezTo>
                    <a:pt x="2230" y="6136"/>
                    <a:pt x="2516" y="1910"/>
                    <a:pt x="28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776;p37">
              <a:extLst>
                <a:ext uri="{FF2B5EF4-FFF2-40B4-BE49-F238E27FC236}">
                  <a16:creationId xmlns:a16="http://schemas.microsoft.com/office/drawing/2014/main" id="{6308EC91-D003-B728-4ABE-B9AE4E2DA15E}"/>
                </a:ext>
              </a:extLst>
            </p:cNvPr>
            <p:cNvSpPr/>
            <p:nvPr/>
          </p:nvSpPr>
          <p:spPr>
            <a:xfrm flipH="1">
              <a:off x="3277636" y="1485767"/>
              <a:ext cx="147064" cy="151636"/>
            </a:xfrm>
            <a:custGeom>
              <a:avLst/>
              <a:gdLst/>
              <a:ahLst/>
              <a:cxnLst/>
              <a:rect l="l" t="t" r="r" b="b"/>
              <a:pathLst>
                <a:path w="11130" h="11476" extrusionOk="0">
                  <a:moveTo>
                    <a:pt x="8490" y="1"/>
                  </a:moveTo>
                  <a:cubicBezTo>
                    <a:pt x="6369" y="1"/>
                    <a:pt x="3306" y="206"/>
                    <a:pt x="588" y="1167"/>
                  </a:cubicBezTo>
                  <a:cubicBezTo>
                    <a:pt x="286" y="3076"/>
                    <a:pt x="0" y="7302"/>
                    <a:pt x="2247" y="11475"/>
                  </a:cubicBezTo>
                  <a:lnTo>
                    <a:pt x="6902" y="10476"/>
                  </a:lnTo>
                  <a:lnTo>
                    <a:pt x="11129" y="115"/>
                  </a:lnTo>
                  <a:cubicBezTo>
                    <a:pt x="11129" y="115"/>
                    <a:pt x="10072" y="1"/>
                    <a:pt x="84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777;p37">
              <a:extLst>
                <a:ext uri="{FF2B5EF4-FFF2-40B4-BE49-F238E27FC236}">
                  <a16:creationId xmlns:a16="http://schemas.microsoft.com/office/drawing/2014/main" id="{63A4B30A-5D6B-2864-9757-E6C65EB22835}"/>
                </a:ext>
              </a:extLst>
            </p:cNvPr>
            <p:cNvSpPr/>
            <p:nvPr/>
          </p:nvSpPr>
          <p:spPr>
            <a:xfrm flipH="1">
              <a:off x="3208134" y="1487326"/>
              <a:ext cx="246983" cy="438695"/>
            </a:xfrm>
            <a:custGeom>
              <a:avLst/>
              <a:gdLst/>
              <a:ahLst/>
              <a:cxnLst/>
              <a:rect l="l" t="t" r="r" b="b"/>
              <a:pathLst>
                <a:path w="18692" h="33201" extrusionOk="0">
                  <a:moveTo>
                    <a:pt x="13030" y="1"/>
                  </a:moveTo>
                  <a:cubicBezTo>
                    <a:pt x="12140" y="1"/>
                    <a:pt x="11648" y="121"/>
                    <a:pt x="11648" y="121"/>
                  </a:cubicBezTo>
                  <a:cubicBezTo>
                    <a:pt x="1" y="12053"/>
                    <a:pt x="9722" y="31565"/>
                    <a:pt x="9722" y="31565"/>
                  </a:cubicBezTo>
                  <a:cubicBezTo>
                    <a:pt x="12493" y="32755"/>
                    <a:pt x="15006" y="33201"/>
                    <a:pt x="17220" y="33201"/>
                  </a:cubicBezTo>
                  <a:cubicBezTo>
                    <a:pt x="17727" y="33201"/>
                    <a:pt x="18217" y="33178"/>
                    <a:pt x="18692" y="33135"/>
                  </a:cubicBezTo>
                  <a:cubicBezTo>
                    <a:pt x="10666" y="19526"/>
                    <a:pt x="16749" y="4937"/>
                    <a:pt x="18514" y="1281"/>
                  </a:cubicBezTo>
                  <a:cubicBezTo>
                    <a:pt x="16820" y="513"/>
                    <a:pt x="15357" y="192"/>
                    <a:pt x="14233" y="68"/>
                  </a:cubicBezTo>
                  <a:cubicBezTo>
                    <a:pt x="13776" y="19"/>
                    <a:pt x="13373" y="1"/>
                    <a:pt x="130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778;p37">
              <a:extLst>
                <a:ext uri="{FF2B5EF4-FFF2-40B4-BE49-F238E27FC236}">
                  <a16:creationId xmlns:a16="http://schemas.microsoft.com/office/drawing/2014/main" id="{F93E8746-3BA2-429D-7093-D4874026ADA2}"/>
                </a:ext>
              </a:extLst>
            </p:cNvPr>
            <p:cNvSpPr/>
            <p:nvPr/>
          </p:nvSpPr>
          <p:spPr>
            <a:xfrm flipH="1">
              <a:off x="3129883" y="1758043"/>
              <a:ext cx="82028" cy="158850"/>
            </a:xfrm>
            <a:custGeom>
              <a:avLst/>
              <a:gdLst/>
              <a:ahLst/>
              <a:cxnLst/>
              <a:rect l="l" t="t" r="r" b="b"/>
              <a:pathLst>
                <a:path w="6208" h="12022" extrusionOk="0">
                  <a:moveTo>
                    <a:pt x="3461" y="1"/>
                  </a:moveTo>
                  <a:lnTo>
                    <a:pt x="3461" y="1"/>
                  </a:lnTo>
                  <a:cubicBezTo>
                    <a:pt x="2462" y="36"/>
                    <a:pt x="1392" y="322"/>
                    <a:pt x="411" y="357"/>
                  </a:cubicBezTo>
                  <a:cubicBezTo>
                    <a:pt x="1" y="4442"/>
                    <a:pt x="1089" y="8651"/>
                    <a:pt x="3408" y="12022"/>
                  </a:cubicBezTo>
                  <a:cubicBezTo>
                    <a:pt x="4478" y="11701"/>
                    <a:pt x="5405" y="11308"/>
                    <a:pt x="6207" y="10880"/>
                  </a:cubicBezTo>
                  <a:cubicBezTo>
                    <a:pt x="4103" y="7670"/>
                    <a:pt x="3033" y="3817"/>
                    <a:pt x="34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779;p37">
              <a:extLst>
                <a:ext uri="{FF2B5EF4-FFF2-40B4-BE49-F238E27FC236}">
                  <a16:creationId xmlns:a16="http://schemas.microsoft.com/office/drawing/2014/main" id="{1BAD983B-DE99-E39B-7ABA-AD4291FF3464}"/>
                </a:ext>
              </a:extLst>
            </p:cNvPr>
            <p:cNvSpPr/>
            <p:nvPr/>
          </p:nvSpPr>
          <p:spPr>
            <a:xfrm flipH="1">
              <a:off x="3158173" y="1488225"/>
              <a:ext cx="110767" cy="68828"/>
            </a:xfrm>
            <a:custGeom>
              <a:avLst/>
              <a:gdLst/>
              <a:ahLst/>
              <a:cxnLst/>
              <a:rect l="l" t="t" r="r" b="b"/>
              <a:pathLst>
                <a:path w="8383" h="5209" extrusionOk="0">
                  <a:moveTo>
                    <a:pt x="143" y="0"/>
                  </a:moveTo>
                  <a:lnTo>
                    <a:pt x="143" y="0"/>
                  </a:lnTo>
                  <a:cubicBezTo>
                    <a:pt x="0" y="909"/>
                    <a:pt x="143" y="1872"/>
                    <a:pt x="536" y="2711"/>
                  </a:cubicBezTo>
                  <a:cubicBezTo>
                    <a:pt x="1213" y="4067"/>
                    <a:pt x="2604" y="5047"/>
                    <a:pt x="4103" y="5190"/>
                  </a:cubicBezTo>
                  <a:cubicBezTo>
                    <a:pt x="4228" y="5208"/>
                    <a:pt x="4371" y="5208"/>
                    <a:pt x="4495" y="5208"/>
                  </a:cubicBezTo>
                  <a:cubicBezTo>
                    <a:pt x="5940" y="5208"/>
                    <a:pt x="7313" y="4476"/>
                    <a:pt x="8080" y="3299"/>
                  </a:cubicBezTo>
                  <a:lnTo>
                    <a:pt x="8383" y="2818"/>
                  </a:lnTo>
                  <a:cubicBezTo>
                    <a:pt x="7510" y="2621"/>
                    <a:pt x="6956" y="2569"/>
                    <a:pt x="6956" y="2569"/>
                  </a:cubicBezTo>
                  <a:cubicBezTo>
                    <a:pt x="4174" y="802"/>
                    <a:pt x="1803" y="179"/>
                    <a:pt x="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780;p37">
              <a:extLst>
                <a:ext uri="{FF2B5EF4-FFF2-40B4-BE49-F238E27FC236}">
                  <a16:creationId xmlns:a16="http://schemas.microsoft.com/office/drawing/2014/main" id="{64B9EB54-1A52-EC47-6CC1-C8F4F2451519}"/>
                </a:ext>
              </a:extLst>
            </p:cNvPr>
            <p:cNvSpPr/>
            <p:nvPr/>
          </p:nvSpPr>
          <p:spPr>
            <a:xfrm flipH="1">
              <a:off x="3127755" y="1427892"/>
              <a:ext cx="19582" cy="35848"/>
            </a:xfrm>
            <a:custGeom>
              <a:avLst/>
              <a:gdLst/>
              <a:ahLst/>
              <a:cxnLst/>
              <a:rect l="l" t="t" r="r" b="b"/>
              <a:pathLst>
                <a:path w="1482" h="2713" extrusionOk="0">
                  <a:moveTo>
                    <a:pt x="749" y="1"/>
                  </a:moveTo>
                  <a:cubicBezTo>
                    <a:pt x="500" y="1"/>
                    <a:pt x="269" y="179"/>
                    <a:pt x="250" y="410"/>
                  </a:cubicBezTo>
                  <a:lnTo>
                    <a:pt x="0" y="2711"/>
                  </a:lnTo>
                  <a:cubicBezTo>
                    <a:pt x="17" y="2712"/>
                    <a:pt x="34" y="2712"/>
                    <a:pt x="50" y="2712"/>
                  </a:cubicBezTo>
                  <a:cubicBezTo>
                    <a:pt x="444" y="2712"/>
                    <a:pt x="832" y="2520"/>
                    <a:pt x="1089" y="2212"/>
                  </a:cubicBezTo>
                  <a:cubicBezTo>
                    <a:pt x="1339" y="1891"/>
                    <a:pt x="1463" y="1463"/>
                    <a:pt x="1481" y="1052"/>
                  </a:cubicBezTo>
                  <a:cubicBezTo>
                    <a:pt x="1481" y="802"/>
                    <a:pt x="1446" y="571"/>
                    <a:pt x="1320" y="357"/>
                  </a:cubicBezTo>
                  <a:cubicBezTo>
                    <a:pt x="1196" y="160"/>
                    <a:pt x="982" y="1"/>
                    <a:pt x="74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781;p37">
              <a:extLst>
                <a:ext uri="{FF2B5EF4-FFF2-40B4-BE49-F238E27FC236}">
                  <a16:creationId xmlns:a16="http://schemas.microsoft.com/office/drawing/2014/main" id="{8882B448-C1B7-9C9E-FF1B-2D1A9C1CF864}"/>
                </a:ext>
              </a:extLst>
            </p:cNvPr>
            <p:cNvSpPr/>
            <p:nvPr/>
          </p:nvSpPr>
          <p:spPr>
            <a:xfrm flipH="1">
              <a:off x="3120687" y="1356698"/>
              <a:ext cx="147778" cy="128235"/>
            </a:xfrm>
            <a:custGeom>
              <a:avLst/>
              <a:gdLst/>
              <a:ahLst/>
              <a:cxnLst/>
              <a:rect l="l" t="t" r="r" b="b"/>
              <a:pathLst>
                <a:path w="11184" h="9705" extrusionOk="0">
                  <a:moveTo>
                    <a:pt x="7536" y="1"/>
                  </a:moveTo>
                  <a:cubicBezTo>
                    <a:pt x="6447" y="1"/>
                    <a:pt x="5183" y="129"/>
                    <a:pt x="4138" y="359"/>
                  </a:cubicBezTo>
                  <a:cubicBezTo>
                    <a:pt x="3139" y="573"/>
                    <a:pt x="2354" y="840"/>
                    <a:pt x="1802" y="1054"/>
                  </a:cubicBezTo>
                  <a:cubicBezTo>
                    <a:pt x="999" y="1375"/>
                    <a:pt x="428" y="2071"/>
                    <a:pt x="268" y="2927"/>
                  </a:cubicBezTo>
                  <a:cubicBezTo>
                    <a:pt x="0" y="4318"/>
                    <a:pt x="54" y="6333"/>
                    <a:pt x="214" y="7564"/>
                  </a:cubicBezTo>
                  <a:cubicBezTo>
                    <a:pt x="464" y="9384"/>
                    <a:pt x="2302" y="9705"/>
                    <a:pt x="2302" y="9705"/>
                  </a:cubicBezTo>
                  <a:lnTo>
                    <a:pt x="9650" y="6031"/>
                  </a:lnTo>
                  <a:cubicBezTo>
                    <a:pt x="11183" y="4746"/>
                    <a:pt x="10256" y="894"/>
                    <a:pt x="9971" y="502"/>
                  </a:cubicBezTo>
                  <a:cubicBezTo>
                    <a:pt x="9718" y="156"/>
                    <a:pt x="8733" y="1"/>
                    <a:pt x="753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782;p37">
              <a:extLst>
                <a:ext uri="{FF2B5EF4-FFF2-40B4-BE49-F238E27FC236}">
                  <a16:creationId xmlns:a16="http://schemas.microsoft.com/office/drawing/2014/main" id="{97FAD9FE-AFFB-FCB5-0B1E-82710E594B69}"/>
                </a:ext>
              </a:extLst>
            </p:cNvPr>
            <p:cNvSpPr/>
            <p:nvPr/>
          </p:nvSpPr>
          <p:spPr>
            <a:xfrm flipH="1">
              <a:off x="3140256" y="1396458"/>
              <a:ext cx="128684" cy="143074"/>
            </a:xfrm>
            <a:custGeom>
              <a:avLst/>
              <a:gdLst/>
              <a:ahLst/>
              <a:cxnLst/>
              <a:rect l="l" t="t" r="r" b="b"/>
              <a:pathLst>
                <a:path w="9739" h="10828" extrusionOk="0">
                  <a:moveTo>
                    <a:pt x="6096" y="1"/>
                  </a:moveTo>
                  <a:cubicBezTo>
                    <a:pt x="4256" y="1"/>
                    <a:pt x="3051" y="489"/>
                    <a:pt x="3051" y="489"/>
                  </a:cubicBezTo>
                  <a:cubicBezTo>
                    <a:pt x="3051" y="489"/>
                    <a:pt x="3158" y="4448"/>
                    <a:pt x="2766" y="4698"/>
                  </a:cubicBezTo>
                  <a:cubicBezTo>
                    <a:pt x="2728" y="4724"/>
                    <a:pt x="2693" y="4735"/>
                    <a:pt x="2660" y="4735"/>
                  </a:cubicBezTo>
                  <a:cubicBezTo>
                    <a:pt x="2357" y="4735"/>
                    <a:pt x="2283" y="3716"/>
                    <a:pt x="2283" y="3716"/>
                  </a:cubicBezTo>
                  <a:cubicBezTo>
                    <a:pt x="2201" y="3186"/>
                    <a:pt x="1687" y="2764"/>
                    <a:pt x="1171" y="2764"/>
                  </a:cubicBezTo>
                  <a:cubicBezTo>
                    <a:pt x="1132" y="2764"/>
                    <a:pt x="1093" y="2767"/>
                    <a:pt x="1053" y="2772"/>
                  </a:cubicBezTo>
                  <a:cubicBezTo>
                    <a:pt x="483" y="2843"/>
                    <a:pt x="0" y="3395"/>
                    <a:pt x="55" y="3966"/>
                  </a:cubicBezTo>
                  <a:cubicBezTo>
                    <a:pt x="72" y="4394"/>
                    <a:pt x="357" y="4787"/>
                    <a:pt x="697" y="5055"/>
                  </a:cubicBezTo>
                  <a:cubicBezTo>
                    <a:pt x="999" y="5286"/>
                    <a:pt x="1374" y="5286"/>
                    <a:pt x="1748" y="5376"/>
                  </a:cubicBezTo>
                  <a:cubicBezTo>
                    <a:pt x="1748" y="5536"/>
                    <a:pt x="1767" y="5768"/>
                    <a:pt x="1803" y="6018"/>
                  </a:cubicBezTo>
                  <a:cubicBezTo>
                    <a:pt x="1320" y="6962"/>
                    <a:pt x="1285" y="8122"/>
                    <a:pt x="1748" y="9067"/>
                  </a:cubicBezTo>
                  <a:cubicBezTo>
                    <a:pt x="2212" y="10013"/>
                    <a:pt x="3175" y="10708"/>
                    <a:pt x="4228" y="10815"/>
                  </a:cubicBezTo>
                  <a:cubicBezTo>
                    <a:pt x="4318" y="10823"/>
                    <a:pt x="4407" y="10828"/>
                    <a:pt x="4497" y="10828"/>
                  </a:cubicBezTo>
                  <a:cubicBezTo>
                    <a:pt x="5158" y="10828"/>
                    <a:pt x="5814" y="10600"/>
                    <a:pt x="6333" y="10191"/>
                  </a:cubicBezTo>
                  <a:cubicBezTo>
                    <a:pt x="9382" y="9977"/>
                    <a:pt x="9524" y="7355"/>
                    <a:pt x="9631" y="6071"/>
                  </a:cubicBezTo>
                  <a:cubicBezTo>
                    <a:pt x="9738" y="4715"/>
                    <a:pt x="9631" y="613"/>
                    <a:pt x="9631" y="613"/>
                  </a:cubicBezTo>
                  <a:cubicBezTo>
                    <a:pt x="8324" y="150"/>
                    <a:pt x="7113" y="1"/>
                    <a:pt x="60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783;p37">
              <a:extLst>
                <a:ext uri="{FF2B5EF4-FFF2-40B4-BE49-F238E27FC236}">
                  <a16:creationId xmlns:a16="http://schemas.microsoft.com/office/drawing/2014/main" id="{E73FFD1D-AE95-47E6-9EEF-F3C05CAD8E1D}"/>
                </a:ext>
              </a:extLst>
            </p:cNvPr>
            <p:cNvSpPr/>
            <p:nvPr/>
          </p:nvSpPr>
          <p:spPr>
            <a:xfrm flipH="1">
              <a:off x="3189977" y="1439428"/>
              <a:ext cx="25700" cy="8747"/>
            </a:xfrm>
            <a:custGeom>
              <a:avLst/>
              <a:gdLst/>
              <a:ahLst/>
              <a:cxnLst/>
              <a:rect l="l" t="t" r="r" b="b"/>
              <a:pathLst>
                <a:path w="1945" h="662" extrusionOk="0">
                  <a:moveTo>
                    <a:pt x="1588" y="1"/>
                  </a:moveTo>
                  <a:cubicBezTo>
                    <a:pt x="1374" y="1"/>
                    <a:pt x="1160" y="1"/>
                    <a:pt x="928" y="72"/>
                  </a:cubicBezTo>
                  <a:cubicBezTo>
                    <a:pt x="678" y="126"/>
                    <a:pt x="411" y="143"/>
                    <a:pt x="143" y="198"/>
                  </a:cubicBezTo>
                  <a:cubicBezTo>
                    <a:pt x="0" y="215"/>
                    <a:pt x="0" y="447"/>
                    <a:pt x="143" y="464"/>
                  </a:cubicBezTo>
                  <a:cubicBezTo>
                    <a:pt x="375" y="519"/>
                    <a:pt x="589" y="536"/>
                    <a:pt x="821" y="571"/>
                  </a:cubicBezTo>
                  <a:cubicBezTo>
                    <a:pt x="1089" y="626"/>
                    <a:pt x="1320" y="661"/>
                    <a:pt x="1588" y="661"/>
                  </a:cubicBezTo>
                  <a:cubicBezTo>
                    <a:pt x="1695" y="661"/>
                    <a:pt x="1838" y="607"/>
                    <a:pt x="1891" y="500"/>
                  </a:cubicBezTo>
                  <a:cubicBezTo>
                    <a:pt x="1945" y="357"/>
                    <a:pt x="1945" y="305"/>
                    <a:pt x="1891" y="162"/>
                  </a:cubicBezTo>
                  <a:cubicBezTo>
                    <a:pt x="1838" y="55"/>
                    <a:pt x="1695" y="1"/>
                    <a:pt x="158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784;p37">
              <a:extLst>
                <a:ext uri="{FF2B5EF4-FFF2-40B4-BE49-F238E27FC236}">
                  <a16:creationId xmlns:a16="http://schemas.microsoft.com/office/drawing/2014/main" id="{F3F9984D-E888-663A-8409-DF92B38E7492}"/>
                </a:ext>
              </a:extLst>
            </p:cNvPr>
            <p:cNvSpPr/>
            <p:nvPr/>
          </p:nvSpPr>
          <p:spPr>
            <a:xfrm flipH="1">
              <a:off x="3193637" y="1450514"/>
              <a:ext cx="14033" cy="11694"/>
            </a:xfrm>
            <a:custGeom>
              <a:avLst/>
              <a:gdLst/>
              <a:ahLst/>
              <a:cxnLst/>
              <a:rect l="l" t="t" r="r" b="b"/>
              <a:pathLst>
                <a:path w="1062" h="885" extrusionOk="0">
                  <a:moveTo>
                    <a:pt x="530" y="1"/>
                  </a:moveTo>
                  <a:cubicBezTo>
                    <a:pt x="424" y="1"/>
                    <a:pt x="318" y="40"/>
                    <a:pt x="233" y="125"/>
                  </a:cubicBezTo>
                  <a:cubicBezTo>
                    <a:pt x="1" y="357"/>
                    <a:pt x="108" y="750"/>
                    <a:pt x="429" y="838"/>
                  </a:cubicBezTo>
                  <a:lnTo>
                    <a:pt x="483" y="874"/>
                  </a:lnTo>
                  <a:cubicBezTo>
                    <a:pt x="513" y="881"/>
                    <a:pt x="543" y="885"/>
                    <a:pt x="573" y="885"/>
                  </a:cubicBezTo>
                  <a:cubicBezTo>
                    <a:pt x="828" y="885"/>
                    <a:pt x="1061" y="630"/>
                    <a:pt x="982" y="375"/>
                  </a:cubicBezTo>
                  <a:cubicBezTo>
                    <a:pt x="964" y="357"/>
                    <a:pt x="964" y="339"/>
                    <a:pt x="964" y="322"/>
                  </a:cubicBezTo>
                  <a:cubicBezTo>
                    <a:pt x="896" y="118"/>
                    <a:pt x="714" y="1"/>
                    <a:pt x="53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785;p37">
              <a:extLst>
                <a:ext uri="{FF2B5EF4-FFF2-40B4-BE49-F238E27FC236}">
                  <a16:creationId xmlns:a16="http://schemas.microsoft.com/office/drawing/2014/main" id="{854C6FB7-4815-C52B-33ED-7CAC23286BCB}"/>
                </a:ext>
              </a:extLst>
            </p:cNvPr>
            <p:cNvSpPr/>
            <p:nvPr/>
          </p:nvSpPr>
          <p:spPr>
            <a:xfrm flipH="1">
              <a:off x="3140479" y="1439428"/>
              <a:ext cx="25713" cy="8747"/>
            </a:xfrm>
            <a:custGeom>
              <a:avLst/>
              <a:gdLst/>
              <a:ahLst/>
              <a:cxnLst/>
              <a:rect l="l" t="t" r="r" b="b"/>
              <a:pathLst>
                <a:path w="1946" h="662" extrusionOk="0">
                  <a:moveTo>
                    <a:pt x="357" y="1"/>
                  </a:moveTo>
                  <a:cubicBezTo>
                    <a:pt x="250" y="1"/>
                    <a:pt x="108" y="55"/>
                    <a:pt x="72" y="162"/>
                  </a:cubicBezTo>
                  <a:cubicBezTo>
                    <a:pt x="1" y="305"/>
                    <a:pt x="1" y="357"/>
                    <a:pt x="72" y="500"/>
                  </a:cubicBezTo>
                  <a:cubicBezTo>
                    <a:pt x="108" y="607"/>
                    <a:pt x="250" y="661"/>
                    <a:pt x="357" y="661"/>
                  </a:cubicBezTo>
                  <a:cubicBezTo>
                    <a:pt x="626" y="661"/>
                    <a:pt x="857" y="626"/>
                    <a:pt x="1125" y="571"/>
                  </a:cubicBezTo>
                  <a:cubicBezTo>
                    <a:pt x="1356" y="536"/>
                    <a:pt x="1589" y="519"/>
                    <a:pt x="1803" y="464"/>
                  </a:cubicBezTo>
                  <a:cubicBezTo>
                    <a:pt x="1945" y="447"/>
                    <a:pt x="1945" y="215"/>
                    <a:pt x="1803" y="198"/>
                  </a:cubicBezTo>
                  <a:cubicBezTo>
                    <a:pt x="1553" y="143"/>
                    <a:pt x="1268" y="126"/>
                    <a:pt x="1018" y="72"/>
                  </a:cubicBezTo>
                  <a:cubicBezTo>
                    <a:pt x="804" y="1"/>
                    <a:pt x="571" y="1"/>
                    <a:pt x="35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786;p37">
              <a:extLst>
                <a:ext uri="{FF2B5EF4-FFF2-40B4-BE49-F238E27FC236}">
                  <a16:creationId xmlns:a16="http://schemas.microsoft.com/office/drawing/2014/main" id="{3370DF25-FC66-1D9C-A740-7FF194A51999}"/>
                </a:ext>
              </a:extLst>
            </p:cNvPr>
            <p:cNvSpPr/>
            <p:nvPr/>
          </p:nvSpPr>
          <p:spPr>
            <a:xfrm flipH="1">
              <a:off x="3148500" y="1450514"/>
              <a:ext cx="13795" cy="11694"/>
            </a:xfrm>
            <a:custGeom>
              <a:avLst/>
              <a:gdLst/>
              <a:ahLst/>
              <a:cxnLst/>
              <a:rect l="l" t="t" r="r" b="b"/>
              <a:pathLst>
                <a:path w="1044" h="885" extrusionOk="0">
                  <a:moveTo>
                    <a:pt x="515" y="1"/>
                  </a:moveTo>
                  <a:cubicBezTo>
                    <a:pt x="333" y="1"/>
                    <a:pt x="155" y="118"/>
                    <a:pt x="98" y="322"/>
                  </a:cubicBezTo>
                  <a:cubicBezTo>
                    <a:pt x="81" y="339"/>
                    <a:pt x="81" y="357"/>
                    <a:pt x="81" y="375"/>
                  </a:cubicBezTo>
                  <a:cubicBezTo>
                    <a:pt x="0" y="630"/>
                    <a:pt x="220" y="885"/>
                    <a:pt x="472" y="885"/>
                  </a:cubicBezTo>
                  <a:cubicBezTo>
                    <a:pt x="501" y="885"/>
                    <a:pt x="532" y="881"/>
                    <a:pt x="562" y="874"/>
                  </a:cubicBezTo>
                  <a:lnTo>
                    <a:pt x="616" y="838"/>
                  </a:lnTo>
                  <a:cubicBezTo>
                    <a:pt x="937" y="750"/>
                    <a:pt x="1044" y="357"/>
                    <a:pt x="811" y="125"/>
                  </a:cubicBezTo>
                  <a:cubicBezTo>
                    <a:pt x="727" y="40"/>
                    <a:pt x="620" y="1"/>
                    <a:pt x="51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787;p37">
              <a:extLst>
                <a:ext uri="{FF2B5EF4-FFF2-40B4-BE49-F238E27FC236}">
                  <a16:creationId xmlns:a16="http://schemas.microsoft.com/office/drawing/2014/main" id="{84BD41EE-7E8A-F129-9E43-A7E331ABE65E}"/>
                </a:ext>
              </a:extLst>
            </p:cNvPr>
            <p:cNvSpPr/>
            <p:nvPr/>
          </p:nvSpPr>
          <p:spPr>
            <a:xfrm flipH="1">
              <a:off x="3160273" y="1456394"/>
              <a:ext cx="13689" cy="28065"/>
            </a:xfrm>
            <a:custGeom>
              <a:avLst/>
              <a:gdLst/>
              <a:ahLst/>
              <a:cxnLst/>
              <a:rect l="l" t="t" r="r" b="b"/>
              <a:pathLst>
                <a:path w="1036" h="2124" extrusionOk="0">
                  <a:moveTo>
                    <a:pt x="1" y="1"/>
                  </a:moveTo>
                  <a:lnTo>
                    <a:pt x="1" y="1981"/>
                  </a:lnTo>
                  <a:cubicBezTo>
                    <a:pt x="1" y="1981"/>
                    <a:pt x="167" y="2124"/>
                    <a:pt x="373" y="2124"/>
                  </a:cubicBezTo>
                  <a:cubicBezTo>
                    <a:pt x="476" y="2124"/>
                    <a:pt x="589" y="2088"/>
                    <a:pt x="696" y="1981"/>
                  </a:cubicBezTo>
                  <a:cubicBezTo>
                    <a:pt x="1035" y="1677"/>
                    <a:pt x="1" y="1"/>
                    <a:pt x="1" y="1"/>
                  </a:cubicBezTo>
                  <a:close/>
                </a:path>
              </a:pathLst>
            </a:custGeom>
            <a:solidFill>
              <a:srgbClr val="000000">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788;p37">
              <a:extLst>
                <a:ext uri="{FF2B5EF4-FFF2-40B4-BE49-F238E27FC236}">
                  <a16:creationId xmlns:a16="http://schemas.microsoft.com/office/drawing/2014/main" id="{D1903B96-0818-7BD9-9E5C-34A6F45AB8BF}"/>
                </a:ext>
              </a:extLst>
            </p:cNvPr>
            <p:cNvSpPr/>
            <p:nvPr/>
          </p:nvSpPr>
          <p:spPr>
            <a:xfrm flipH="1">
              <a:off x="3193743" y="1487736"/>
              <a:ext cx="19807" cy="27418"/>
            </a:xfrm>
            <a:custGeom>
              <a:avLst/>
              <a:gdLst/>
              <a:ahLst/>
              <a:cxnLst/>
              <a:rect l="l" t="t" r="r" b="b"/>
              <a:pathLst>
                <a:path w="1499" h="2075" extrusionOk="0">
                  <a:moveTo>
                    <a:pt x="436" y="1"/>
                  </a:moveTo>
                  <a:cubicBezTo>
                    <a:pt x="427" y="1"/>
                    <a:pt x="419" y="1"/>
                    <a:pt x="410" y="2"/>
                  </a:cubicBezTo>
                  <a:cubicBezTo>
                    <a:pt x="267" y="2"/>
                    <a:pt x="143" y="109"/>
                    <a:pt x="89" y="251"/>
                  </a:cubicBezTo>
                  <a:cubicBezTo>
                    <a:pt x="18" y="375"/>
                    <a:pt x="0" y="518"/>
                    <a:pt x="0" y="661"/>
                  </a:cubicBezTo>
                  <a:cubicBezTo>
                    <a:pt x="0" y="965"/>
                    <a:pt x="18" y="1267"/>
                    <a:pt x="143" y="1535"/>
                  </a:cubicBezTo>
                  <a:cubicBezTo>
                    <a:pt x="267" y="1802"/>
                    <a:pt x="517" y="2035"/>
                    <a:pt x="802" y="2070"/>
                  </a:cubicBezTo>
                  <a:cubicBezTo>
                    <a:pt x="825" y="2073"/>
                    <a:pt x="847" y="2074"/>
                    <a:pt x="869" y="2074"/>
                  </a:cubicBezTo>
                  <a:cubicBezTo>
                    <a:pt x="1152" y="2074"/>
                    <a:pt x="1430" y="1871"/>
                    <a:pt x="1463" y="1607"/>
                  </a:cubicBezTo>
                  <a:cubicBezTo>
                    <a:pt x="1499" y="1393"/>
                    <a:pt x="1373" y="1179"/>
                    <a:pt x="1266" y="1000"/>
                  </a:cubicBezTo>
                  <a:lnTo>
                    <a:pt x="945" y="411"/>
                  </a:lnTo>
                  <a:cubicBezTo>
                    <a:pt x="826" y="223"/>
                    <a:pt x="656" y="1"/>
                    <a:pt x="4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789;p37">
              <a:extLst>
                <a:ext uri="{FF2B5EF4-FFF2-40B4-BE49-F238E27FC236}">
                  <a16:creationId xmlns:a16="http://schemas.microsoft.com/office/drawing/2014/main" id="{E781FEBE-851E-9249-9FF9-EBCEB8DF63EC}"/>
                </a:ext>
              </a:extLst>
            </p:cNvPr>
            <p:cNvSpPr/>
            <p:nvPr/>
          </p:nvSpPr>
          <p:spPr>
            <a:xfrm flipH="1">
              <a:off x="3719228" y="1508455"/>
              <a:ext cx="65432" cy="38504"/>
            </a:xfrm>
            <a:custGeom>
              <a:avLst/>
              <a:gdLst/>
              <a:ahLst/>
              <a:cxnLst/>
              <a:rect l="l" t="t" r="r" b="b"/>
              <a:pathLst>
                <a:path w="4952" h="2914" extrusionOk="0">
                  <a:moveTo>
                    <a:pt x="2362" y="0"/>
                  </a:moveTo>
                  <a:cubicBezTo>
                    <a:pt x="2356" y="0"/>
                    <a:pt x="2350" y="1"/>
                    <a:pt x="2344" y="3"/>
                  </a:cubicBezTo>
                  <a:cubicBezTo>
                    <a:pt x="1488" y="306"/>
                    <a:pt x="739" y="1252"/>
                    <a:pt x="257" y="2001"/>
                  </a:cubicBezTo>
                  <a:cubicBezTo>
                    <a:pt x="1" y="2385"/>
                    <a:pt x="234" y="2914"/>
                    <a:pt x="685" y="2914"/>
                  </a:cubicBezTo>
                  <a:cubicBezTo>
                    <a:pt x="736" y="2914"/>
                    <a:pt x="790" y="2907"/>
                    <a:pt x="846" y="2892"/>
                  </a:cubicBezTo>
                  <a:cubicBezTo>
                    <a:pt x="1274" y="2803"/>
                    <a:pt x="1702" y="2607"/>
                    <a:pt x="2040" y="2322"/>
                  </a:cubicBezTo>
                  <a:cubicBezTo>
                    <a:pt x="2049" y="2315"/>
                    <a:pt x="2065" y="2312"/>
                    <a:pt x="2087" y="2312"/>
                  </a:cubicBezTo>
                  <a:cubicBezTo>
                    <a:pt x="2297" y="2312"/>
                    <a:pt x="3058" y="2590"/>
                    <a:pt x="3236" y="2607"/>
                  </a:cubicBezTo>
                  <a:cubicBezTo>
                    <a:pt x="3263" y="2609"/>
                    <a:pt x="3291" y="2609"/>
                    <a:pt x="3318" y="2609"/>
                  </a:cubicBezTo>
                  <a:cubicBezTo>
                    <a:pt x="4168" y="2609"/>
                    <a:pt x="4791" y="1815"/>
                    <a:pt x="4930" y="1055"/>
                  </a:cubicBezTo>
                  <a:cubicBezTo>
                    <a:pt x="4951" y="883"/>
                    <a:pt x="4812" y="776"/>
                    <a:pt x="4690" y="776"/>
                  </a:cubicBezTo>
                  <a:cubicBezTo>
                    <a:pt x="4608" y="776"/>
                    <a:pt x="4534" y="823"/>
                    <a:pt x="4520" y="931"/>
                  </a:cubicBezTo>
                  <a:cubicBezTo>
                    <a:pt x="4382" y="1666"/>
                    <a:pt x="3757" y="2254"/>
                    <a:pt x="3081" y="2254"/>
                  </a:cubicBezTo>
                  <a:cubicBezTo>
                    <a:pt x="2791" y="2254"/>
                    <a:pt x="2492" y="2145"/>
                    <a:pt x="2219" y="1894"/>
                  </a:cubicBezTo>
                  <a:cubicBezTo>
                    <a:pt x="2185" y="1859"/>
                    <a:pt x="2128" y="1839"/>
                    <a:pt x="2074" y="1839"/>
                  </a:cubicBezTo>
                  <a:cubicBezTo>
                    <a:pt x="2043" y="1839"/>
                    <a:pt x="2013" y="1845"/>
                    <a:pt x="1988" y="1858"/>
                  </a:cubicBezTo>
                  <a:cubicBezTo>
                    <a:pt x="1791" y="2018"/>
                    <a:pt x="1595" y="2143"/>
                    <a:pt x="1381" y="2267"/>
                  </a:cubicBezTo>
                  <a:cubicBezTo>
                    <a:pt x="1245" y="2389"/>
                    <a:pt x="1123" y="2451"/>
                    <a:pt x="1018" y="2451"/>
                  </a:cubicBezTo>
                  <a:cubicBezTo>
                    <a:pt x="861" y="2451"/>
                    <a:pt x="742" y="2314"/>
                    <a:pt x="668" y="2036"/>
                  </a:cubicBezTo>
                  <a:cubicBezTo>
                    <a:pt x="828" y="1804"/>
                    <a:pt x="989" y="1590"/>
                    <a:pt x="1167" y="1359"/>
                  </a:cubicBezTo>
                  <a:cubicBezTo>
                    <a:pt x="1541" y="895"/>
                    <a:pt x="2059" y="574"/>
                    <a:pt x="2416" y="92"/>
                  </a:cubicBezTo>
                  <a:cubicBezTo>
                    <a:pt x="2447" y="60"/>
                    <a:pt x="2408" y="0"/>
                    <a:pt x="236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790;p37">
              <a:extLst>
                <a:ext uri="{FF2B5EF4-FFF2-40B4-BE49-F238E27FC236}">
                  <a16:creationId xmlns:a16="http://schemas.microsoft.com/office/drawing/2014/main" id="{B82A6300-A8C5-7DBC-D723-744A10E47899}"/>
                </a:ext>
              </a:extLst>
            </p:cNvPr>
            <p:cNvSpPr/>
            <p:nvPr/>
          </p:nvSpPr>
          <p:spPr>
            <a:xfrm>
              <a:off x="3061187" y="2432044"/>
              <a:ext cx="152701" cy="152701"/>
            </a:xfrm>
            <a:custGeom>
              <a:avLst/>
              <a:gdLst/>
              <a:ahLst/>
              <a:cxnLst/>
              <a:rect l="l" t="t" r="r" b="b"/>
              <a:pathLst>
                <a:path w="12165" h="12165" extrusionOk="0">
                  <a:moveTo>
                    <a:pt x="6082" y="1"/>
                  </a:moveTo>
                  <a:cubicBezTo>
                    <a:pt x="5280" y="1"/>
                    <a:pt x="4513" y="161"/>
                    <a:pt x="3818" y="429"/>
                  </a:cubicBezTo>
                  <a:cubicBezTo>
                    <a:pt x="2979" y="767"/>
                    <a:pt x="2230" y="1285"/>
                    <a:pt x="1642" y="1927"/>
                  </a:cubicBezTo>
                  <a:cubicBezTo>
                    <a:pt x="607" y="3014"/>
                    <a:pt x="1" y="4477"/>
                    <a:pt x="1" y="6082"/>
                  </a:cubicBezTo>
                  <a:lnTo>
                    <a:pt x="1" y="6403"/>
                  </a:lnTo>
                  <a:cubicBezTo>
                    <a:pt x="54" y="7330"/>
                    <a:pt x="303" y="8205"/>
                    <a:pt x="714" y="8971"/>
                  </a:cubicBezTo>
                  <a:cubicBezTo>
                    <a:pt x="1499" y="10398"/>
                    <a:pt x="2819" y="11487"/>
                    <a:pt x="4424" y="11932"/>
                  </a:cubicBezTo>
                  <a:cubicBezTo>
                    <a:pt x="4941" y="12093"/>
                    <a:pt x="5511" y="12164"/>
                    <a:pt x="6082" y="12164"/>
                  </a:cubicBezTo>
                  <a:cubicBezTo>
                    <a:pt x="6474" y="12164"/>
                    <a:pt x="6885" y="12129"/>
                    <a:pt x="7259" y="12039"/>
                  </a:cubicBezTo>
                  <a:cubicBezTo>
                    <a:pt x="8883" y="11736"/>
                    <a:pt x="10291" y="10755"/>
                    <a:pt x="11166" y="9418"/>
                  </a:cubicBezTo>
                  <a:cubicBezTo>
                    <a:pt x="11682" y="8633"/>
                    <a:pt x="12022" y="7723"/>
                    <a:pt x="12129" y="6724"/>
                  </a:cubicBezTo>
                  <a:cubicBezTo>
                    <a:pt x="12146" y="6510"/>
                    <a:pt x="12165" y="6296"/>
                    <a:pt x="12165" y="6082"/>
                  </a:cubicBezTo>
                  <a:cubicBezTo>
                    <a:pt x="12165" y="4602"/>
                    <a:pt x="11629" y="3247"/>
                    <a:pt x="10755" y="2194"/>
                  </a:cubicBezTo>
                  <a:cubicBezTo>
                    <a:pt x="10167" y="1499"/>
                    <a:pt x="9435" y="928"/>
                    <a:pt x="8598" y="536"/>
                  </a:cubicBezTo>
                  <a:cubicBezTo>
                    <a:pt x="7830" y="196"/>
                    <a:pt x="6974" y="1"/>
                    <a:pt x="60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791;p37">
              <a:extLst>
                <a:ext uri="{FF2B5EF4-FFF2-40B4-BE49-F238E27FC236}">
                  <a16:creationId xmlns:a16="http://schemas.microsoft.com/office/drawing/2014/main" id="{BE8CDA85-70D8-DC6C-BE05-2F32BC1247C9}"/>
                </a:ext>
              </a:extLst>
            </p:cNvPr>
            <p:cNvSpPr/>
            <p:nvPr/>
          </p:nvSpPr>
          <p:spPr>
            <a:xfrm>
              <a:off x="3070150" y="2442564"/>
              <a:ext cx="120667" cy="120454"/>
            </a:xfrm>
            <a:custGeom>
              <a:avLst/>
              <a:gdLst/>
              <a:ahLst/>
              <a:cxnLst/>
              <a:rect l="l" t="t" r="r" b="b"/>
              <a:pathLst>
                <a:path w="9613" h="9596" extrusionOk="0">
                  <a:moveTo>
                    <a:pt x="4816" y="0"/>
                  </a:moveTo>
                  <a:cubicBezTo>
                    <a:pt x="4174" y="0"/>
                    <a:pt x="3567" y="126"/>
                    <a:pt x="3014" y="340"/>
                  </a:cubicBezTo>
                  <a:cubicBezTo>
                    <a:pt x="2372" y="607"/>
                    <a:pt x="1784" y="1018"/>
                    <a:pt x="1302" y="1517"/>
                  </a:cubicBezTo>
                  <a:cubicBezTo>
                    <a:pt x="500" y="2373"/>
                    <a:pt x="0" y="3532"/>
                    <a:pt x="0" y="4799"/>
                  </a:cubicBezTo>
                  <a:cubicBezTo>
                    <a:pt x="0" y="4887"/>
                    <a:pt x="0" y="4977"/>
                    <a:pt x="18" y="5048"/>
                  </a:cubicBezTo>
                  <a:cubicBezTo>
                    <a:pt x="53" y="5779"/>
                    <a:pt x="250" y="6475"/>
                    <a:pt x="588" y="7082"/>
                  </a:cubicBezTo>
                  <a:cubicBezTo>
                    <a:pt x="1195" y="8205"/>
                    <a:pt x="2248" y="9079"/>
                    <a:pt x="3513" y="9417"/>
                  </a:cubicBezTo>
                  <a:cubicBezTo>
                    <a:pt x="3924" y="9543"/>
                    <a:pt x="4352" y="9596"/>
                    <a:pt x="4816" y="9596"/>
                  </a:cubicBezTo>
                  <a:cubicBezTo>
                    <a:pt x="5137" y="9596"/>
                    <a:pt x="5439" y="9579"/>
                    <a:pt x="5743" y="9507"/>
                  </a:cubicBezTo>
                  <a:cubicBezTo>
                    <a:pt x="7027" y="9258"/>
                    <a:pt x="8133" y="8490"/>
                    <a:pt x="8828" y="7438"/>
                  </a:cubicBezTo>
                  <a:cubicBezTo>
                    <a:pt x="9239" y="6813"/>
                    <a:pt x="9506" y="6083"/>
                    <a:pt x="9577" y="5315"/>
                  </a:cubicBezTo>
                  <a:lnTo>
                    <a:pt x="9577" y="5298"/>
                  </a:lnTo>
                  <a:cubicBezTo>
                    <a:pt x="9596" y="5137"/>
                    <a:pt x="9613" y="4977"/>
                    <a:pt x="9613" y="4799"/>
                  </a:cubicBezTo>
                  <a:cubicBezTo>
                    <a:pt x="9613" y="3639"/>
                    <a:pt x="9203" y="2569"/>
                    <a:pt x="8507" y="1731"/>
                  </a:cubicBezTo>
                  <a:cubicBezTo>
                    <a:pt x="8043" y="1177"/>
                    <a:pt x="7455" y="732"/>
                    <a:pt x="6795" y="428"/>
                  </a:cubicBezTo>
                  <a:cubicBezTo>
                    <a:pt x="6188" y="162"/>
                    <a:pt x="5511" y="0"/>
                    <a:pt x="48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792;p37">
              <a:extLst>
                <a:ext uri="{FF2B5EF4-FFF2-40B4-BE49-F238E27FC236}">
                  <a16:creationId xmlns:a16="http://schemas.microsoft.com/office/drawing/2014/main" id="{CA0A9AE6-FCCE-DB71-8F75-E6BC720407DE}"/>
                </a:ext>
              </a:extLst>
            </p:cNvPr>
            <p:cNvSpPr/>
            <p:nvPr/>
          </p:nvSpPr>
          <p:spPr>
            <a:xfrm>
              <a:off x="3151406" y="2524423"/>
              <a:ext cx="17473" cy="33013"/>
            </a:xfrm>
            <a:custGeom>
              <a:avLst/>
              <a:gdLst/>
              <a:ahLst/>
              <a:cxnLst/>
              <a:rect l="l" t="t" r="r" b="b"/>
              <a:pathLst>
                <a:path w="1392" h="2630" extrusionOk="0">
                  <a:moveTo>
                    <a:pt x="86" y="0"/>
                  </a:moveTo>
                  <a:cubicBezTo>
                    <a:pt x="75" y="0"/>
                    <a:pt x="65" y="2"/>
                    <a:pt x="55" y="7"/>
                  </a:cubicBezTo>
                  <a:cubicBezTo>
                    <a:pt x="19" y="43"/>
                    <a:pt x="1" y="78"/>
                    <a:pt x="19" y="114"/>
                  </a:cubicBezTo>
                  <a:lnTo>
                    <a:pt x="322" y="613"/>
                  </a:lnTo>
                  <a:lnTo>
                    <a:pt x="821" y="1809"/>
                  </a:lnTo>
                  <a:lnTo>
                    <a:pt x="1249" y="2594"/>
                  </a:lnTo>
                  <a:cubicBezTo>
                    <a:pt x="1249" y="2611"/>
                    <a:pt x="1285" y="2629"/>
                    <a:pt x="1303" y="2629"/>
                  </a:cubicBezTo>
                  <a:lnTo>
                    <a:pt x="1339" y="2629"/>
                  </a:lnTo>
                  <a:cubicBezTo>
                    <a:pt x="1375" y="2594"/>
                    <a:pt x="1392" y="2558"/>
                    <a:pt x="1375" y="2522"/>
                  </a:cubicBezTo>
                  <a:lnTo>
                    <a:pt x="964" y="1738"/>
                  </a:lnTo>
                  <a:lnTo>
                    <a:pt x="447" y="561"/>
                  </a:lnTo>
                  <a:lnTo>
                    <a:pt x="162" y="43"/>
                  </a:lnTo>
                  <a:cubicBezTo>
                    <a:pt x="148" y="17"/>
                    <a:pt x="116" y="0"/>
                    <a:pt x="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793;p37">
              <a:extLst>
                <a:ext uri="{FF2B5EF4-FFF2-40B4-BE49-F238E27FC236}">
                  <a16:creationId xmlns:a16="http://schemas.microsoft.com/office/drawing/2014/main" id="{5287F5CC-4C1E-20C6-C34F-F0954E090D58}"/>
                </a:ext>
              </a:extLst>
            </p:cNvPr>
            <p:cNvSpPr/>
            <p:nvPr/>
          </p:nvSpPr>
          <p:spPr>
            <a:xfrm>
              <a:off x="3156566" y="2494283"/>
              <a:ext cx="36503" cy="2711"/>
            </a:xfrm>
            <a:custGeom>
              <a:avLst/>
              <a:gdLst/>
              <a:ahLst/>
              <a:cxnLst/>
              <a:rect l="l" t="t" r="r" b="b"/>
              <a:pathLst>
                <a:path w="2908" h="216" extrusionOk="0">
                  <a:moveTo>
                    <a:pt x="2819" y="1"/>
                  </a:moveTo>
                  <a:lnTo>
                    <a:pt x="72" y="72"/>
                  </a:lnTo>
                  <a:cubicBezTo>
                    <a:pt x="36" y="72"/>
                    <a:pt x="1" y="108"/>
                    <a:pt x="1" y="144"/>
                  </a:cubicBezTo>
                  <a:cubicBezTo>
                    <a:pt x="1" y="196"/>
                    <a:pt x="36" y="215"/>
                    <a:pt x="72" y="215"/>
                  </a:cubicBezTo>
                  <a:lnTo>
                    <a:pt x="2836" y="161"/>
                  </a:lnTo>
                  <a:cubicBezTo>
                    <a:pt x="2871" y="161"/>
                    <a:pt x="2907" y="125"/>
                    <a:pt x="2907" y="72"/>
                  </a:cubicBezTo>
                  <a:cubicBezTo>
                    <a:pt x="2907" y="37"/>
                    <a:pt x="2871" y="1"/>
                    <a:pt x="28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794;p37">
              <a:extLst>
                <a:ext uri="{FF2B5EF4-FFF2-40B4-BE49-F238E27FC236}">
                  <a16:creationId xmlns:a16="http://schemas.microsoft.com/office/drawing/2014/main" id="{8DC3C693-4BDB-7B87-D643-10323217FBEA}"/>
                </a:ext>
              </a:extLst>
            </p:cNvPr>
            <p:cNvSpPr/>
            <p:nvPr/>
          </p:nvSpPr>
          <p:spPr>
            <a:xfrm>
              <a:off x="3136418" y="2453096"/>
              <a:ext cx="3364" cy="29109"/>
            </a:xfrm>
            <a:custGeom>
              <a:avLst/>
              <a:gdLst/>
              <a:ahLst/>
              <a:cxnLst/>
              <a:rect l="l" t="t" r="r" b="b"/>
              <a:pathLst>
                <a:path w="268" h="2319" extrusionOk="0">
                  <a:moveTo>
                    <a:pt x="196" y="0"/>
                  </a:moveTo>
                  <a:cubicBezTo>
                    <a:pt x="143" y="0"/>
                    <a:pt x="125" y="36"/>
                    <a:pt x="125" y="89"/>
                  </a:cubicBezTo>
                  <a:lnTo>
                    <a:pt x="1" y="2229"/>
                  </a:lnTo>
                  <a:cubicBezTo>
                    <a:pt x="1" y="2283"/>
                    <a:pt x="36" y="2319"/>
                    <a:pt x="72" y="2319"/>
                  </a:cubicBezTo>
                  <a:lnTo>
                    <a:pt x="89" y="2319"/>
                  </a:lnTo>
                  <a:cubicBezTo>
                    <a:pt x="125" y="2319"/>
                    <a:pt x="160" y="2283"/>
                    <a:pt x="160" y="2248"/>
                  </a:cubicBezTo>
                  <a:lnTo>
                    <a:pt x="267" y="89"/>
                  </a:lnTo>
                  <a:cubicBezTo>
                    <a:pt x="267" y="53"/>
                    <a:pt x="232" y="17"/>
                    <a:pt x="1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795;p37">
              <a:extLst>
                <a:ext uri="{FF2B5EF4-FFF2-40B4-BE49-F238E27FC236}">
                  <a16:creationId xmlns:a16="http://schemas.microsoft.com/office/drawing/2014/main" id="{E5A32403-FE85-1A49-F3F1-2954AE868C8D}"/>
                </a:ext>
              </a:extLst>
            </p:cNvPr>
            <p:cNvSpPr/>
            <p:nvPr/>
          </p:nvSpPr>
          <p:spPr>
            <a:xfrm>
              <a:off x="3087373" y="2488822"/>
              <a:ext cx="25544" cy="9954"/>
            </a:xfrm>
            <a:custGeom>
              <a:avLst/>
              <a:gdLst/>
              <a:ahLst/>
              <a:cxnLst/>
              <a:rect l="l" t="t" r="r" b="b"/>
              <a:pathLst>
                <a:path w="2035" h="793" extrusionOk="0">
                  <a:moveTo>
                    <a:pt x="80" y="1"/>
                  </a:moveTo>
                  <a:cubicBezTo>
                    <a:pt x="54" y="1"/>
                    <a:pt x="32" y="18"/>
                    <a:pt x="20" y="44"/>
                  </a:cubicBezTo>
                  <a:cubicBezTo>
                    <a:pt x="1" y="79"/>
                    <a:pt x="20" y="132"/>
                    <a:pt x="55" y="151"/>
                  </a:cubicBezTo>
                  <a:lnTo>
                    <a:pt x="1927" y="793"/>
                  </a:lnTo>
                  <a:lnTo>
                    <a:pt x="1946" y="793"/>
                  </a:lnTo>
                  <a:cubicBezTo>
                    <a:pt x="1981" y="793"/>
                    <a:pt x="2017" y="774"/>
                    <a:pt x="2017" y="738"/>
                  </a:cubicBezTo>
                  <a:cubicBezTo>
                    <a:pt x="2034" y="703"/>
                    <a:pt x="2017" y="667"/>
                    <a:pt x="1981" y="650"/>
                  </a:cubicBezTo>
                  <a:lnTo>
                    <a:pt x="108" y="8"/>
                  </a:lnTo>
                  <a:cubicBezTo>
                    <a:pt x="98" y="3"/>
                    <a:pt x="89" y="1"/>
                    <a:pt x="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796;p37">
              <a:extLst>
                <a:ext uri="{FF2B5EF4-FFF2-40B4-BE49-F238E27FC236}">
                  <a16:creationId xmlns:a16="http://schemas.microsoft.com/office/drawing/2014/main" id="{648F409C-F929-E7C0-72F4-91E4863B1E8B}"/>
                </a:ext>
              </a:extLst>
            </p:cNvPr>
            <p:cNvSpPr/>
            <p:nvPr/>
          </p:nvSpPr>
          <p:spPr>
            <a:xfrm>
              <a:off x="3103504" y="2524485"/>
              <a:ext cx="19707" cy="27126"/>
            </a:xfrm>
            <a:custGeom>
              <a:avLst/>
              <a:gdLst/>
              <a:ahLst/>
              <a:cxnLst/>
              <a:rect l="l" t="t" r="r" b="b"/>
              <a:pathLst>
                <a:path w="1570" h="2161" extrusionOk="0">
                  <a:moveTo>
                    <a:pt x="1475" y="1"/>
                  </a:moveTo>
                  <a:cubicBezTo>
                    <a:pt x="1454" y="1"/>
                    <a:pt x="1432" y="16"/>
                    <a:pt x="1410" y="38"/>
                  </a:cubicBezTo>
                  <a:lnTo>
                    <a:pt x="19" y="2035"/>
                  </a:lnTo>
                  <a:cubicBezTo>
                    <a:pt x="0" y="2071"/>
                    <a:pt x="0" y="2125"/>
                    <a:pt x="36" y="2142"/>
                  </a:cubicBezTo>
                  <a:cubicBezTo>
                    <a:pt x="54" y="2161"/>
                    <a:pt x="71" y="2161"/>
                    <a:pt x="90" y="2161"/>
                  </a:cubicBezTo>
                  <a:cubicBezTo>
                    <a:pt x="107" y="2161"/>
                    <a:pt x="126" y="2142"/>
                    <a:pt x="143" y="2125"/>
                  </a:cubicBezTo>
                  <a:lnTo>
                    <a:pt x="1534" y="128"/>
                  </a:lnTo>
                  <a:cubicBezTo>
                    <a:pt x="1570" y="92"/>
                    <a:pt x="1552" y="38"/>
                    <a:pt x="1517" y="21"/>
                  </a:cubicBezTo>
                  <a:cubicBezTo>
                    <a:pt x="1503" y="7"/>
                    <a:pt x="1489" y="1"/>
                    <a:pt x="14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797;p37">
              <a:extLst>
                <a:ext uri="{FF2B5EF4-FFF2-40B4-BE49-F238E27FC236}">
                  <a16:creationId xmlns:a16="http://schemas.microsoft.com/office/drawing/2014/main" id="{44C67CD0-2BDF-F4DB-59EA-8CEC0BDFCB38}"/>
                </a:ext>
              </a:extLst>
            </p:cNvPr>
            <p:cNvSpPr/>
            <p:nvPr/>
          </p:nvSpPr>
          <p:spPr>
            <a:xfrm>
              <a:off x="3107081" y="2474135"/>
              <a:ext cx="60691" cy="57779"/>
            </a:xfrm>
            <a:custGeom>
              <a:avLst/>
              <a:gdLst/>
              <a:ahLst/>
              <a:cxnLst/>
              <a:rect l="l" t="t" r="r" b="b"/>
              <a:pathLst>
                <a:path w="4835" h="4603" extrusionOk="0">
                  <a:moveTo>
                    <a:pt x="2426" y="1"/>
                  </a:moveTo>
                  <a:lnTo>
                    <a:pt x="0" y="1749"/>
                  </a:lnTo>
                  <a:lnTo>
                    <a:pt x="928" y="4602"/>
                  </a:lnTo>
                  <a:lnTo>
                    <a:pt x="3907" y="4602"/>
                  </a:lnTo>
                  <a:lnTo>
                    <a:pt x="4834" y="1749"/>
                  </a:lnTo>
                  <a:lnTo>
                    <a:pt x="242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798;p37">
              <a:extLst>
                <a:ext uri="{FF2B5EF4-FFF2-40B4-BE49-F238E27FC236}">
                  <a16:creationId xmlns:a16="http://schemas.microsoft.com/office/drawing/2014/main" id="{D381AA9B-6B34-F8AB-1E4E-B22A2381ECF9}"/>
                </a:ext>
              </a:extLst>
            </p:cNvPr>
            <p:cNvSpPr/>
            <p:nvPr/>
          </p:nvSpPr>
          <p:spPr>
            <a:xfrm>
              <a:off x="3108424" y="2432044"/>
              <a:ext cx="60691" cy="29335"/>
            </a:xfrm>
            <a:custGeom>
              <a:avLst/>
              <a:gdLst/>
              <a:ahLst/>
              <a:cxnLst/>
              <a:rect l="l" t="t" r="r" b="b"/>
              <a:pathLst>
                <a:path w="4835" h="2337" extrusionOk="0">
                  <a:moveTo>
                    <a:pt x="2319" y="1"/>
                  </a:moveTo>
                  <a:cubicBezTo>
                    <a:pt x="1517" y="1"/>
                    <a:pt x="750" y="161"/>
                    <a:pt x="55" y="429"/>
                  </a:cubicBezTo>
                  <a:lnTo>
                    <a:pt x="0" y="572"/>
                  </a:lnTo>
                  <a:lnTo>
                    <a:pt x="2426" y="2337"/>
                  </a:lnTo>
                  <a:lnTo>
                    <a:pt x="4835" y="572"/>
                  </a:lnTo>
                  <a:lnTo>
                    <a:pt x="4835" y="536"/>
                  </a:lnTo>
                  <a:cubicBezTo>
                    <a:pt x="4067" y="196"/>
                    <a:pt x="3211" y="1"/>
                    <a:pt x="23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799;p37">
              <a:extLst>
                <a:ext uri="{FF2B5EF4-FFF2-40B4-BE49-F238E27FC236}">
                  <a16:creationId xmlns:a16="http://schemas.microsoft.com/office/drawing/2014/main" id="{61CA902A-161C-8173-7D76-67D053AC26EF}"/>
                </a:ext>
              </a:extLst>
            </p:cNvPr>
            <p:cNvSpPr/>
            <p:nvPr/>
          </p:nvSpPr>
          <p:spPr>
            <a:xfrm>
              <a:off x="3061187" y="2456234"/>
              <a:ext cx="32021" cy="57315"/>
            </a:xfrm>
            <a:custGeom>
              <a:avLst/>
              <a:gdLst/>
              <a:ahLst/>
              <a:cxnLst/>
              <a:rect l="l" t="t" r="r" b="b"/>
              <a:pathLst>
                <a:path w="2551" h="4566" extrusionOk="0">
                  <a:moveTo>
                    <a:pt x="1642" y="0"/>
                  </a:moveTo>
                  <a:cubicBezTo>
                    <a:pt x="607" y="1087"/>
                    <a:pt x="1" y="2550"/>
                    <a:pt x="1" y="4155"/>
                  </a:cubicBezTo>
                  <a:lnTo>
                    <a:pt x="1" y="4476"/>
                  </a:lnTo>
                  <a:lnTo>
                    <a:pt x="125" y="4566"/>
                  </a:lnTo>
                  <a:lnTo>
                    <a:pt x="2551" y="2799"/>
                  </a:lnTo>
                  <a:lnTo>
                    <a:pt x="164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800;p37">
              <a:extLst>
                <a:ext uri="{FF2B5EF4-FFF2-40B4-BE49-F238E27FC236}">
                  <a16:creationId xmlns:a16="http://schemas.microsoft.com/office/drawing/2014/main" id="{84B025AB-AEC0-1ABB-9D3A-5C879A5BDF40}"/>
                </a:ext>
              </a:extLst>
            </p:cNvPr>
            <p:cNvSpPr/>
            <p:nvPr/>
          </p:nvSpPr>
          <p:spPr>
            <a:xfrm>
              <a:off x="3070150" y="2544206"/>
              <a:ext cx="49269" cy="37620"/>
            </a:xfrm>
            <a:custGeom>
              <a:avLst/>
              <a:gdLst/>
              <a:ahLst/>
              <a:cxnLst/>
              <a:rect l="l" t="t" r="r" b="b"/>
              <a:pathLst>
                <a:path w="3925" h="2997" extrusionOk="0">
                  <a:moveTo>
                    <a:pt x="18" y="1"/>
                  </a:moveTo>
                  <a:lnTo>
                    <a:pt x="0" y="36"/>
                  </a:lnTo>
                  <a:cubicBezTo>
                    <a:pt x="785" y="1463"/>
                    <a:pt x="2105" y="2552"/>
                    <a:pt x="3710" y="2997"/>
                  </a:cubicBezTo>
                  <a:lnTo>
                    <a:pt x="3924" y="2837"/>
                  </a:lnTo>
                  <a:lnTo>
                    <a:pt x="299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801;p37">
              <a:extLst>
                <a:ext uri="{FF2B5EF4-FFF2-40B4-BE49-F238E27FC236}">
                  <a16:creationId xmlns:a16="http://schemas.microsoft.com/office/drawing/2014/main" id="{43A39099-5FCE-1CD1-4ADE-A44EF63E70D7}"/>
                </a:ext>
              </a:extLst>
            </p:cNvPr>
            <p:cNvSpPr/>
            <p:nvPr/>
          </p:nvSpPr>
          <p:spPr>
            <a:xfrm>
              <a:off x="3150967" y="2546679"/>
              <a:ext cx="50386" cy="36490"/>
            </a:xfrm>
            <a:custGeom>
              <a:avLst/>
              <a:gdLst/>
              <a:ahLst/>
              <a:cxnLst/>
              <a:rect l="l" t="t" r="r" b="b"/>
              <a:pathLst>
                <a:path w="4014" h="2907" extrusionOk="0">
                  <a:moveTo>
                    <a:pt x="928" y="0"/>
                  </a:moveTo>
                  <a:lnTo>
                    <a:pt x="0" y="2835"/>
                  </a:lnTo>
                  <a:lnTo>
                    <a:pt x="107" y="2907"/>
                  </a:lnTo>
                  <a:cubicBezTo>
                    <a:pt x="1731" y="2604"/>
                    <a:pt x="3139" y="1623"/>
                    <a:pt x="4014" y="286"/>
                  </a:cubicBezTo>
                  <a:lnTo>
                    <a:pt x="390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1802;p37">
              <a:extLst>
                <a:ext uri="{FF2B5EF4-FFF2-40B4-BE49-F238E27FC236}">
                  <a16:creationId xmlns:a16="http://schemas.microsoft.com/office/drawing/2014/main" id="{71770DC0-72A1-1459-AD34-948833D61804}"/>
                </a:ext>
              </a:extLst>
            </p:cNvPr>
            <p:cNvSpPr/>
            <p:nvPr/>
          </p:nvSpPr>
          <p:spPr>
            <a:xfrm>
              <a:off x="3181647" y="2459573"/>
              <a:ext cx="32247" cy="57779"/>
            </a:xfrm>
            <a:custGeom>
              <a:avLst/>
              <a:gdLst/>
              <a:ahLst/>
              <a:cxnLst/>
              <a:rect l="l" t="t" r="r" b="b"/>
              <a:pathLst>
                <a:path w="2569" h="4603" extrusionOk="0">
                  <a:moveTo>
                    <a:pt x="928" y="1"/>
                  </a:moveTo>
                  <a:lnTo>
                    <a:pt x="0" y="2854"/>
                  </a:lnTo>
                  <a:lnTo>
                    <a:pt x="2426" y="4602"/>
                  </a:lnTo>
                  <a:lnTo>
                    <a:pt x="2533" y="4531"/>
                  </a:lnTo>
                  <a:cubicBezTo>
                    <a:pt x="2550" y="4317"/>
                    <a:pt x="2569" y="4103"/>
                    <a:pt x="2569" y="3889"/>
                  </a:cubicBezTo>
                  <a:cubicBezTo>
                    <a:pt x="2569" y="2409"/>
                    <a:pt x="2033" y="1054"/>
                    <a:pt x="11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2935661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64" name="Google Shape;164;p19"/>
          <p:cNvSpPr/>
          <p:nvPr/>
        </p:nvSpPr>
        <p:spPr>
          <a:xfrm>
            <a:off x="2755726" y="2137354"/>
            <a:ext cx="792900" cy="7929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chemeClr val="accent5"/>
                </a:solidFill>
                <a:latin typeface="Fira Sans Extra Condensed"/>
                <a:ea typeface="Fira Sans Extra Condensed"/>
                <a:cs typeface="Fira Sans Extra Condensed"/>
                <a:sym typeface="Fira Sans Extra Condensed"/>
              </a:rPr>
              <a:t>3</a:t>
            </a:r>
            <a:endParaRPr sz="3000" b="1">
              <a:solidFill>
                <a:schemeClr val="accent5"/>
              </a:solidFill>
              <a:latin typeface="Fira Sans Extra Condensed"/>
              <a:ea typeface="Fira Sans Extra Condensed"/>
              <a:cs typeface="Fira Sans Extra Condensed"/>
              <a:sym typeface="Fira Sans Extra Condensed"/>
            </a:endParaRPr>
          </a:p>
        </p:txBody>
      </p:sp>
      <p:grpSp>
        <p:nvGrpSpPr>
          <p:cNvPr id="8" name="Group 7">
            <a:extLst>
              <a:ext uri="{FF2B5EF4-FFF2-40B4-BE49-F238E27FC236}">
                <a16:creationId xmlns:a16="http://schemas.microsoft.com/office/drawing/2014/main" id="{326B1745-C96F-5FE9-DA7E-677720439194}"/>
              </a:ext>
            </a:extLst>
          </p:cNvPr>
          <p:cNvGrpSpPr/>
          <p:nvPr/>
        </p:nvGrpSpPr>
        <p:grpSpPr>
          <a:xfrm>
            <a:off x="3745617" y="2032465"/>
            <a:ext cx="2835119" cy="1002678"/>
            <a:chOff x="5595683" y="3781758"/>
            <a:chExt cx="2835119" cy="1002678"/>
          </a:xfrm>
        </p:grpSpPr>
        <p:sp>
          <p:nvSpPr>
            <p:cNvPr id="9" name="Google Shape;157;p19">
              <a:extLst>
                <a:ext uri="{FF2B5EF4-FFF2-40B4-BE49-F238E27FC236}">
                  <a16:creationId xmlns:a16="http://schemas.microsoft.com/office/drawing/2014/main" id="{ECA715D3-7EBC-7F97-A0EF-010546A7C4D1}"/>
                </a:ext>
              </a:extLst>
            </p:cNvPr>
            <p:cNvSpPr txBox="1"/>
            <p:nvPr/>
          </p:nvSpPr>
          <p:spPr>
            <a:xfrm>
              <a:off x="5595691" y="3781758"/>
              <a:ext cx="2475900" cy="239854"/>
            </a:xfrm>
            <a:prstGeom prst="rect">
              <a:avLst/>
            </a:prstGeom>
            <a:noFill/>
            <a:ln>
              <a:noFill/>
            </a:ln>
          </p:spPr>
          <p:txBody>
            <a:bodyPr spcFirstLastPara="1" wrap="square" lIns="0" tIns="91425" rIns="0" bIns="91425" anchor="ctr" anchorCtr="0">
              <a:noAutofit/>
            </a:bodyPr>
            <a:lstStyle/>
            <a:p>
              <a:pPr marL="0" lvl="0" indent="0" algn="l" rtl="0">
                <a:spcBef>
                  <a:spcPts val="0"/>
                </a:spcBef>
                <a:spcAft>
                  <a:spcPts val="0"/>
                </a:spcAft>
                <a:buNone/>
              </a:pPr>
              <a:r>
                <a:rPr lang="en-US" sz="1800" b="1">
                  <a:solidFill>
                    <a:srgbClr val="000000"/>
                  </a:solidFill>
                  <a:latin typeface="Fira Sans Extra Condensed SemiBold"/>
                  <a:ea typeface="Fira Sans Extra Condensed SemiBold"/>
                  <a:cs typeface="Fira Sans Extra Condensed SemiBold"/>
                  <a:sym typeface="Fira Sans Extra Condensed SemiBold"/>
                </a:rPr>
                <a:t>Poor transfer policy</a:t>
              </a:r>
              <a:endParaRPr sz="1800" b="1">
                <a:solidFill>
                  <a:srgbClr val="000000"/>
                </a:solidFill>
                <a:latin typeface="Fira Sans Extra Condensed SemiBold"/>
                <a:ea typeface="Fira Sans Extra Condensed SemiBold"/>
                <a:cs typeface="Fira Sans Extra Condensed SemiBold"/>
                <a:sym typeface="Fira Sans Extra Condensed SemiBold"/>
              </a:endParaRPr>
            </a:p>
          </p:txBody>
        </p:sp>
        <p:sp>
          <p:nvSpPr>
            <p:cNvPr id="10" name="Google Shape;158;p19">
              <a:extLst>
                <a:ext uri="{FF2B5EF4-FFF2-40B4-BE49-F238E27FC236}">
                  <a16:creationId xmlns:a16="http://schemas.microsoft.com/office/drawing/2014/main" id="{E05A327D-A689-E768-7AF4-6D941F28148F}"/>
                </a:ext>
              </a:extLst>
            </p:cNvPr>
            <p:cNvSpPr txBox="1"/>
            <p:nvPr/>
          </p:nvSpPr>
          <p:spPr>
            <a:xfrm>
              <a:off x="5595683" y="4081371"/>
              <a:ext cx="2835119" cy="703065"/>
            </a:xfrm>
            <a:prstGeom prst="rect">
              <a:avLst/>
            </a:prstGeom>
            <a:noFill/>
            <a:ln>
              <a:noFill/>
            </a:ln>
          </p:spPr>
          <p:txBody>
            <a:bodyPr spcFirstLastPara="1" wrap="square" lIns="0" tIns="91425" rIns="0" bIns="91425" anchor="ctr" anchorCtr="0">
              <a:noAutofit/>
            </a:bodyPr>
            <a:lstStyle/>
            <a:p>
              <a:pPr marL="0" lvl="0" indent="0" algn="l" rtl="0">
                <a:spcBef>
                  <a:spcPts val="0"/>
                </a:spcBef>
                <a:spcAft>
                  <a:spcPts val="0"/>
                </a:spcAft>
                <a:buClr>
                  <a:srgbClr val="000000"/>
                </a:buClr>
                <a:buSzPts val="1100"/>
                <a:buFont typeface="Arial"/>
                <a:buNone/>
              </a:pPr>
              <a:r>
                <a:rPr lang="en" sz="1200">
                  <a:latin typeface="Roboto"/>
                  <a:ea typeface="Roboto"/>
                  <a:cs typeface="Roboto"/>
                  <a:sym typeface="Roboto"/>
                </a:rPr>
                <a:t>Over the past few years, Manchester United has been </a:t>
              </a:r>
              <a:r>
                <a:rPr lang="en" sz="1200" err="1">
                  <a:latin typeface="Roboto"/>
                  <a:ea typeface="Roboto"/>
                  <a:cs typeface="Roboto"/>
                  <a:sym typeface="Roboto"/>
                </a:rPr>
                <a:t>critici</a:t>
              </a:r>
              <a:r>
                <a:rPr lang="en-SG" sz="1200">
                  <a:latin typeface="Roboto"/>
                  <a:ea typeface="Roboto"/>
                  <a:cs typeface="Roboto"/>
                  <a:sym typeface="Roboto"/>
                </a:rPr>
                <a:t>s</a:t>
              </a:r>
              <a:r>
                <a:rPr lang="en" sz="1200">
                  <a:latin typeface="Roboto"/>
                  <a:ea typeface="Roboto"/>
                  <a:cs typeface="Roboto"/>
                  <a:sym typeface="Roboto"/>
                </a:rPr>
                <a:t>ed for leaving deadwood in the team and paying excessively high transfer fees for players</a:t>
              </a:r>
              <a:endParaRPr sz="1200">
                <a:solidFill>
                  <a:srgbClr val="000000"/>
                </a:solidFill>
                <a:latin typeface="Roboto"/>
                <a:ea typeface="Roboto"/>
                <a:cs typeface="Roboto"/>
                <a:sym typeface="Roboto"/>
              </a:endParaRPr>
            </a:p>
          </p:txBody>
        </p:sp>
      </p:grpSp>
    </p:spTree>
    <p:extLst>
      <p:ext uri="{BB962C8B-B14F-4D97-AF65-F5344CB8AC3E}">
        <p14:creationId xmlns:p14="http://schemas.microsoft.com/office/powerpoint/2010/main" val="287521957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grpSp>
        <p:nvGrpSpPr>
          <p:cNvPr id="156" name="Google Shape;156;p19"/>
          <p:cNvGrpSpPr/>
          <p:nvPr/>
        </p:nvGrpSpPr>
        <p:grpSpPr>
          <a:xfrm>
            <a:off x="3779411" y="2145161"/>
            <a:ext cx="2602800" cy="785094"/>
            <a:chOff x="5595685" y="3781760"/>
            <a:chExt cx="2602800" cy="853179"/>
          </a:xfrm>
        </p:grpSpPr>
        <p:sp>
          <p:nvSpPr>
            <p:cNvPr id="157" name="Google Shape;157;p19"/>
            <p:cNvSpPr txBox="1"/>
            <p:nvPr/>
          </p:nvSpPr>
          <p:spPr>
            <a:xfrm>
              <a:off x="5595691" y="3781760"/>
              <a:ext cx="2475900" cy="200400"/>
            </a:xfrm>
            <a:prstGeom prst="rect">
              <a:avLst/>
            </a:prstGeom>
            <a:noFill/>
            <a:ln>
              <a:noFill/>
            </a:ln>
          </p:spPr>
          <p:txBody>
            <a:bodyPr spcFirstLastPara="1" wrap="square" lIns="0" tIns="91425" rIns="0" bIns="91425" anchor="ctr" anchorCtr="0">
              <a:noAutofit/>
            </a:bodyPr>
            <a:lstStyle/>
            <a:p>
              <a:pPr marL="0" lvl="0" indent="0" algn="l" rtl="0">
                <a:spcBef>
                  <a:spcPts val="0"/>
                </a:spcBef>
                <a:spcAft>
                  <a:spcPts val="0"/>
                </a:spcAft>
                <a:buNone/>
              </a:pPr>
              <a:r>
                <a:rPr lang="en-US" sz="1800" b="1">
                  <a:solidFill>
                    <a:srgbClr val="000000"/>
                  </a:solidFill>
                  <a:latin typeface="Fira Sans Extra Condensed SemiBold"/>
                  <a:ea typeface="Fira Sans Extra Condensed SemiBold"/>
                  <a:cs typeface="Fira Sans Extra Condensed SemiBold"/>
                  <a:sym typeface="Fira Sans Extra Condensed SemiBold"/>
                </a:rPr>
                <a:t>Problem Statement</a:t>
              </a:r>
              <a:endParaRPr sz="1800" b="1">
                <a:solidFill>
                  <a:srgbClr val="000000"/>
                </a:solidFill>
                <a:latin typeface="Fira Sans Extra Condensed SemiBold"/>
                <a:ea typeface="Fira Sans Extra Condensed SemiBold"/>
                <a:cs typeface="Fira Sans Extra Condensed SemiBold"/>
                <a:sym typeface="Fira Sans Extra Condensed SemiBold"/>
              </a:endParaRPr>
            </a:p>
          </p:txBody>
        </p:sp>
        <p:sp>
          <p:nvSpPr>
            <p:cNvPr id="158" name="Google Shape;158;p19"/>
            <p:cNvSpPr txBox="1"/>
            <p:nvPr/>
          </p:nvSpPr>
          <p:spPr>
            <a:xfrm>
              <a:off x="5595685" y="4192739"/>
              <a:ext cx="2602800" cy="442200"/>
            </a:xfrm>
            <a:prstGeom prst="rect">
              <a:avLst/>
            </a:prstGeom>
            <a:noFill/>
            <a:ln>
              <a:noFill/>
            </a:ln>
          </p:spPr>
          <p:txBody>
            <a:bodyPr spcFirstLastPara="1" wrap="square" lIns="0" tIns="91425" rIns="0" bIns="91425" anchor="ctr" anchorCtr="0">
              <a:noAutofit/>
            </a:bodyPr>
            <a:lstStyle/>
            <a:p>
              <a:pPr marL="0" lvl="0" indent="0" algn="l" rtl="0">
                <a:spcBef>
                  <a:spcPts val="0"/>
                </a:spcBef>
                <a:spcAft>
                  <a:spcPts val="0"/>
                </a:spcAft>
                <a:buClr>
                  <a:srgbClr val="000000"/>
                </a:buClr>
                <a:buSzPts val="1100"/>
                <a:buFont typeface="Arial"/>
                <a:buNone/>
              </a:pPr>
              <a:r>
                <a:rPr lang="en-US" sz="1200">
                  <a:latin typeface="Roboto"/>
                  <a:ea typeface="Roboto"/>
                  <a:cs typeface="Roboto"/>
                  <a:sym typeface="Roboto"/>
                </a:rPr>
                <a:t>How can Manchester United </a:t>
              </a:r>
              <a:r>
                <a:rPr lang="en-US" sz="1200" b="1" u="sng">
                  <a:latin typeface="Roboto"/>
                  <a:ea typeface="Roboto"/>
                  <a:cs typeface="Roboto"/>
                  <a:sym typeface="Roboto"/>
                </a:rPr>
                <a:t>better </a:t>
              </a:r>
              <a:r>
                <a:rPr lang="en-US" sz="1200" b="1" u="sng" err="1">
                  <a:latin typeface="Roboto"/>
                  <a:ea typeface="Roboto"/>
                  <a:cs typeface="Roboto"/>
                  <a:sym typeface="Roboto"/>
                </a:rPr>
                <a:t>optimise</a:t>
              </a:r>
              <a:r>
                <a:rPr lang="en-US" sz="1200">
                  <a:latin typeface="Roboto"/>
                  <a:ea typeface="Roboto"/>
                  <a:cs typeface="Roboto"/>
                  <a:sym typeface="Roboto"/>
                </a:rPr>
                <a:t> its </a:t>
              </a:r>
              <a:r>
                <a:rPr lang="en-US" sz="1200" b="1" u="sng">
                  <a:latin typeface="Roboto"/>
                  <a:ea typeface="Roboto"/>
                  <a:cs typeface="Roboto"/>
                  <a:sym typeface="Roboto"/>
                </a:rPr>
                <a:t>transfer strategy</a:t>
              </a:r>
              <a:r>
                <a:rPr lang="en-US" sz="1200">
                  <a:latin typeface="Roboto"/>
                  <a:ea typeface="Roboto"/>
                  <a:cs typeface="Roboto"/>
                  <a:sym typeface="Roboto"/>
                </a:rPr>
                <a:t> to improve the team performance?</a:t>
              </a:r>
              <a:endParaRPr sz="1200">
                <a:solidFill>
                  <a:srgbClr val="000000"/>
                </a:solidFill>
                <a:latin typeface="Roboto"/>
                <a:ea typeface="Roboto"/>
                <a:cs typeface="Roboto"/>
                <a:sym typeface="Roboto"/>
              </a:endParaRPr>
            </a:p>
          </p:txBody>
        </p:sp>
      </p:grpSp>
      <p:sp>
        <p:nvSpPr>
          <p:cNvPr id="164" name="Google Shape;164;p19"/>
          <p:cNvSpPr/>
          <p:nvPr/>
        </p:nvSpPr>
        <p:spPr>
          <a:xfrm>
            <a:off x="2755726" y="2137354"/>
            <a:ext cx="792900" cy="7929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chemeClr val="accent5"/>
                </a:solidFill>
                <a:latin typeface="Fira Sans Extra Condensed"/>
                <a:ea typeface="Fira Sans Extra Condensed"/>
                <a:cs typeface="Fira Sans Extra Condensed"/>
                <a:sym typeface="Fira Sans Extra Condensed"/>
              </a:rPr>
              <a:t>3</a:t>
            </a:r>
            <a:endParaRPr sz="3000" b="1">
              <a:solidFill>
                <a:schemeClr val="accent5"/>
              </a:solidFill>
              <a:latin typeface="Fira Sans Extra Condensed"/>
              <a:ea typeface="Fira Sans Extra Condensed"/>
              <a:cs typeface="Fira Sans Extra Condensed"/>
              <a:sym typeface="Fira Sans Extra Condensed"/>
            </a:endParaRPr>
          </a:p>
        </p:txBody>
      </p:sp>
      <p:sp>
        <p:nvSpPr>
          <p:cNvPr id="2" name="TextBox 1">
            <a:extLst>
              <a:ext uri="{FF2B5EF4-FFF2-40B4-BE49-F238E27FC236}">
                <a16:creationId xmlns:a16="http://schemas.microsoft.com/office/drawing/2014/main" id="{F9839E3F-AAD0-9BD8-9164-337BDF7AC8A9}"/>
              </a:ext>
            </a:extLst>
          </p:cNvPr>
          <p:cNvSpPr txBox="1"/>
          <p:nvPr/>
        </p:nvSpPr>
        <p:spPr>
          <a:xfrm rot="21379528">
            <a:off x="-3961505" y="413869"/>
            <a:ext cx="5423769" cy="769441"/>
          </a:xfrm>
          <a:prstGeom prst="rect">
            <a:avLst/>
          </a:prstGeom>
          <a:noFill/>
        </p:spPr>
        <p:txBody>
          <a:bodyPr wrap="square" rtlCol="0">
            <a:spAutoFit/>
          </a:bodyPr>
          <a:lstStyle/>
          <a:p>
            <a:r>
              <a:rPr lang="en-US" sz="4400" b="1">
                <a:latin typeface="Fira Sans" panose="020B0503050000020004" pitchFamily="34" charset="0"/>
              </a:rPr>
              <a:t>Data Science?</a:t>
            </a:r>
          </a:p>
        </p:txBody>
      </p:sp>
      <p:sp>
        <p:nvSpPr>
          <p:cNvPr id="3" name="TextBox 2">
            <a:extLst>
              <a:ext uri="{FF2B5EF4-FFF2-40B4-BE49-F238E27FC236}">
                <a16:creationId xmlns:a16="http://schemas.microsoft.com/office/drawing/2014/main" id="{57CBAFCA-C961-12A6-CB92-26598E2BC155}"/>
              </a:ext>
            </a:extLst>
          </p:cNvPr>
          <p:cNvSpPr txBox="1"/>
          <p:nvPr/>
        </p:nvSpPr>
        <p:spPr>
          <a:xfrm rot="468481">
            <a:off x="9368346" y="453723"/>
            <a:ext cx="5423769" cy="769441"/>
          </a:xfrm>
          <a:prstGeom prst="rect">
            <a:avLst/>
          </a:prstGeom>
          <a:noFill/>
        </p:spPr>
        <p:txBody>
          <a:bodyPr wrap="square" rtlCol="0">
            <a:spAutoFit/>
          </a:bodyPr>
          <a:lstStyle/>
          <a:p>
            <a:r>
              <a:rPr lang="en-US" sz="4400" b="1">
                <a:latin typeface="Fira Sans" panose="020B0503050000020004" pitchFamily="34" charset="0"/>
              </a:rPr>
              <a:t>Machine Learning?</a:t>
            </a:r>
          </a:p>
        </p:txBody>
      </p:sp>
      <p:sp>
        <p:nvSpPr>
          <p:cNvPr id="4" name="TextBox 3">
            <a:extLst>
              <a:ext uri="{FF2B5EF4-FFF2-40B4-BE49-F238E27FC236}">
                <a16:creationId xmlns:a16="http://schemas.microsoft.com/office/drawing/2014/main" id="{A67B5B26-CB98-3D2A-B746-AC997002531C}"/>
              </a:ext>
            </a:extLst>
          </p:cNvPr>
          <p:cNvSpPr txBox="1"/>
          <p:nvPr/>
        </p:nvSpPr>
        <p:spPr>
          <a:xfrm rot="353752">
            <a:off x="388559" y="5571191"/>
            <a:ext cx="8366881" cy="769441"/>
          </a:xfrm>
          <a:prstGeom prst="rect">
            <a:avLst/>
          </a:prstGeom>
          <a:noFill/>
        </p:spPr>
        <p:txBody>
          <a:bodyPr wrap="square" rtlCol="0">
            <a:spAutoFit/>
          </a:bodyPr>
          <a:lstStyle/>
          <a:p>
            <a:r>
              <a:rPr lang="en-US" sz="4400" b="1">
                <a:latin typeface="Fira Sans" panose="020B0503050000020004" pitchFamily="34" charset="0"/>
              </a:rPr>
              <a:t>Exploratory Data Analysis?</a:t>
            </a:r>
          </a:p>
        </p:txBody>
      </p:sp>
    </p:spTree>
    <p:extLst>
      <p:ext uri="{BB962C8B-B14F-4D97-AF65-F5344CB8AC3E}">
        <p14:creationId xmlns:p14="http://schemas.microsoft.com/office/powerpoint/2010/main" val="412759605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4" name="TextBox 3">
            <a:extLst>
              <a:ext uri="{FF2B5EF4-FFF2-40B4-BE49-F238E27FC236}">
                <a16:creationId xmlns:a16="http://schemas.microsoft.com/office/drawing/2014/main" id="{B7FA9675-F691-16A7-5178-57113C93B319}"/>
              </a:ext>
            </a:extLst>
          </p:cNvPr>
          <p:cNvSpPr txBox="1"/>
          <p:nvPr/>
        </p:nvSpPr>
        <p:spPr>
          <a:xfrm rot="21379528">
            <a:off x="-250117" y="413869"/>
            <a:ext cx="5423769" cy="769441"/>
          </a:xfrm>
          <a:prstGeom prst="rect">
            <a:avLst/>
          </a:prstGeom>
          <a:noFill/>
        </p:spPr>
        <p:txBody>
          <a:bodyPr wrap="square" rtlCol="0">
            <a:spAutoFit/>
          </a:bodyPr>
          <a:lstStyle/>
          <a:p>
            <a:r>
              <a:rPr lang="en-US" sz="4400" b="1">
                <a:latin typeface="Fira Sans" panose="020B0503050000020004" pitchFamily="34" charset="0"/>
              </a:rPr>
              <a:t>Data Science?</a:t>
            </a:r>
          </a:p>
        </p:txBody>
      </p:sp>
      <p:sp>
        <p:nvSpPr>
          <p:cNvPr id="5" name="TextBox 4">
            <a:extLst>
              <a:ext uri="{FF2B5EF4-FFF2-40B4-BE49-F238E27FC236}">
                <a16:creationId xmlns:a16="http://schemas.microsoft.com/office/drawing/2014/main" id="{E06D0324-A10B-3BE2-89A2-9FE84B003A37}"/>
              </a:ext>
            </a:extLst>
          </p:cNvPr>
          <p:cNvSpPr txBox="1"/>
          <p:nvPr/>
        </p:nvSpPr>
        <p:spPr>
          <a:xfrm rot="468481">
            <a:off x="4373464" y="453723"/>
            <a:ext cx="5423769" cy="769441"/>
          </a:xfrm>
          <a:prstGeom prst="rect">
            <a:avLst/>
          </a:prstGeom>
          <a:noFill/>
        </p:spPr>
        <p:txBody>
          <a:bodyPr wrap="square" rtlCol="0">
            <a:spAutoFit/>
          </a:bodyPr>
          <a:lstStyle/>
          <a:p>
            <a:r>
              <a:rPr lang="en-US" sz="4400" b="1">
                <a:latin typeface="Fira Sans" panose="020B0503050000020004" pitchFamily="34" charset="0"/>
              </a:rPr>
              <a:t>Machine Learning?</a:t>
            </a:r>
          </a:p>
        </p:txBody>
      </p:sp>
      <p:sp>
        <p:nvSpPr>
          <p:cNvPr id="6" name="TextBox 5">
            <a:extLst>
              <a:ext uri="{FF2B5EF4-FFF2-40B4-BE49-F238E27FC236}">
                <a16:creationId xmlns:a16="http://schemas.microsoft.com/office/drawing/2014/main" id="{5C55DE63-8AA6-1010-D505-3EF6D3E6B527}"/>
              </a:ext>
            </a:extLst>
          </p:cNvPr>
          <p:cNvSpPr txBox="1"/>
          <p:nvPr/>
        </p:nvSpPr>
        <p:spPr>
          <a:xfrm rot="353752">
            <a:off x="388559" y="4357932"/>
            <a:ext cx="8366881" cy="769441"/>
          </a:xfrm>
          <a:prstGeom prst="rect">
            <a:avLst/>
          </a:prstGeom>
          <a:noFill/>
        </p:spPr>
        <p:txBody>
          <a:bodyPr wrap="square" rtlCol="0">
            <a:spAutoFit/>
          </a:bodyPr>
          <a:lstStyle/>
          <a:p>
            <a:r>
              <a:rPr lang="en-US" sz="4400" b="1">
                <a:latin typeface="Fira Sans" panose="020B0503050000020004" pitchFamily="34" charset="0"/>
              </a:rPr>
              <a:t>Exploratory Data Analysis?</a:t>
            </a:r>
          </a:p>
        </p:txBody>
      </p:sp>
      <p:sp>
        <p:nvSpPr>
          <p:cNvPr id="12" name="Google Shape;164;p19">
            <a:extLst>
              <a:ext uri="{FF2B5EF4-FFF2-40B4-BE49-F238E27FC236}">
                <a16:creationId xmlns:a16="http://schemas.microsoft.com/office/drawing/2014/main" id="{E5F7A18D-9901-6F56-E992-7CB6B6109220}"/>
              </a:ext>
            </a:extLst>
          </p:cNvPr>
          <p:cNvSpPr/>
          <p:nvPr/>
        </p:nvSpPr>
        <p:spPr>
          <a:xfrm>
            <a:off x="2755726" y="2137354"/>
            <a:ext cx="792900" cy="7929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chemeClr val="accent5"/>
                </a:solidFill>
                <a:latin typeface="Fira Sans Extra Condensed"/>
                <a:ea typeface="Fira Sans Extra Condensed"/>
                <a:cs typeface="Fira Sans Extra Condensed"/>
                <a:sym typeface="Fira Sans Extra Condensed"/>
              </a:rPr>
              <a:t>3</a:t>
            </a:r>
            <a:endParaRPr sz="3000" b="1">
              <a:solidFill>
                <a:schemeClr val="accent5"/>
              </a:solidFill>
              <a:latin typeface="Fira Sans Extra Condensed"/>
              <a:ea typeface="Fira Sans Extra Condensed"/>
              <a:cs typeface="Fira Sans Extra Condensed"/>
              <a:sym typeface="Fira Sans Extra Condensed"/>
            </a:endParaRPr>
          </a:p>
        </p:txBody>
      </p:sp>
      <p:grpSp>
        <p:nvGrpSpPr>
          <p:cNvPr id="13" name="Google Shape;156;p19">
            <a:extLst>
              <a:ext uri="{FF2B5EF4-FFF2-40B4-BE49-F238E27FC236}">
                <a16:creationId xmlns:a16="http://schemas.microsoft.com/office/drawing/2014/main" id="{3F63AA57-17B8-2094-5A4C-1765C1495CE7}"/>
              </a:ext>
            </a:extLst>
          </p:cNvPr>
          <p:cNvGrpSpPr/>
          <p:nvPr/>
        </p:nvGrpSpPr>
        <p:grpSpPr>
          <a:xfrm>
            <a:off x="3779411" y="2145161"/>
            <a:ext cx="2602800" cy="785094"/>
            <a:chOff x="5595685" y="3781760"/>
            <a:chExt cx="2602800" cy="853179"/>
          </a:xfrm>
        </p:grpSpPr>
        <p:sp>
          <p:nvSpPr>
            <p:cNvPr id="14" name="Google Shape;157;p19">
              <a:extLst>
                <a:ext uri="{FF2B5EF4-FFF2-40B4-BE49-F238E27FC236}">
                  <a16:creationId xmlns:a16="http://schemas.microsoft.com/office/drawing/2014/main" id="{A5848F5F-EA20-1041-6D8E-E06E14FDD6FE}"/>
                </a:ext>
              </a:extLst>
            </p:cNvPr>
            <p:cNvSpPr txBox="1"/>
            <p:nvPr/>
          </p:nvSpPr>
          <p:spPr>
            <a:xfrm>
              <a:off x="5595691" y="3781760"/>
              <a:ext cx="2475900" cy="200400"/>
            </a:xfrm>
            <a:prstGeom prst="rect">
              <a:avLst/>
            </a:prstGeom>
            <a:noFill/>
            <a:ln>
              <a:noFill/>
            </a:ln>
          </p:spPr>
          <p:txBody>
            <a:bodyPr spcFirstLastPara="1" wrap="square" lIns="0" tIns="91425" rIns="0" bIns="91425" anchor="ctr" anchorCtr="0">
              <a:noAutofit/>
            </a:bodyPr>
            <a:lstStyle/>
            <a:p>
              <a:pPr marL="0" lvl="0" indent="0" algn="l" rtl="0">
                <a:spcBef>
                  <a:spcPts val="0"/>
                </a:spcBef>
                <a:spcAft>
                  <a:spcPts val="0"/>
                </a:spcAft>
                <a:buNone/>
              </a:pPr>
              <a:r>
                <a:rPr lang="en-US" sz="1800" b="1">
                  <a:solidFill>
                    <a:srgbClr val="000000"/>
                  </a:solidFill>
                  <a:latin typeface="Fira Sans Extra Condensed SemiBold"/>
                  <a:ea typeface="Fira Sans Extra Condensed SemiBold"/>
                  <a:cs typeface="Fira Sans Extra Condensed SemiBold"/>
                  <a:sym typeface="Fira Sans Extra Condensed SemiBold"/>
                </a:rPr>
                <a:t>Problem Statement</a:t>
              </a:r>
              <a:endParaRPr sz="1800" b="1">
                <a:solidFill>
                  <a:srgbClr val="000000"/>
                </a:solidFill>
                <a:latin typeface="Fira Sans Extra Condensed SemiBold"/>
                <a:ea typeface="Fira Sans Extra Condensed SemiBold"/>
                <a:cs typeface="Fira Sans Extra Condensed SemiBold"/>
                <a:sym typeface="Fira Sans Extra Condensed SemiBold"/>
              </a:endParaRPr>
            </a:p>
          </p:txBody>
        </p:sp>
        <p:sp>
          <p:nvSpPr>
            <p:cNvPr id="15" name="Google Shape;158;p19">
              <a:extLst>
                <a:ext uri="{FF2B5EF4-FFF2-40B4-BE49-F238E27FC236}">
                  <a16:creationId xmlns:a16="http://schemas.microsoft.com/office/drawing/2014/main" id="{0B818D66-8FD4-4C5A-2536-757F8B8E9269}"/>
                </a:ext>
              </a:extLst>
            </p:cNvPr>
            <p:cNvSpPr txBox="1"/>
            <p:nvPr/>
          </p:nvSpPr>
          <p:spPr>
            <a:xfrm>
              <a:off x="5595685" y="4192739"/>
              <a:ext cx="2602800" cy="442200"/>
            </a:xfrm>
            <a:prstGeom prst="rect">
              <a:avLst/>
            </a:prstGeom>
            <a:noFill/>
            <a:ln>
              <a:noFill/>
            </a:ln>
          </p:spPr>
          <p:txBody>
            <a:bodyPr spcFirstLastPara="1" wrap="square" lIns="0" tIns="91425" rIns="0" bIns="91425" anchor="ctr" anchorCtr="0">
              <a:noAutofit/>
            </a:bodyPr>
            <a:lstStyle/>
            <a:p>
              <a:pPr marL="0" lvl="0" indent="0" algn="l" rtl="0">
                <a:spcBef>
                  <a:spcPts val="0"/>
                </a:spcBef>
                <a:spcAft>
                  <a:spcPts val="0"/>
                </a:spcAft>
                <a:buClr>
                  <a:srgbClr val="000000"/>
                </a:buClr>
                <a:buSzPts val="1100"/>
                <a:buFont typeface="Arial"/>
                <a:buNone/>
              </a:pPr>
              <a:r>
                <a:rPr lang="en-US" sz="1200">
                  <a:latin typeface="Roboto"/>
                  <a:ea typeface="Roboto"/>
                  <a:cs typeface="Roboto"/>
                  <a:sym typeface="Roboto"/>
                </a:rPr>
                <a:t>How can Manchester United </a:t>
              </a:r>
              <a:r>
                <a:rPr lang="en-US" sz="1200" b="1" u="sng">
                  <a:latin typeface="Roboto"/>
                  <a:ea typeface="Roboto"/>
                  <a:cs typeface="Roboto"/>
                  <a:sym typeface="Roboto"/>
                </a:rPr>
                <a:t>better </a:t>
              </a:r>
              <a:r>
                <a:rPr lang="en-US" sz="1200" b="1" u="sng" err="1">
                  <a:latin typeface="Roboto"/>
                  <a:ea typeface="Roboto"/>
                  <a:cs typeface="Roboto"/>
                  <a:sym typeface="Roboto"/>
                </a:rPr>
                <a:t>optimise</a:t>
              </a:r>
              <a:r>
                <a:rPr lang="en-US" sz="1200">
                  <a:latin typeface="Roboto"/>
                  <a:ea typeface="Roboto"/>
                  <a:cs typeface="Roboto"/>
                  <a:sym typeface="Roboto"/>
                </a:rPr>
                <a:t> its </a:t>
              </a:r>
              <a:r>
                <a:rPr lang="en-US" sz="1200" b="1" u="sng">
                  <a:latin typeface="Roboto"/>
                  <a:ea typeface="Roboto"/>
                  <a:cs typeface="Roboto"/>
                  <a:sym typeface="Roboto"/>
                </a:rPr>
                <a:t>transfer strategy</a:t>
              </a:r>
              <a:r>
                <a:rPr lang="en-US" sz="1200">
                  <a:latin typeface="Roboto"/>
                  <a:ea typeface="Roboto"/>
                  <a:cs typeface="Roboto"/>
                  <a:sym typeface="Roboto"/>
                </a:rPr>
                <a:t> to improve the team performance?</a:t>
              </a:r>
              <a:endParaRPr sz="1200">
                <a:solidFill>
                  <a:srgbClr val="000000"/>
                </a:solidFill>
                <a:latin typeface="Roboto"/>
                <a:ea typeface="Roboto"/>
                <a:cs typeface="Roboto"/>
                <a:sym typeface="Roboto"/>
              </a:endParaRPr>
            </a:p>
          </p:txBody>
        </p:sp>
      </p:grpSp>
    </p:spTree>
    <p:extLst>
      <p:ext uri="{BB962C8B-B14F-4D97-AF65-F5344CB8AC3E}">
        <p14:creationId xmlns:p14="http://schemas.microsoft.com/office/powerpoint/2010/main" val="274187466"/>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theme/theme1.xml><?xml version="1.0" encoding="utf-8"?>
<a:theme xmlns:a="http://schemas.openxmlformats.org/drawingml/2006/main" name="Soccer Infographics by Slidesgo">
  <a:themeElements>
    <a:clrScheme name="Simple Light">
      <a:dk1>
        <a:srgbClr val="000000"/>
      </a:dk1>
      <a:lt1>
        <a:srgbClr val="49BA49"/>
      </a:lt1>
      <a:dk2>
        <a:srgbClr val="F9D93D"/>
      </a:dk2>
      <a:lt2>
        <a:srgbClr val="FFAB6D"/>
      </a:lt2>
      <a:accent1>
        <a:srgbClr val="E8E3D9"/>
      </a:accent1>
      <a:accent2>
        <a:srgbClr val="CC0000"/>
      </a:accent2>
      <a:accent3>
        <a:srgbClr val="8A4F07"/>
      </a:accent3>
      <a:accent4>
        <a:srgbClr val="EFEFEF"/>
      </a:accent4>
      <a:accent5>
        <a:srgbClr val="FFFFFF"/>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4154</Words>
  <Application>Microsoft Macintosh PowerPoint</Application>
  <PresentationFormat>On-screen Show (16:9)</PresentationFormat>
  <Paragraphs>700</Paragraphs>
  <Slides>63</Slides>
  <Notes>59</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63</vt:i4>
      </vt:variant>
    </vt:vector>
  </HeadingPairs>
  <TitlesOfParts>
    <vt:vector size="73" baseType="lpstr">
      <vt:lpstr>Wingdings</vt:lpstr>
      <vt:lpstr>Hammersmith One</vt:lpstr>
      <vt:lpstr>Fira Sans Extra Condensed</vt:lpstr>
      <vt:lpstr>Fira Sans Extra Condensed SemiBold</vt:lpstr>
      <vt:lpstr>Arial</vt:lpstr>
      <vt:lpstr>Söhne</vt:lpstr>
      <vt:lpstr>Roboto</vt:lpstr>
      <vt:lpstr>Fira Sans</vt:lpstr>
      <vt:lpstr>Cambria Math</vt:lpstr>
      <vt:lpstr>Soccer Infographics by Slidesgo</vt:lpstr>
      <vt:lpstr>PowerPoint Presentation</vt:lpstr>
      <vt:lpstr>Agenda</vt:lpstr>
      <vt:lpstr>Problem Identification Motivations | Problem Statement</vt:lpstr>
      <vt:lpstr>Ever since Manchester United’s last Premier League win in 2012/13...</vt:lpstr>
      <vt:lpstr>PowerPoint Presentation</vt:lpstr>
      <vt:lpstr>Reasons for Manchester United’s poor performances</vt:lpstr>
      <vt:lpstr>PowerPoint Presentation</vt:lpstr>
      <vt:lpstr>PowerPoint Presentation</vt:lpstr>
      <vt:lpstr>PowerPoint Presentation</vt:lpstr>
      <vt:lpstr>PowerPoint Presentation</vt:lpstr>
      <vt:lpstr>Data Preparation Data-Gathering | Pre-Processing</vt:lpstr>
      <vt:lpstr>Dataset Formulation</vt:lpstr>
      <vt:lpstr>Player Valuation</vt:lpstr>
      <vt:lpstr>Player Valuation</vt:lpstr>
      <vt:lpstr>Player Valuation</vt:lpstr>
      <vt:lpstr>Player Valuation</vt:lpstr>
      <vt:lpstr>Anomaly Detection</vt:lpstr>
      <vt:lpstr>Anomaly Detection</vt:lpstr>
      <vt:lpstr>PowerPoint Presentation</vt:lpstr>
      <vt:lpstr>Univariate Analysis of Player Valuation</vt:lpstr>
      <vt:lpstr>Univariate Analysis of Player Valuation</vt:lpstr>
      <vt:lpstr>Univariate Analysis of Player Valuation</vt:lpstr>
      <vt:lpstr>Multi-variate Analysis of Player Valuation </vt:lpstr>
      <vt:lpstr>Correlation between Price and Age</vt:lpstr>
      <vt:lpstr>Correlation between Price and Mins played</vt:lpstr>
      <vt:lpstr>Correlation between Price and Assists/ Goals</vt:lpstr>
      <vt:lpstr>PowerPoint Presentation</vt:lpstr>
      <vt:lpstr>PowerPoint Presentation</vt:lpstr>
      <vt:lpstr>Plus-Minus Per Min</vt:lpstr>
      <vt:lpstr>PowerPoint Presentation</vt:lpstr>
      <vt:lpstr>PowerPoint Presentation</vt:lpstr>
      <vt:lpstr>Data Preprocessing</vt:lpstr>
      <vt:lpstr>PowerPoint Presentation</vt:lpstr>
      <vt:lpstr>PowerPoint Presentation</vt:lpstr>
      <vt:lpstr>PowerPoint Presentation</vt:lpstr>
      <vt:lpstr>PowerPoint Presentation</vt:lpstr>
      <vt:lpstr>Tuning &amp; Choice of hyperparameters</vt:lpstr>
      <vt:lpstr>PowerPoint Presentation</vt:lpstr>
      <vt:lpstr>Player Valuation Performance Metrics &amp; Baseline</vt:lpstr>
      <vt:lpstr>Player Valuation Artificial Neural Network</vt:lpstr>
      <vt:lpstr>Player Valuation Random Forest Regressor</vt:lpstr>
      <vt:lpstr>Player Valuation Support Vector Regressor</vt:lpstr>
      <vt:lpstr>Player Valuation XGBoost Model</vt:lpstr>
      <vt:lpstr>Player Valuation Model Comparison</vt:lpstr>
      <vt:lpstr>Player Valuation Model Comparison</vt:lpstr>
      <vt:lpstr>Player Valuation Model Comparison</vt:lpstr>
      <vt:lpstr>PowerPoint Presentation</vt:lpstr>
      <vt:lpstr>PowerPoint Presentation</vt:lpstr>
      <vt:lpstr>PowerPoint Presentation</vt:lpstr>
      <vt:lpstr>Anomaly Detection Performance Metrics</vt:lpstr>
      <vt:lpstr>Anomaly Detection Isolation Forest</vt:lpstr>
      <vt:lpstr>Anomaly Detection One Class SVM</vt:lpstr>
      <vt:lpstr>Anomaly Detection SGD One Class SVM</vt:lpstr>
      <vt:lpstr>Anomaly Detection AutoEncoder</vt:lpstr>
      <vt:lpstr>Compiled List of Poor-Performing  Anomalies over 2021/2022</vt:lpstr>
      <vt:lpstr>Commonly Identified Poor-Performing Players</vt:lpstr>
      <vt:lpstr>Commonly Identified Poor-Performing Players</vt:lpstr>
      <vt:lpstr>Commonly Identified Poor-Performing Players</vt:lpstr>
      <vt:lpstr>PowerPoint Presentation</vt:lpstr>
      <vt:lpstr>Areas for improvement</vt:lpstr>
      <vt:lpstr>What we learned</vt:lpstr>
      <vt:lpstr>What we learned</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Soccer Infographics</dc:title>
  <cp:lastModifiedBy>#CHAY HUI XIANG#</cp:lastModifiedBy>
  <cp:revision>1</cp:revision>
  <dcterms:modified xsi:type="dcterms:W3CDTF">2023-04-23T15:54:03Z</dcterms:modified>
</cp:coreProperties>
</file>